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77" d="100"/>
          <a:sy n="77" d="100"/>
        </p:scale>
        <p:origin x="-450"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219200" y="2516625"/>
            <a:ext cx="9753600" cy="2595025"/>
          </a:xfrm>
        </p:spPr>
        <p:txBody>
          <a:bodyPr>
            <a:normAutofit/>
          </a:bodyPr>
          <a:lstStyle>
            <a:lvl1pPr>
              <a:defRPr sz="4800"/>
            </a:lvl1pPr>
          </a:lstStyle>
          <a:p>
            <a:r>
              <a:rPr lang="en-US" smtClean="0"/>
              <a:t>Click to edit Master title style</a:t>
            </a:r>
            <a:endParaRPr lang="en-US"/>
          </a:p>
        </p:txBody>
      </p:sp>
      <p:sp>
        <p:nvSpPr>
          <p:cNvPr id="3" name="Subtitle 2"/>
          <p:cNvSpPr>
            <a:spLocks noGrp="1"/>
          </p:cNvSpPr>
          <p:nvPr>
            <p:ph type="subTitle" idx="1"/>
          </p:nvPr>
        </p:nvSpPr>
        <p:spPr>
          <a:xfrm>
            <a:off x="1219200" y="5166530"/>
            <a:ext cx="9753600" cy="1144632"/>
          </a:xfrm>
        </p:spPr>
        <p:txBody>
          <a:bodyPr>
            <a:normAutofit/>
          </a:bodyPr>
          <a:lstStyle>
            <a:lvl1pPr marL="0" indent="0" algn="l">
              <a:buNone/>
              <a:defRPr sz="22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0250957D-C188-488B-A3D0-B8F999A8BF0C}" type="datetimeFigureOut">
              <a:rPr lang="en-US" smtClean="0"/>
              <a:t>5/3/2021</a:t>
            </a:fld>
            <a:endParaRPr lang="en-US"/>
          </a:p>
        </p:txBody>
      </p:sp>
      <p:sp>
        <p:nvSpPr>
          <p:cNvPr id="8" name="Slide Number Placeholder 7"/>
          <p:cNvSpPr>
            <a:spLocks noGrp="1"/>
          </p:cNvSpPr>
          <p:nvPr>
            <p:ph type="sldNum" sz="quarter" idx="11"/>
          </p:nvPr>
        </p:nvSpPr>
        <p:spPr/>
        <p:txBody>
          <a:bodyPr/>
          <a:lstStyle/>
          <a:p>
            <a:fld id="{00133882-D73C-474F-AC0B-7791103389A7}" type="slidenum">
              <a:rPr lang="en-US" smtClean="0"/>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250957D-C188-488B-A3D0-B8F999A8BF0C}" type="datetimeFigureOut">
              <a:rPr lang="en-US" smtClean="0"/>
              <a:t>5/3/2021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133882-D73C-474F-AC0B-7791103389A7}"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31201" y="1826709"/>
            <a:ext cx="1989999" cy="448445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139365" y="1826709"/>
            <a:ext cx="6988635" cy="448445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250957D-C188-488B-A3D0-B8F999A8BF0C}" type="datetimeFigureOut">
              <a:rPr lang="en-US" smtClean="0"/>
              <a:t>5/3/2021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133882-D73C-474F-AC0B-7791103389A7}"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250957D-C188-488B-A3D0-B8F999A8BF0C}" type="datetimeFigureOut">
              <a:rPr lang="en-US" smtClean="0"/>
              <a:t>5/3/2021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133882-D73C-474F-AC0B-7791103389A7}"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19200" y="5017572"/>
            <a:ext cx="9753600" cy="1293592"/>
          </a:xfrm>
        </p:spPr>
        <p:txBody>
          <a:bodyPr anchor="t"/>
          <a:lstStyle>
            <a:lvl1pPr algn="l">
              <a:defRPr sz="4000" b="0" cap="none"/>
            </a:lvl1pPr>
          </a:lstStyle>
          <a:p>
            <a:r>
              <a:rPr lang="en-US" smtClean="0"/>
              <a:t>Click to edit Master title style</a:t>
            </a:r>
            <a:endParaRPr lang="en-US"/>
          </a:p>
        </p:txBody>
      </p:sp>
      <p:sp>
        <p:nvSpPr>
          <p:cNvPr id="3" name="Text Placeholder 2"/>
          <p:cNvSpPr>
            <a:spLocks noGrp="1"/>
          </p:cNvSpPr>
          <p:nvPr>
            <p:ph type="body" idx="1"/>
          </p:nvPr>
        </p:nvSpPr>
        <p:spPr>
          <a:xfrm>
            <a:off x="1219200" y="3865098"/>
            <a:ext cx="9753600" cy="1098439"/>
          </a:xfrm>
        </p:spPr>
        <p:txBody>
          <a:bodyPr anchor="b"/>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250957D-C188-488B-A3D0-B8F999A8BF0C}" type="datetimeFigureOut">
              <a:rPr lang="en-US" smtClean="0"/>
              <a:t>5/3/2021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133882-D73C-474F-AC0B-7791103389A7}"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0250957D-C188-488B-A3D0-B8F999A8BF0C}" type="datetimeFigureOut">
              <a:rPr lang="en-US" smtClean="0"/>
              <a:t>5/3/2021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133882-D73C-474F-AC0B-7791103389A7}" type="slidenum">
              <a:rPr lang="en-US" smtClean="0"/>
              <a:t>‹#›</a:t>
            </a:fld>
            <a:endParaRPr lang="en-US"/>
          </a:p>
        </p:txBody>
      </p:sp>
      <p:sp>
        <p:nvSpPr>
          <p:cNvPr id="9" name="Title 8"/>
          <p:cNvSpPr>
            <a:spLocks noGrp="1"/>
          </p:cNvSpPr>
          <p:nvPr>
            <p:ph type="title"/>
          </p:nvPr>
        </p:nvSpPr>
        <p:spPr>
          <a:xfrm>
            <a:off x="1219200" y="1544716"/>
            <a:ext cx="9753600" cy="1154097"/>
          </a:xfrm>
        </p:spPr>
        <p:txBody>
          <a:bodyPr/>
          <a:lstStyle/>
          <a:p>
            <a:r>
              <a:rPr lang="en-US" smtClean="0"/>
              <a:t>Click to edit Master title style</a:t>
            </a:r>
            <a:endParaRPr lang="en-US"/>
          </a:p>
        </p:txBody>
      </p:sp>
      <p:sp>
        <p:nvSpPr>
          <p:cNvPr id="8" name="Content Placeholder 7"/>
          <p:cNvSpPr>
            <a:spLocks noGrp="1"/>
          </p:cNvSpPr>
          <p:nvPr>
            <p:ph sz="quarter" idx="13"/>
          </p:nvPr>
        </p:nvSpPr>
        <p:spPr>
          <a:xfrm>
            <a:off x="1219200" y="2743200"/>
            <a:ext cx="4754880" cy="359359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6242304" y="2743201"/>
            <a:ext cx="4754880" cy="35956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488464" y="2743200"/>
            <a:ext cx="4486656" cy="621792"/>
          </a:xfrm>
        </p:spPr>
        <p:txBody>
          <a:bodyPr anchor="b">
            <a:noAutofit/>
          </a:bodyPr>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6513526" y="2743200"/>
            <a:ext cx="4482749" cy="621792"/>
          </a:xfrm>
        </p:spPr>
        <p:txBody>
          <a:bodyPr anchor="b">
            <a:noAutofit/>
          </a:bodyPr>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0250957D-C188-488B-A3D0-B8F999A8BF0C}" type="datetimeFigureOut">
              <a:rPr lang="en-US" smtClean="0"/>
              <a:t>5/3/2021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0133882-D73C-474F-AC0B-7791103389A7}" type="slidenum">
              <a:rPr lang="en-US" smtClean="0"/>
              <a:t>‹#›</a:t>
            </a:fld>
            <a:endParaRPr lang="en-US"/>
          </a:p>
        </p:txBody>
      </p:sp>
      <p:sp>
        <p:nvSpPr>
          <p:cNvPr id="10" name="Title 9"/>
          <p:cNvSpPr>
            <a:spLocks noGrp="1"/>
          </p:cNvSpPr>
          <p:nvPr>
            <p:ph type="title"/>
          </p:nvPr>
        </p:nvSpPr>
        <p:spPr>
          <a:xfrm>
            <a:off x="1219200" y="1544716"/>
            <a:ext cx="9753600" cy="1154097"/>
          </a:xfrm>
        </p:spPr>
        <p:txBody>
          <a:bodyPr/>
          <a:lstStyle/>
          <a:p>
            <a:r>
              <a:rPr lang="en-US" smtClean="0"/>
              <a:t>Click to edit Master title style</a:t>
            </a:r>
            <a:endParaRPr lang="en-US" dirty="0"/>
          </a:p>
        </p:txBody>
      </p:sp>
      <p:sp>
        <p:nvSpPr>
          <p:cNvPr id="11" name="Content Placeholder 10"/>
          <p:cNvSpPr>
            <a:spLocks noGrp="1"/>
          </p:cNvSpPr>
          <p:nvPr>
            <p:ph sz="quarter" idx="13"/>
          </p:nvPr>
        </p:nvSpPr>
        <p:spPr>
          <a:xfrm>
            <a:off x="1219200" y="3383280"/>
            <a:ext cx="4754880" cy="29535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6242303" y="3383280"/>
            <a:ext cx="4754880" cy="29535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250957D-C188-488B-A3D0-B8F999A8BF0C}" type="datetimeFigureOut">
              <a:rPr lang="en-US" smtClean="0"/>
              <a:t>5/3/2021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0133882-D73C-474F-AC0B-7791103389A7}"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250957D-C188-488B-A3D0-B8F999A8BF0C}" type="datetimeFigureOut">
              <a:rPr lang="en-US" smtClean="0"/>
              <a:t>5/3/2021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0133882-D73C-474F-AC0B-7791103389A7}"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9200" y="1825363"/>
            <a:ext cx="3934581" cy="2173015"/>
          </a:xfrm>
        </p:spPr>
        <p:txBody>
          <a:bodyPr anchor="b">
            <a:normAutofit/>
          </a:bodyPr>
          <a:lstStyle>
            <a:lvl1pPr algn="l">
              <a:defRPr sz="2800" b="0"/>
            </a:lvl1pPr>
          </a:lstStyle>
          <a:p>
            <a:r>
              <a:rPr lang="en-US" smtClean="0"/>
              <a:t>Click to edit Master title style</a:t>
            </a:r>
            <a:endParaRPr lang="en-US" dirty="0"/>
          </a:p>
        </p:txBody>
      </p:sp>
      <p:sp>
        <p:nvSpPr>
          <p:cNvPr id="3" name="Content Placeholder 2"/>
          <p:cNvSpPr>
            <a:spLocks noGrp="1"/>
          </p:cNvSpPr>
          <p:nvPr>
            <p:ph idx="1"/>
          </p:nvPr>
        </p:nvSpPr>
        <p:spPr>
          <a:xfrm>
            <a:off x="5362336" y="1826709"/>
            <a:ext cx="5610464" cy="4476614"/>
          </a:xfrm>
        </p:spPr>
        <p:txBody>
          <a:bodyPr anchor="ct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19200" y="4061096"/>
            <a:ext cx="3934581" cy="22453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250957D-C188-488B-A3D0-B8F999A8BF0C}" type="datetimeFigureOut">
              <a:rPr lang="en-US" smtClean="0"/>
              <a:t>5/3/2021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133882-D73C-474F-AC0B-7791103389A7}"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9200" y="1828800"/>
            <a:ext cx="3938016" cy="2176272"/>
          </a:xfrm>
        </p:spPr>
        <p:txBody>
          <a:bodyPr anchor="b">
            <a:normAutofit/>
          </a:bodyPr>
          <a:lstStyle>
            <a:lvl1pPr algn="l">
              <a:defRPr sz="2800" b="0"/>
            </a:lvl1pPr>
          </a:lstStyle>
          <a:p>
            <a:r>
              <a:rPr lang="en-US" smtClean="0"/>
              <a:t>Click to edit Master title style</a:t>
            </a:r>
            <a:endParaRPr lang="en-US" dirty="0"/>
          </a:p>
        </p:txBody>
      </p:sp>
      <p:sp>
        <p:nvSpPr>
          <p:cNvPr id="3" name="Picture Placeholder 2"/>
          <p:cNvSpPr>
            <a:spLocks noGrp="1"/>
          </p:cNvSpPr>
          <p:nvPr>
            <p:ph type="pic" idx="1"/>
          </p:nvPr>
        </p:nvSpPr>
        <p:spPr>
          <a:xfrm>
            <a:off x="5588000" y="2286000"/>
            <a:ext cx="5384800" cy="3352800"/>
          </a:xfrm>
          <a:solidFill>
            <a:schemeClr val="accent2"/>
          </a:solidFill>
          <a:ln w="12700">
            <a:noFill/>
          </a:ln>
          <a:effectLst>
            <a:reflection blurRad="12700" stA="30000" endPos="30000" dist="31750" dir="5400000" sy="-100000" algn="bl" rotWithShape="0"/>
          </a:effectLst>
          <a:scene3d>
            <a:camera prst="perspectiveRight" fov="2700000">
              <a:rot lat="240000" lon="900000" rev="0"/>
            </a:camera>
            <a:lightRig rig="threePt" dir="t">
              <a:rot lat="0" lon="0" rev="2700000"/>
            </a:lightRig>
          </a:scene3d>
          <a:sp3d/>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219200" y="4059936"/>
            <a:ext cx="3938016" cy="2249424"/>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250957D-C188-488B-A3D0-B8F999A8BF0C}" type="datetimeFigureOut">
              <a:rPr lang="en-US" smtClean="0"/>
              <a:t>5/3/2021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133882-D73C-474F-AC0B-7791103389A7}"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10" name="Rectangle 9"/>
          <p:cNvSpPr/>
          <p:nvPr/>
        </p:nvSpPr>
        <p:spPr>
          <a:xfrm>
            <a:off x="11247024" y="573807"/>
            <a:ext cx="114981" cy="5723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11425892" y="573807"/>
            <a:ext cx="768096" cy="5723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219200" y="1544716"/>
            <a:ext cx="9753600" cy="115409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19200" y="2769834"/>
            <a:ext cx="9753600" cy="353952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8010254" y="548797"/>
            <a:ext cx="1585509" cy="297918"/>
          </a:xfrm>
          <a:prstGeom prst="rect">
            <a:avLst/>
          </a:prstGeom>
        </p:spPr>
        <p:txBody>
          <a:bodyPr vert="horz" lIns="91440" tIns="45720" rIns="91440" bIns="45720" rtlCol="0" anchor="ctr"/>
          <a:lstStyle>
            <a:lvl1pPr algn="l">
              <a:defRPr sz="1200">
                <a:solidFill>
                  <a:schemeClr val="tx1">
                    <a:alpha val="50000"/>
                  </a:schemeClr>
                </a:solidFill>
              </a:defRPr>
            </a:lvl1pPr>
          </a:lstStyle>
          <a:p>
            <a:fld id="{0250957D-C188-488B-A3D0-B8F999A8BF0C}" type="datetimeFigureOut">
              <a:rPr lang="en-US" smtClean="0"/>
              <a:t>5/3/2021</a:t>
            </a:fld>
            <a:endParaRPr lang="en-US"/>
          </a:p>
        </p:txBody>
      </p:sp>
      <p:sp>
        <p:nvSpPr>
          <p:cNvPr id="6" name="Slide Number Placeholder 5"/>
          <p:cNvSpPr>
            <a:spLocks noGrp="1"/>
          </p:cNvSpPr>
          <p:nvPr>
            <p:ph type="sldNum" sz="quarter" idx="4"/>
          </p:nvPr>
        </p:nvSpPr>
        <p:spPr>
          <a:xfrm>
            <a:off x="9752554" y="548797"/>
            <a:ext cx="1254937" cy="301752"/>
          </a:xfrm>
          <a:prstGeom prst="rect">
            <a:avLst/>
          </a:prstGeom>
        </p:spPr>
        <p:txBody>
          <a:bodyPr vert="horz" lIns="91440" tIns="45720" rIns="91440" bIns="45720" rtlCol="0" anchor="ctr"/>
          <a:lstStyle>
            <a:lvl1pPr algn="r">
              <a:defRPr sz="1200">
                <a:solidFill>
                  <a:schemeClr val="tx1"/>
                </a:solidFill>
              </a:defRPr>
            </a:lvl1pPr>
          </a:lstStyle>
          <a:p>
            <a:fld id="{00133882-D73C-474F-AC0B-7791103389A7}" type="slidenum">
              <a:rPr lang="en-US" smtClean="0"/>
              <a:t>‹#›</a:t>
            </a:fld>
            <a:endParaRPr lang="en-US"/>
          </a:p>
        </p:txBody>
      </p:sp>
      <p:sp>
        <p:nvSpPr>
          <p:cNvPr id="5" name="Footer Placeholder 4"/>
          <p:cNvSpPr>
            <a:spLocks noGrp="1"/>
          </p:cNvSpPr>
          <p:nvPr>
            <p:ph type="ftr" sz="quarter" idx="3"/>
          </p:nvPr>
        </p:nvSpPr>
        <p:spPr>
          <a:xfrm>
            <a:off x="8011585" y="855957"/>
            <a:ext cx="2995319" cy="301227"/>
          </a:xfrm>
          <a:prstGeom prst="rect">
            <a:avLst/>
          </a:prstGeom>
        </p:spPr>
        <p:txBody>
          <a:bodyPr vert="horz" lIns="91440" tIns="0" rIns="91440" bIns="45720" rtlCol="0" anchor="t"/>
          <a:lstStyle>
            <a:lvl1pPr algn="l">
              <a:defRPr sz="1000">
                <a:solidFill>
                  <a:schemeClr val="tx1"/>
                </a:solidFill>
              </a:defRPr>
            </a:lvl1pPr>
          </a:lstStyle>
          <a:p>
            <a:endParaRPr lang="en-US"/>
          </a:p>
        </p:txBody>
      </p:sp>
    </p:spTree>
  </p:cSld>
  <p:clrMap bg1="dk1" tx1="lt1" bg2="dk2" tx2="lt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l" defTabSz="914400" rtl="0" eaLnBrk="1" latinLnBrk="0" hangingPunct="1">
        <a:spcBef>
          <a:spcPct val="0"/>
        </a:spcBef>
        <a:buNone/>
        <a:defRPr sz="40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182880" algn="l" defTabSz="914400" rtl="0" eaLnBrk="1" latinLnBrk="0" hangingPunct="1">
        <a:spcBef>
          <a:spcPct val="20000"/>
        </a:spcBef>
        <a:buClr>
          <a:schemeClr val="tx2"/>
        </a:buClr>
        <a:buFont typeface="Wingdings" charset="2"/>
        <a:buChar char="§"/>
        <a:defRPr sz="2000" kern="1200">
          <a:solidFill>
            <a:schemeClr val="tx1"/>
          </a:solidFill>
          <a:latin typeface="+mn-lt"/>
          <a:ea typeface="+mn-ea"/>
          <a:cs typeface="+mn-cs"/>
        </a:defRPr>
      </a:lvl1pPr>
      <a:lvl2pPr marL="502920" indent="-182880" algn="l" defTabSz="914400" rtl="0" eaLnBrk="1" latinLnBrk="0" hangingPunct="1">
        <a:spcBef>
          <a:spcPct val="20000"/>
        </a:spcBef>
        <a:buClr>
          <a:schemeClr val="tx2"/>
        </a:buClr>
        <a:buFont typeface="Wingdings" charset="2"/>
        <a:buChar char="§"/>
        <a:defRPr sz="1800" kern="1200">
          <a:solidFill>
            <a:schemeClr val="tx1"/>
          </a:solidFill>
          <a:latin typeface="+mn-lt"/>
          <a:ea typeface="+mn-ea"/>
          <a:cs typeface="+mn-cs"/>
        </a:defRPr>
      </a:lvl2pPr>
      <a:lvl3pPr marL="685800" indent="-182880" algn="l" defTabSz="914400" rtl="0" eaLnBrk="1" latinLnBrk="0" hangingPunct="1">
        <a:spcBef>
          <a:spcPct val="20000"/>
        </a:spcBef>
        <a:buClr>
          <a:schemeClr val="tx2"/>
        </a:buClr>
        <a:buFont typeface="Wingdings" charset="2"/>
        <a:buChar char="§"/>
        <a:defRPr sz="1600" kern="1200">
          <a:solidFill>
            <a:schemeClr val="tx1"/>
          </a:solidFill>
          <a:latin typeface="+mn-lt"/>
          <a:ea typeface="+mn-ea"/>
          <a:cs typeface="+mn-cs"/>
        </a:defRPr>
      </a:lvl3pPr>
      <a:lvl4pPr marL="914400" indent="-182880" algn="l" defTabSz="914400" rtl="0" eaLnBrk="1" latinLnBrk="0" hangingPunct="1">
        <a:spcBef>
          <a:spcPct val="20000"/>
        </a:spcBef>
        <a:buClr>
          <a:schemeClr val="tx2"/>
        </a:buClr>
        <a:buFont typeface="Wingdings" charset="2"/>
        <a:buChar char="§"/>
        <a:defRPr sz="1400" kern="1200">
          <a:solidFill>
            <a:schemeClr val="tx1"/>
          </a:solidFill>
          <a:latin typeface="+mn-lt"/>
          <a:ea typeface="+mn-ea"/>
          <a:cs typeface="+mn-cs"/>
        </a:defRPr>
      </a:lvl4pPr>
      <a:lvl5pPr marL="1143000" indent="-182880" algn="l" defTabSz="914400" rtl="0" eaLnBrk="1" latinLnBrk="0" hangingPunct="1">
        <a:spcBef>
          <a:spcPct val="20000"/>
        </a:spcBef>
        <a:buClr>
          <a:schemeClr val="tx2"/>
        </a:buClr>
        <a:buFont typeface="Wingdings" charset="2"/>
        <a:buChar char="§"/>
        <a:defRPr sz="1400" kern="1200">
          <a:solidFill>
            <a:schemeClr val="tx1"/>
          </a:solidFill>
          <a:latin typeface="+mn-lt"/>
          <a:ea typeface="+mn-ea"/>
          <a:cs typeface="+mn-cs"/>
        </a:defRPr>
      </a:lvl5pPr>
      <a:lvl6pPr marL="13716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6pPr>
      <a:lvl7pPr marL="16002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7pPr>
      <a:lvl8pPr marL="18288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8pPr>
      <a:lvl9pPr marL="20574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9F60881-8BF9-4844-92B7-B9A06144EA63}"/>
              </a:ext>
            </a:extLst>
          </p:cNvPr>
          <p:cNvSpPr>
            <a:spLocks noGrp="1"/>
          </p:cNvSpPr>
          <p:nvPr>
            <p:ph type="title"/>
          </p:nvPr>
        </p:nvSpPr>
        <p:spPr>
          <a:xfrm>
            <a:off x="831850" y="838900"/>
            <a:ext cx="10515600" cy="3723576"/>
          </a:xfrm>
        </p:spPr>
        <p:txBody>
          <a:bodyPr/>
          <a:lstStyle/>
          <a:p>
            <a:r>
              <a:rPr lang="en-US" dirty="0"/>
              <a:t>Best neighborhood to rent apartment in </a:t>
            </a:r>
            <a:r>
              <a:rPr lang="en-US" dirty="0" smtClean="0"/>
              <a:t>Phuket </a:t>
            </a:r>
            <a:r>
              <a:rPr lang="en-US" dirty="0"/>
              <a:t/>
            </a:r>
            <a:br>
              <a:rPr lang="en-US" dirty="0"/>
            </a:br>
            <a:r>
              <a:rPr lang="en-US" dirty="0"/>
              <a:t/>
            </a:r>
            <a:br>
              <a:rPr lang="en-US" dirty="0"/>
            </a:br>
            <a:endParaRPr lang="en-US" dirty="0"/>
          </a:p>
        </p:txBody>
      </p:sp>
      <p:sp>
        <p:nvSpPr>
          <p:cNvPr id="3" name="Subtitle 2">
            <a:extLst>
              <a:ext uri="{FF2B5EF4-FFF2-40B4-BE49-F238E27FC236}">
                <a16:creationId xmlns:a16="http://schemas.microsoft.com/office/drawing/2014/main" xmlns="" id="{93F9DAB8-F318-4EFA-A98C-A1BA2DD8666D}"/>
              </a:ext>
            </a:extLst>
          </p:cNvPr>
          <p:cNvSpPr>
            <a:spLocks noGrp="1"/>
          </p:cNvSpPr>
          <p:nvPr>
            <p:ph type="body" idx="1"/>
          </p:nvPr>
        </p:nvSpPr>
        <p:spPr/>
        <p:txBody>
          <a:bodyPr>
            <a:normAutofit lnSpcReduction="10000"/>
          </a:bodyPr>
          <a:lstStyle/>
          <a:p>
            <a:r>
              <a:rPr lang="en-US" dirty="0"/>
              <a:t>Coursera Capstone Project</a:t>
            </a:r>
          </a:p>
          <a:p>
            <a:endParaRPr lang="en-US" dirty="0"/>
          </a:p>
          <a:p>
            <a:r>
              <a:rPr lang="en-US" dirty="0" err="1" smtClean="0"/>
              <a:t>Samruddhi</a:t>
            </a:r>
            <a:r>
              <a:rPr lang="en-US" dirty="0" smtClean="0"/>
              <a:t> Desai</a:t>
            </a:r>
            <a:endParaRPr lang="en-US" dirty="0"/>
          </a:p>
        </p:txBody>
      </p:sp>
      <p:pic>
        <p:nvPicPr>
          <p:cNvPr id="7" name="Picture 6">
            <a:extLst>
              <a:ext uri="{FF2B5EF4-FFF2-40B4-BE49-F238E27FC236}">
                <a16:creationId xmlns:a16="http://schemas.microsoft.com/office/drawing/2014/main" xmlns="" id="{FB47AB09-43C4-4BCF-9687-6CE4855A4D1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562055" y="3691157"/>
            <a:ext cx="5629945" cy="3166843"/>
          </a:xfrm>
          <a:prstGeom prst="rect">
            <a:avLst/>
          </a:prstGeom>
        </p:spPr>
      </p:pic>
    </p:spTree>
    <p:extLst>
      <p:ext uri="{BB962C8B-B14F-4D97-AF65-F5344CB8AC3E}">
        <p14:creationId xmlns:p14="http://schemas.microsoft.com/office/powerpoint/2010/main" val="39577832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E42B2E9-B895-4594-AFD4-4E409E023C5E}"/>
              </a:ext>
            </a:extLst>
          </p:cNvPr>
          <p:cNvSpPr>
            <a:spLocks noGrp="1"/>
          </p:cNvSpPr>
          <p:nvPr>
            <p:ph type="title"/>
          </p:nvPr>
        </p:nvSpPr>
        <p:spPr>
          <a:xfrm>
            <a:off x="1070919" y="889807"/>
            <a:ext cx="9753600" cy="1154097"/>
          </a:xfrm>
        </p:spPr>
        <p:txBody>
          <a:bodyPr>
            <a:normAutofit fontScale="90000"/>
          </a:bodyPr>
          <a:lstStyle/>
          <a:p>
            <a:r>
              <a:rPr lang="en-US" dirty="0" smtClean="0"/>
              <a:t>Correlation </a:t>
            </a:r>
            <a:r>
              <a:rPr lang="en-US" dirty="0"/>
              <a:t>between price and size of apartments</a:t>
            </a:r>
            <a:br>
              <a:rPr lang="en-US" dirty="0"/>
            </a:br>
            <a:endParaRPr 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03838" y="2001795"/>
            <a:ext cx="5362832" cy="3509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768734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4F6A3BF-4D12-4661-8DD2-780441973254}"/>
              </a:ext>
            </a:extLst>
          </p:cNvPr>
          <p:cNvSpPr>
            <a:spLocks noGrp="1"/>
          </p:cNvSpPr>
          <p:nvPr>
            <p:ph type="title"/>
          </p:nvPr>
        </p:nvSpPr>
        <p:spPr>
          <a:xfrm>
            <a:off x="1157416" y="753883"/>
            <a:ext cx="9753600" cy="1154097"/>
          </a:xfrm>
        </p:spPr>
        <p:txBody>
          <a:bodyPr>
            <a:normAutofit fontScale="90000"/>
          </a:bodyPr>
          <a:lstStyle/>
          <a:p>
            <a:r>
              <a:rPr lang="en-US" dirty="0"/>
              <a:t>Graph showing relation between </a:t>
            </a:r>
            <a:r>
              <a:rPr lang="en-US" dirty="0" smtClean="0"/>
              <a:t>Price </a:t>
            </a:r>
            <a:r>
              <a:rPr lang="en-US" dirty="0"/>
              <a:t>and </a:t>
            </a:r>
            <a:r>
              <a:rPr lang="en-US" dirty="0" smtClean="0"/>
              <a:t>City</a:t>
            </a:r>
            <a:r>
              <a:rPr lang="en-US" dirty="0"/>
              <a:t/>
            </a:r>
            <a:br>
              <a:rPr lang="en-US" dirty="0"/>
            </a:br>
            <a:endParaRPr 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50378" y="2054697"/>
            <a:ext cx="4695825" cy="3514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715329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E799971-E6B9-4E76-928A-D285AA895839}"/>
              </a:ext>
            </a:extLst>
          </p:cNvPr>
          <p:cNvSpPr>
            <a:spLocks noGrp="1"/>
          </p:cNvSpPr>
          <p:nvPr>
            <p:ph type="title"/>
          </p:nvPr>
        </p:nvSpPr>
        <p:spPr>
          <a:xfrm>
            <a:off x="1206843" y="716814"/>
            <a:ext cx="9753600" cy="1154097"/>
          </a:xfrm>
        </p:spPr>
        <p:txBody>
          <a:bodyPr/>
          <a:lstStyle/>
          <a:p>
            <a:r>
              <a:rPr lang="en-US" dirty="0"/>
              <a:t>Result Of </a:t>
            </a:r>
            <a:r>
              <a:rPr lang="en-US" dirty="0" smtClean="0"/>
              <a:t>Clustering</a:t>
            </a:r>
            <a:endParaRPr lang="en-US"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23095" y="2409954"/>
            <a:ext cx="6305550" cy="39537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943639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80AD5FA-4972-4C80-8F40-30275DF10044}"/>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xmlns="" id="{327A48AB-E480-44AD-9FB9-D23BC6525E93}"/>
              </a:ext>
            </a:extLst>
          </p:cNvPr>
          <p:cNvSpPr>
            <a:spLocks noGrp="1"/>
          </p:cNvSpPr>
          <p:nvPr>
            <p:ph idx="1"/>
          </p:nvPr>
        </p:nvSpPr>
        <p:spPr/>
        <p:txBody>
          <a:bodyPr/>
          <a:lstStyle/>
          <a:p>
            <a:r>
              <a:rPr lang="en-US" dirty="0"/>
              <a:t>From results, </a:t>
            </a:r>
            <a:r>
              <a:rPr lang="en-IN" dirty="0"/>
              <a:t>Cluster 2 seems to be more residential as compare to other clusters as it has more </a:t>
            </a:r>
            <a:r>
              <a:rPr lang="en-IN" dirty="0" smtClean="0"/>
              <a:t>Restaurants, </a:t>
            </a:r>
            <a:r>
              <a:rPr lang="en-IN" dirty="0"/>
              <a:t>Cafes, Bars, super markets, </a:t>
            </a:r>
            <a:r>
              <a:rPr lang="en-IN" dirty="0" smtClean="0"/>
              <a:t>ice-cream </a:t>
            </a:r>
            <a:r>
              <a:rPr lang="en-IN" dirty="0"/>
              <a:t>shops</a:t>
            </a:r>
            <a:r>
              <a:rPr lang="en-IN" dirty="0" smtClean="0"/>
              <a:t>. Cluster 2 includes </a:t>
            </a:r>
            <a:r>
              <a:rPr lang="en-IN" dirty="0" err="1"/>
              <a:t>Mueang</a:t>
            </a:r>
            <a:r>
              <a:rPr lang="en-IN" dirty="0"/>
              <a:t> </a:t>
            </a:r>
            <a:r>
              <a:rPr lang="en-IN" dirty="0" smtClean="0"/>
              <a:t>Phuket, </a:t>
            </a:r>
            <a:r>
              <a:rPr lang="en-IN" dirty="0" err="1" smtClean="0"/>
              <a:t>Kathu</a:t>
            </a:r>
            <a:r>
              <a:rPr lang="en-IN" dirty="0" smtClean="0"/>
              <a:t>, </a:t>
            </a:r>
            <a:r>
              <a:rPr lang="en-IN" dirty="0"/>
              <a:t>Phuket </a:t>
            </a:r>
            <a:r>
              <a:rPr lang="en-IN" dirty="0" err="1"/>
              <a:t>Wongwian</a:t>
            </a:r>
            <a:r>
              <a:rPr lang="en-IN" dirty="0"/>
              <a:t> </a:t>
            </a:r>
            <a:r>
              <a:rPr lang="en-IN" dirty="0" err="1" smtClean="0"/>
              <a:t>Yai</a:t>
            </a:r>
            <a:r>
              <a:rPr lang="en-IN" dirty="0" smtClean="0"/>
              <a:t>  </a:t>
            </a:r>
            <a:r>
              <a:rPr lang="en-IN" dirty="0" err="1" smtClean="0"/>
              <a:t>neighborhoods</a:t>
            </a:r>
            <a:r>
              <a:rPr lang="en-IN" dirty="0" smtClean="0"/>
              <a:t>.</a:t>
            </a:r>
            <a:endParaRPr lang="en-US" dirty="0"/>
          </a:p>
        </p:txBody>
      </p:sp>
    </p:spTree>
    <p:extLst>
      <p:ext uri="{BB962C8B-B14F-4D97-AF65-F5344CB8AC3E}">
        <p14:creationId xmlns:p14="http://schemas.microsoft.com/office/powerpoint/2010/main" val="21970153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4C28852B-93AE-4566-A508-7E89A4ADB669}"/>
              </a:ext>
            </a:extLst>
          </p:cNvPr>
          <p:cNvSpPr>
            <a:spLocks noGrp="1"/>
          </p:cNvSpPr>
          <p:nvPr>
            <p:ph type="title"/>
          </p:nvPr>
        </p:nvSpPr>
        <p:spPr>
          <a:xfrm>
            <a:off x="1256270" y="852737"/>
            <a:ext cx="9753600" cy="1154097"/>
          </a:xfrm>
        </p:spPr>
        <p:txBody>
          <a:bodyPr/>
          <a:lstStyle/>
          <a:p>
            <a:r>
              <a:rPr lang="en-US" dirty="0"/>
              <a:t>Introduction</a:t>
            </a:r>
          </a:p>
        </p:txBody>
      </p:sp>
      <p:sp>
        <p:nvSpPr>
          <p:cNvPr id="5" name="Content Placeholder 4">
            <a:extLst>
              <a:ext uri="{FF2B5EF4-FFF2-40B4-BE49-F238E27FC236}">
                <a16:creationId xmlns:a16="http://schemas.microsoft.com/office/drawing/2014/main" xmlns="" id="{5A2C032B-D29C-4945-AE2D-2394D56D9180}"/>
              </a:ext>
            </a:extLst>
          </p:cNvPr>
          <p:cNvSpPr>
            <a:spLocks noGrp="1"/>
          </p:cNvSpPr>
          <p:nvPr>
            <p:ph idx="1"/>
          </p:nvPr>
        </p:nvSpPr>
        <p:spPr>
          <a:xfrm>
            <a:off x="1145060" y="2312634"/>
            <a:ext cx="9753600" cy="3539527"/>
          </a:xfrm>
        </p:spPr>
        <p:txBody>
          <a:bodyPr>
            <a:normAutofit fontScale="92500" lnSpcReduction="10000"/>
          </a:bodyPr>
          <a:lstStyle/>
          <a:p>
            <a:pPr marL="0" indent="0">
              <a:buNone/>
            </a:pPr>
            <a:r>
              <a:rPr lang="en-US" sz="2200" dirty="0"/>
              <a:t>Moving to a new area includes house hunting and ﬁnding a house in unfamiliar area is a major challenge. Conventional way of doing it is drive by your new neighborhood at night, before you move. Renting an apartment is a best option if a person is looking to settle at the place. This project will help people who are thinking of renting a apartment in </a:t>
            </a:r>
            <a:r>
              <a:rPr lang="en-US" sz="2200" dirty="0"/>
              <a:t>Phuket </a:t>
            </a:r>
            <a:r>
              <a:rPr lang="en-US" sz="2200" dirty="0"/>
              <a:t>and instead of doing it by traditional way they want to do it smartly. This project will provide best possible options of neighborhoods with rent, apartment and neighborhood features information. They can look at comparison and decide. The results will be useful for people who are </a:t>
            </a:r>
          </a:p>
          <a:p>
            <a:pPr marL="0" indent="0">
              <a:buNone/>
            </a:pPr>
            <a:r>
              <a:rPr lang="en-US" sz="2200" dirty="0"/>
              <a:t>• Planning to rent apartment </a:t>
            </a:r>
          </a:p>
          <a:p>
            <a:pPr marL="0" indent="0">
              <a:buNone/>
            </a:pPr>
            <a:r>
              <a:rPr lang="en-US" sz="2200" dirty="0"/>
              <a:t>• Already rent a apartment </a:t>
            </a:r>
          </a:p>
          <a:p>
            <a:pPr marL="0" indent="0">
              <a:buNone/>
            </a:pPr>
            <a:r>
              <a:rPr lang="en-US" sz="2200" dirty="0"/>
              <a:t>• </a:t>
            </a:r>
            <a:r>
              <a:rPr lang="en-US" sz="2200" dirty="0"/>
              <a:t>Planning to put apartment on rental list</a:t>
            </a:r>
            <a:endParaRPr lang="en-US" sz="2200" dirty="0"/>
          </a:p>
          <a:p>
            <a:endParaRPr lang="en-US" sz="2400" dirty="0"/>
          </a:p>
        </p:txBody>
      </p:sp>
    </p:spTree>
    <p:extLst>
      <p:ext uri="{BB962C8B-B14F-4D97-AF65-F5344CB8AC3E}">
        <p14:creationId xmlns:p14="http://schemas.microsoft.com/office/powerpoint/2010/main" val="10946145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21E388C-6039-46E6-BF49-18C26CB3B044}"/>
              </a:ext>
            </a:extLst>
          </p:cNvPr>
          <p:cNvSpPr>
            <a:spLocks noGrp="1"/>
          </p:cNvSpPr>
          <p:nvPr>
            <p:ph type="title"/>
          </p:nvPr>
        </p:nvSpPr>
        <p:spPr/>
        <p:txBody>
          <a:bodyPr/>
          <a:lstStyle/>
          <a:p>
            <a:r>
              <a:rPr lang="en-US" dirty="0"/>
              <a:t>Business Problem</a:t>
            </a:r>
          </a:p>
        </p:txBody>
      </p:sp>
      <p:sp>
        <p:nvSpPr>
          <p:cNvPr id="3" name="Content Placeholder 2">
            <a:extLst>
              <a:ext uri="{FF2B5EF4-FFF2-40B4-BE49-F238E27FC236}">
                <a16:creationId xmlns:a16="http://schemas.microsoft.com/office/drawing/2014/main" xmlns="" id="{DD115E24-2BB3-42FE-A5B2-17B76F58B0BF}"/>
              </a:ext>
            </a:extLst>
          </p:cNvPr>
          <p:cNvSpPr>
            <a:spLocks noGrp="1"/>
          </p:cNvSpPr>
          <p:nvPr>
            <p:ph idx="1"/>
          </p:nvPr>
        </p:nvSpPr>
        <p:spPr/>
        <p:txBody>
          <a:bodyPr/>
          <a:lstStyle/>
          <a:p>
            <a:r>
              <a:rPr lang="en-US" dirty="0"/>
              <a:t>The objective behind this project is to </a:t>
            </a:r>
            <a:r>
              <a:rPr lang="en-US" dirty="0" err="1"/>
              <a:t>analyse</a:t>
            </a:r>
            <a:r>
              <a:rPr lang="en-US" dirty="0"/>
              <a:t> and come up with best possible neighborhood options in the </a:t>
            </a:r>
            <a:r>
              <a:rPr lang="en-US" dirty="0" smtClean="0"/>
              <a:t>Phuket to </a:t>
            </a:r>
            <a:r>
              <a:rPr lang="en-US" dirty="0"/>
              <a:t>rent a apartment. Use data science and machine learning techniques with python to ﬁnd neighborhood which has more features which will make living more comfortable and pocket friendly.</a:t>
            </a:r>
          </a:p>
        </p:txBody>
      </p:sp>
    </p:spTree>
    <p:extLst>
      <p:ext uri="{BB962C8B-B14F-4D97-AF65-F5344CB8AC3E}">
        <p14:creationId xmlns:p14="http://schemas.microsoft.com/office/powerpoint/2010/main" val="38865414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92019D0-E8E0-4404-AC31-BFD335DF3918}"/>
              </a:ext>
            </a:extLst>
          </p:cNvPr>
          <p:cNvSpPr>
            <a:spLocks noGrp="1"/>
          </p:cNvSpPr>
          <p:nvPr>
            <p:ph type="title"/>
          </p:nvPr>
        </p:nvSpPr>
        <p:spPr/>
        <p:txBody>
          <a:bodyPr/>
          <a:lstStyle/>
          <a:p>
            <a:r>
              <a:rPr lang="en-US" dirty="0"/>
              <a:t>Data</a:t>
            </a:r>
          </a:p>
        </p:txBody>
      </p:sp>
      <p:sp>
        <p:nvSpPr>
          <p:cNvPr id="3" name="Content Placeholder 2">
            <a:extLst>
              <a:ext uri="{FF2B5EF4-FFF2-40B4-BE49-F238E27FC236}">
                <a16:creationId xmlns:a16="http://schemas.microsoft.com/office/drawing/2014/main" xmlns="" id="{1F54DDE6-BCB0-4723-AADC-F0FEDF5A6AA5}"/>
              </a:ext>
            </a:extLst>
          </p:cNvPr>
          <p:cNvSpPr>
            <a:spLocks noGrp="1"/>
          </p:cNvSpPr>
          <p:nvPr>
            <p:ph idx="1"/>
          </p:nvPr>
        </p:nvSpPr>
        <p:spPr/>
        <p:txBody>
          <a:bodyPr>
            <a:normAutofit fontScale="85000" lnSpcReduction="20000"/>
          </a:bodyPr>
          <a:lstStyle/>
          <a:p>
            <a:r>
              <a:rPr lang="en-US" sz="2400" dirty="0"/>
              <a:t>Below you’ll ﬁnd the data we need, data sources and descriptions of techniques we’ll be using to get that information. </a:t>
            </a:r>
          </a:p>
          <a:p>
            <a:r>
              <a:rPr lang="en-US" sz="2400" dirty="0"/>
              <a:t>List of neighborhoods and rental apartment in those: For rental apartment and neighborhood information we will use Thailand-property.com website. https://www.thailand-property.com/properties-for-rent/bangkok We will use web-scraping technique’s to extract information from website pages with help of python requests and </a:t>
            </a:r>
            <a:r>
              <a:rPr lang="en-US" sz="2400" dirty="0" err="1"/>
              <a:t>beuatifulsoup</a:t>
            </a:r>
            <a:r>
              <a:rPr lang="en-US" sz="2400" dirty="0"/>
              <a:t> packages.</a:t>
            </a:r>
          </a:p>
          <a:p>
            <a:r>
              <a:rPr lang="en-US" sz="2400" dirty="0"/>
              <a:t> Latitude and longitude of neighborhoods.: We will use python Geocoder package to get geographical coordinates of the neighborhoods</a:t>
            </a:r>
          </a:p>
          <a:p>
            <a:r>
              <a:rPr lang="en-US" sz="2400" dirty="0"/>
              <a:t>Venues in the neighborhoods: we’ll then use Foursquare API to get venue list for those neighborhoods. Foursquare has one of the largest database of 105+ million places and used by 125,000 developers.</a:t>
            </a:r>
          </a:p>
          <a:p>
            <a:endParaRPr lang="en-US" sz="2400" dirty="0"/>
          </a:p>
        </p:txBody>
      </p:sp>
    </p:spTree>
    <p:extLst>
      <p:ext uri="{BB962C8B-B14F-4D97-AF65-F5344CB8AC3E}">
        <p14:creationId xmlns:p14="http://schemas.microsoft.com/office/powerpoint/2010/main" val="31996985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DD479E1F-B1F5-4140-9720-CFD260047DA5}"/>
              </a:ext>
            </a:extLst>
          </p:cNvPr>
          <p:cNvSpPr>
            <a:spLocks noGrp="1"/>
          </p:cNvSpPr>
          <p:nvPr>
            <p:ph type="title"/>
          </p:nvPr>
        </p:nvSpPr>
        <p:spPr/>
        <p:txBody>
          <a:bodyPr/>
          <a:lstStyle/>
          <a:p>
            <a:r>
              <a:rPr lang="en-US" dirty="0"/>
              <a:t>Analysis</a:t>
            </a:r>
          </a:p>
        </p:txBody>
      </p:sp>
    </p:spTree>
    <p:extLst>
      <p:ext uri="{BB962C8B-B14F-4D97-AF65-F5344CB8AC3E}">
        <p14:creationId xmlns:p14="http://schemas.microsoft.com/office/powerpoint/2010/main" val="26078685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0B17005B-BF33-47AD-B8C8-0DD369D89FE6}"/>
              </a:ext>
            </a:extLst>
          </p:cNvPr>
          <p:cNvSpPr>
            <a:spLocks noGrp="1"/>
          </p:cNvSpPr>
          <p:nvPr>
            <p:ph type="title"/>
          </p:nvPr>
        </p:nvSpPr>
        <p:spPr>
          <a:xfrm>
            <a:off x="1194486" y="506748"/>
            <a:ext cx="9753600" cy="1154097"/>
          </a:xfrm>
        </p:spPr>
        <p:txBody>
          <a:bodyPr/>
          <a:lstStyle/>
          <a:p>
            <a:r>
              <a:rPr lang="en-US" dirty="0"/>
              <a:t> Number of apartments by Rooms</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18486" y="2150077"/>
            <a:ext cx="6079525" cy="38305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494732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9C805CF-C08B-450E-91A9-46B41DA55A5C}"/>
              </a:ext>
            </a:extLst>
          </p:cNvPr>
          <p:cNvSpPr>
            <a:spLocks noGrp="1"/>
          </p:cNvSpPr>
          <p:nvPr>
            <p:ph type="title"/>
          </p:nvPr>
        </p:nvSpPr>
        <p:spPr>
          <a:xfrm>
            <a:off x="1256271" y="469678"/>
            <a:ext cx="9753600" cy="1154097"/>
          </a:xfrm>
        </p:spPr>
        <p:txBody>
          <a:bodyPr/>
          <a:lstStyle/>
          <a:p>
            <a:r>
              <a:rPr lang="en-US" dirty="0"/>
              <a:t> Number of apartments by </a:t>
            </a:r>
            <a:r>
              <a:rPr lang="en-US" dirty="0" smtClean="0"/>
              <a:t>City</a:t>
            </a:r>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33392" y="2269397"/>
            <a:ext cx="5543550" cy="3629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071659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77C6E8E-90DA-4895-9681-E97CA8995FE4}"/>
              </a:ext>
            </a:extLst>
          </p:cNvPr>
          <p:cNvSpPr>
            <a:spLocks noGrp="1"/>
          </p:cNvSpPr>
          <p:nvPr>
            <p:ph type="title"/>
          </p:nvPr>
        </p:nvSpPr>
        <p:spPr>
          <a:xfrm>
            <a:off x="1095632" y="370824"/>
            <a:ext cx="9753600" cy="1154097"/>
          </a:xfrm>
        </p:spPr>
        <p:txBody>
          <a:bodyPr>
            <a:normAutofit fontScale="90000"/>
          </a:bodyPr>
          <a:lstStyle/>
          <a:p>
            <a:r>
              <a:rPr lang="en-US" dirty="0"/>
              <a:t>Correlation between price and apartment </a:t>
            </a:r>
            <a:r>
              <a:rPr lang="en-US" dirty="0" smtClean="0"/>
              <a:t>size</a:t>
            </a:r>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4667" y="1974121"/>
            <a:ext cx="4667250" cy="4219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958078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E28F686-DD70-49D7-8CDE-0C97D5CE56F4}"/>
              </a:ext>
            </a:extLst>
          </p:cNvPr>
          <p:cNvSpPr>
            <a:spLocks noGrp="1"/>
          </p:cNvSpPr>
          <p:nvPr>
            <p:ph type="title"/>
          </p:nvPr>
        </p:nvSpPr>
        <p:spPr>
          <a:xfrm>
            <a:off x="1095633" y="383181"/>
            <a:ext cx="9753600" cy="1154097"/>
          </a:xfrm>
        </p:spPr>
        <p:txBody>
          <a:bodyPr>
            <a:normAutofit fontScale="90000"/>
          </a:bodyPr>
          <a:lstStyle/>
          <a:p>
            <a:r>
              <a:rPr lang="en-US" dirty="0" smtClean="0"/>
              <a:t>Correlation </a:t>
            </a:r>
            <a:r>
              <a:rPr lang="en-US" dirty="0"/>
              <a:t>between </a:t>
            </a:r>
            <a:r>
              <a:rPr lang="en-US" dirty="0" smtClean="0"/>
              <a:t>Price </a:t>
            </a:r>
            <a:r>
              <a:rPr lang="en-US" dirty="0"/>
              <a:t>and </a:t>
            </a:r>
            <a:r>
              <a:rPr lang="en-US" dirty="0" smtClean="0"/>
              <a:t>No </a:t>
            </a:r>
            <a:r>
              <a:rPr lang="en-US" dirty="0"/>
              <a:t>of </a:t>
            </a:r>
            <a:r>
              <a:rPr lang="en-US" dirty="0" smtClean="0"/>
              <a:t>Rooms</a:t>
            </a:r>
            <a:r>
              <a:rPr lang="en-US" dirty="0"/>
              <a:t/>
            </a:r>
            <a:br>
              <a:rPr lang="en-US" dirty="0"/>
            </a:br>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7098" y="1519881"/>
            <a:ext cx="5997789" cy="40159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0415514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erspective">
  <a:themeElements>
    <a:clrScheme name="Perspective">
      <a:dk1>
        <a:sysClr val="windowText" lastClr="000000"/>
      </a:dk1>
      <a:lt1>
        <a:sysClr val="window" lastClr="FFFFFF"/>
      </a:lt1>
      <a:dk2>
        <a:srgbClr val="283138"/>
      </a:dk2>
      <a:lt2>
        <a:srgbClr val="FF8600"/>
      </a:lt2>
      <a:accent1>
        <a:srgbClr val="838D9B"/>
      </a:accent1>
      <a:accent2>
        <a:srgbClr val="D2610C"/>
      </a:accent2>
      <a:accent3>
        <a:srgbClr val="80716A"/>
      </a:accent3>
      <a:accent4>
        <a:srgbClr val="94147C"/>
      </a:accent4>
      <a:accent5>
        <a:srgbClr val="5D5AD2"/>
      </a:accent5>
      <a:accent6>
        <a:srgbClr val="6F6C7D"/>
      </a:accent6>
      <a:hlink>
        <a:srgbClr val="6187E3"/>
      </a:hlink>
      <a:folHlink>
        <a:srgbClr val="7B8EB8"/>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erspective">
      <a:fillStyleLst>
        <a:solidFill>
          <a:schemeClr val="phClr"/>
        </a:solidFill>
        <a:gradFill rotWithShape="1">
          <a:gsLst>
            <a:gs pos="0">
              <a:schemeClr val="phClr">
                <a:tint val="50000"/>
                <a:alpha val="100000"/>
                <a:satMod val="160000"/>
                <a:lumMod val="105000"/>
              </a:schemeClr>
            </a:gs>
            <a:gs pos="41000">
              <a:schemeClr val="phClr">
                <a:tint val="57000"/>
                <a:satMod val="180000"/>
                <a:lumMod val="99000"/>
              </a:schemeClr>
            </a:gs>
            <a:gs pos="100000">
              <a:schemeClr val="phClr">
                <a:tint val="80000"/>
                <a:satMod val="200000"/>
                <a:lumMod val="104000"/>
              </a:schemeClr>
            </a:gs>
          </a:gsLst>
          <a:lin ang="5400000" scaled="1"/>
        </a:gradFill>
        <a:gradFill rotWithShape="1">
          <a:gsLst>
            <a:gs pos="0">
              <a:schemeClr val="phClr">
                <a:tint val="96000"/>
                <a:satMod val="130000"/>
                <a:lumMod val="114000"/>
              </a:schemeClr>
            </a:gs>
            <a:gs pos="60000">
              <a:schemeClr val="phClr">
                <a:tint val="100000"/>
                <a:satMod val="106000"/>
                <a:lumMod val="110000"/>
              </a:schemeClr>
            </a:gs>
            <a:gs pos="100000">
              <a:schemeClr val="ph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50800" dist="38100" dir="5400000" rotWithShape="0">
              <a:srgbClr val="000000">
                <a:alpha val="28000"/>
              </a:srgbClr>
            </a:outerShdw>
          </a:effectLst>
        </a:effectStyle>
        <a:effectStyle>
          <a:effectLst>
            <a:outerShdw blurRad="47625" dist="38100" dir="5400000" sy="98000" rotWithShape="0">
              <a:srgbClr val="000000">
                <a:alpha val="48000"/>
              </a:srgbClr>
            </a:outerShdw>
          </a:effectLst>
          <a:scene3d>
            <a:camera prst="orthographicFront">
              <a:rot lat="0" lon="0" rev="0"/>
            </a:camera>
            <a:lightRig rig="twoPt" dir="br">
              <a:rot lat="0" lon="0" rev="8700000"/>
            </a:lightRig>
          </a:scene3d>
          <a:sp3d prstMaterial="matte">
            <a:bevelT w="25400" h="53975"/>
          </a:sp3d>
        </a:effectStyle>
        <a:effectStyle>
          <a:effectLst>
            <a:reflection blurRad="12700" stA="24000" endPos="28000" dist="50800" dir="5400000" sy="-100000" rotWithShape="0"/>
          </a:effectLst>
          <a:scene3d>
            <a:camera prst="orthographicFront">
              <a:rot lat="0" lon="0" rev="0"/>
            </a:camera>
            <a:lightRig rig="threePt" dir="t">
              <a:rot lat="0" lon="0" rev="4800000"/>
            </a:lightRig>
          </a:scene3d>
          <a:sp3d>
            <a:bevelT w="69850" h="31750"/>
          </a:sp3d>
        </a:effectStyle>
      </a:effectStyleLst>
      <a:bgFillStyleLst>
        <a:solidFill>
          <a:schemeClr val="phClr"/>
        </a:solidFill>
        <a:gradFill rotWithShape="1">
          <a:gsLst>
            <a:gs pos="0">
              <a:schemeClr val="phClr">
                <a:tint val="100000"/>
                <a:shade val="80000"/>
                <a:satMod val="100000"/>
                <a:lumMod val="100000"/>
              </a:schemeClr>
            </a:gs>
            <a:gs pos="65000">
              <a:schemeClr val="phClr">
                <a:tint val="100000"/>
                <a:shade val="95000"/>
                <a:satMod val="100000"/>
                <a:lumMod val="100000"/>
              </a:schemeClr>
            </a:gs>
            <a:gs pos="100000">
              <a:schemeClr val="phClr">
                <a:tint val="88000"/>
                <a:shade val="100000"/>
                <a:satMod val="400000"/>
                <a:lumMod val="100000"/>
              </a:schemeClr>
            </a:gs>
          </a:gsLst>
          <a:lin ang="5400000" scaled="0"/>
        </a:gradFill>
        <a:blipFill rotWithShape="1">
          <a:blip xmlns:r="http://schemas.openxmlformats.org/officeDocument/2006/relationships" r:embed="rId1">
            <a:duotone>
              <a:schemeClr val="phClr">
                <a:tint val="95000"/>
                <a:satMod val="90000"/>
              </a:schemeClr>
              <a:schemeClr val="phClr">
                <a:shade val="92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Perspective</Template>
  <TotalTime>27</TotalTime>
  <Words>414</Words>
  <Application>Microsoft Office PowerPoint</Application>
  <PresentationFormat>Custom</PresentationFormat>
  <Paragraphs>26</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Perspective</vt:lpstr>
      <vt:lpstr>Best neighborhood to rent apartment in Phuket   </vt:lpstr>
      <vt:lpstr>Introduction</vt:lpstr>
      <vt:lpstr>Business Problem</vt:lpstr>
      <vt:lpstr>Data</vt:lpstr>
      <vt:lpstr>Analysis</vt:lpstr>
      <vt:lpstr> Number of apartments by Rooms</vt:lpstr>
      <vt:lpstr> Number of apartments by City</vt:lpstr>
      <vt:lpstr>Correlation between price and apartment size</vt:lpstr>
      <vt:lpstr>Correlation between Price and No of Rooms </vt:lpstr>
      <vt:lpstr>Correlation between price and size of apartments </vt:lpstr>
      <vt:lpstr>Graph showing relation between Price and City </vt:lpstr>
      <vt:lpstr>Result Of Clustering</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Best neighborhood to rent apartment in Bangkok</dc:title>
  <dc:creator>Dhanashree Nangre</dc:creator>
  <cp:lastModifiedBy>user</cp:lastModifiedBy>
  <cp:revision>6</cp:revision>
  <dcterms:created xsi:type="dcterms:W3CDTF">2021-04-21T19:27:08Z</dcterms:created>
  <dcterms:modified xsi:type="dcterms:W3CDTF">2021-05-03T08:47:45Z</dcterms:modified>
</cp:coreProperties>
</file>