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67" r:id="rId3"/>
    <p:sldId id="257" r:id="rId4"/>
    <p:sldId id="269" r:id="rId5"/>
    <p:sldId id="270" r:id="rId6"/>
    <p:sldId id="271" r:id="rId7"/>
    <p:sldId id="272" r:id="rId8"/>
    <p:sldId id="273" r:id="rId9"/>
    <p:sldId id="261" r:id="rId10"/>
    <p:sldId id="266" r:id="rId11"/>
    <p:sldId id="262" r:id="rId12"/>
    <p:sldId id="263" r:id="rId13"/>
    <p:sldId id="264" r:id="rId14"/>
    <p:sldId id="265" r:id="rId15"/>
    <p:sldId id="258" r:id="rId16"/>
    <p:sldId id="259"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60"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D9A4E-49CC-4BCB-B1F0-E838110B6202}" type="datetimeFigureOut">
              <a:rPr lang="en-IN" smtClean="0"/>
              <a:t>16-02-2023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40501-8AAE-43E1-8279-2DF532F3328F}" type="slidenum">
              <a:rPr lang="en-IN" smtClean="0"/>
              <a:t>‹#›</a:t>
            </a:fld>
            <a:endParaRPr lang="en-IN"/>
          </a:p>
        </p:txBody>
      </p:sp>
    </p:spTree>
    <p:extLst>
      <p:ext uri="{BB962C8B-B14F-4D97-AF65-F5344CB8AC3E}">
        <p14:creationId xmlns:p14="http://schemas.microsoft.com/office/powerpoint/2010/main" val="399919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92F586-B872-4C14-B9FD-987854D864E8}" type="datetime1">
              <a:rPr lang="en-IN" smtClean="0"/>
              <a:t>16-02-2023</a:t>
            </a:fld>
            <a:endParaRPr lang="en-IN"/>
          </a:p>
        </p:txBody>
      </p:sp>
      <p:sp>
        <p:nvSpPr>
          <p:cNvPr id="5" name="Footer Placeholder 4"/>
          <p:cNvSpPr>
            <a:spLocks noGrp="1"/>
          </p:cNvSpPr>
          <p:nvPr>
            <p:ph type="ftr" sz="quarter" idx="11"/>
          </p:nvPr>
        </p:nvSpPr>
        <p:spPr/>
        <p:txBody>
          <a:bodyPr/>
          <a:lstStyle/>
          <a:p>
            <a:r>
              <a:rPr lang="en-IN"/>
              <a:t>Dr. Sheetal Dhande-Dandge | STTP Talk : Data Analysis Process  complete Lifecycle</a:t>
            </a:r>
          </a:p>
        </p:txBody>
      </p:sp>
      <p:sp>
        <p:nvSpPr>
          <p:cNvPr id="6" name="Slide Number Placeholder 5"/>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11550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76396-A67B-4BD6-ACFC-87459F582A1C}" type="datetime1">
              <a:rPr lang="en-IN" smtClean="0"/>
              <a:t>16-02-2023</a:t>
            </a:fld>
            <a:endParaRPr lang="en-IN"/>
          </a:p>
        </p:txBody>
      </p:sp>
      <p:sp>
        <p:nvSpPr>
          <p:cNvPr id="5" name="Footer Placeholder 4"/>
          <p:cNvSpPr>
            <a:spLocks noGrp="1"/>
          </p:cNvSpPr>
          <p:nvPr>
            <p:ph type="ftr" sz="quarter" idx="11"/>
          </p:nvPr>
        </p:nvSpPr>
        <p:spPr/>
        <p:txBody>
          <a:bodyPr/>
          <a:lstStyle/>
          <a:p>
            <a:r>
              <a:rPr lang="en-IN"/>
              <a:t>Dr. Sheetal Dhande-Dandge | STTP Talk : Data Analysis Process  complete Lifecycle</a:t>
            </a:r>
          </a:p>
        </p:txBody>
      </p:sp>
      <p:sp>
        <p:nvSpPr>
          <p:cNvPr id="6" name="Slide Number Placeholder 5"/>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174632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FCA8F-0040-4A46-B012-5FACB4FCCD67}" type="datetime1">
              <a:rPr lang="en-IN" smtClean="0"/>
              <a:t>16-02-2023</a:t>
            </a:fld>
            <a:endParaRPr lang="en-IN"/>
          </a:p>
        </p:txBody>
      </p:sp>
      <p:sp>
        <p:nvSpPr>
          <p:cNvPr id="5" name="Footer Placeholder 4"/>
          <p:cNvSpPr>
            <a:spLocks noGrp="1"/>
          </p:cNvSpPr>
          <p:nvPr>
            <p:ph type="ftr" sz="quarter" idx="11"/>
          </p:nvPr>
        </p:nvSpPr>
        <p:spPr/>
        <p:txBody>
          <a:bodyPr/>
          <a:lstStyle/>
          <a:p>
            <a:r>
              <a:rPr lang="en-IN"/>
              <a:t>Dr. Sheetal Dhande-Dandge | STTP Talk : Data Analysis Process  complete Lifecycle</a:t>
            </a:r>
          </a:p>
        </p:txBody>
      </p:sp>
      <p:sp>
        <p:nvSpPr>
          <p:cNvPr id="6" name="Slide Number Placeholder 5"/>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106786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30C2C-E440-4729-A48A-7DF8358E2261}" type="datetime1">
              <a:rPr lang="en-IN" smtClean="0"/>
              <a:t>16-02-2023</a:t>
            </a:fld>
            <a:endParaRPr lang="en-IN"/>
          </a:p>
        </p:txBody>
      </p:sp>
      <p:sp>
        <p:nvSpPr>
          <p:cNvPr id="5" name="Footer Placeholder 4"/>
          <p:cNvSpPr>
            <a:spLocks noGrp="1"/>
          </p:cNvSpPr>
          <p:nvPr>
            <p:ph type="ftr" sz="quarter" idx="11"/>
          </p:nvPr>
        </p:nvSpPr>
        <p:spPr/>
        <p:txBody>
          <a:bodyPr/>
          <a:lstStyle/>
          <a:p>
            <a:r>
              <a:rPr lang="en-IN"/>
              <a:t>Dr. Sheetal Dhande-Dandge | STTP Talk : Data Analysis Process  complete Lifecycle</a:t>
            </a:r>
          </a:p>
        </p:txBody>
      </p:sp>
      <p:sp>
        <p:nvSpPr>
          <p:cNvPr id="6" name="Slide Number Placeholder 5"/>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190843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19ED58-5CDA-47EB-94D7-00D51B94FC7D}" type="datetime1">
              <a:rPr lang="en-IN" smtClean="0"/>
              <a:t>16-02-2023</a:t>
            </a:fld>
            <a:endParaRPr lang="en-IN"/>
          </a:p>
        </p:txBody>
      </p:sp>
      <p:sp>
        <p:nvSpPr>
          <p:cNvPr id="5" name="Footer Placeholder 4"/>
          <p:cNvSpPr>
            <a:spLocks noGrp="1"/>
          </p:cNvSpPr>
          <p:nvPr>
            <p:ph type="ftr" sz="quarter" idx="11"/>
          </p:nvPr>
        </p:nvSpPr>
        <p:spPr/>
        <p:txBody>
          <a:bodyPr/>
          <a:lstStyle/>
          <a:p>
            <a:r>
              <a:rPr lang="en-IN"/>
              <a:t>Dr. Sheetal Dhande-Dandge | STTP Talk : Data Analysis Process  complete Lifecycle</a:t>
            </a:r>
          </a:p>
        </p:txBody>
      </p:sp>
      <p:sp>
        <p:nvSpPr>
          <p:cNvPr id="6" name="Slide Number Placeholder 5"/>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333179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830E01-8564-4600-B996-FF79BF9EC3B1}" type="datetime1">
              <a:rPr lang="en-IN" smtClean="0"/>
              <a:t>16-02-2023</a:t>
            </a:fld>
            <a:endParaRPr lang="en-IN"/>
          </a:p>
        </p:txBody>
      </p:sp>
      <p:sp>
        <p:nvSpPr>
          <p:cNvPr id="6" name="Footer Placeholder 5"/>
          <p:cNvSpPr>
            <a:spLocks noGrp="1"/>
          </p:cNvSpPr>
          <p:nvPr>
            <p:ph type="ftr" sz="quarter" idx="11"/>
          </p:nvPr>
        </p:nvSpPr>
        <p:spPr/>
        <p:txBody>
          <a:bodyPr/>
          <a:lstStyle/>
          <a:p>
            <a:r>
              <a:rPr lang="en-IN"/>
              <a:t>Dr. Sheetal Dhande-Dandge | STTP Talk : Data Analysis Process  complete Lifecycle</a:t>
            </a:r>
          </a:p>
        </p:txBody>
      </p:sp>
      <p:sp>
        <p:nvSpPr>
          <p:cNvPr id="7" name="Slide Number Placeholder 6"/>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3397192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6DCDB-2DDA-407E-BD09-F8190AF2FD59}" type="datetime1">
              <a:rPr lang="en-IN" smtClean="0"/>
              <a:t>16-02-2023</a:t>
            </a:fld>
            <a:endParaRPr lang="en-IN"/>
          </a:p>
        </p:txBody>
      </p:sp>
      <p:sp>
        <p:nvSpPr>
          <p:cNvPr id="8" name="Footer Placeholder 7"/>
          <p:cNvSpPr>
            <a:spLocks noGrp="1"/>
          </p:cNvSpPr>
          <p:nvPr>
            <p:ph type="ftr" sz="quarter" idx="11"/>
          </p:nvPr>
        </p:nvSpPr>
        <p:spPr/>
        <p:txBody>
          <a:bodyPr/>
          <a:lstStyle/>
          <a:p>
            <a:r>
              <a:rPr lang="en-IN"/>
              <a:t>Dr. Sheetal Dhande-Dandge | STTP Talk : Data Analysis Process  complete Lifecycle</a:t>
            </a:r>
          </a:p>
        </p:txBody>
      </p:sp>
      <p:sp>
        <p:nvSpPr>
          <p:cNvPr id="9" name="Slide Number Placeholder 8"/>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52033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2D92B-0FA1-47C3-843D-A12D50DE081F}" type="datetime1">
              <a:rPr lang="en-IN" smtClean="0"/>
              <a:t>16-02-2023</a:t>
            </a:fld>
            <a:endParaRPr lang="en-IN"/>
          </a:p>
        </p:txBody>
      </p:sp>
      <p:sp>
        <p:nvSpPr>
          <p:cNvPr id="4" name="Footer Placeholder 3"/>
          <p:cNvSpPr>
            <a:spLocks noGrp="1"/>
          </p:cNvSpPr>
          <p:nvPr>
            <p:ph type="ftr" sz="quarter" idx="11"/>
          </p:nvPr>
        </p:nvSpPr>
        <p:spPr/>
        <p:txBody>
          <a:bodyPr/>
          <a:lstStyle/>
          <a:p>
            <a:r>
              <a:rPr lang="en-IN"/>
              <a:t>Dr. Sheetal Dhande-Dandge | STTP Talk : Data Analysis Process  complete Lifecycle</a:t>
            </a:r>
          </a:p>
        </p:txBody>
      </p:sp>
      <p:sp>
        <p:nvSpPr>
          <p:cNvPr id="5" name="Slide Number Placeholder 4"/>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42087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BBE5B-C5C4-40DE-B754-C4F6483681AB}" type="datetime1">
              <a:rPr lang="en-IN" smtClean="0"/>
              <a:t>16-02-2023</a:t>
            </a:fld>
            <a:endParaRPr lang="en-IN"/>
          </a:p>
        </p:txBody>
      </p:sp>
      <p:sp>
        <p:nvSpPr>
          <p:cNvPr id="3" name="Footer Placeholder 2"/>
          <p:cNvSpPr>
            <a:spLocks noGrp="1"/>
          </p:cNvSpPr>
          <p:nvPr>
            <p:ph type="ftr" sz="quarter" idx="11"/>
          </p:nvPr>
        </p:nvSpPr>
        <p:spPr/>
        <p:txBody>
          <a:bodyPr/>
          <a:lstStyle/>
          <a:p>
            <a:r>
              <a:rPr lang="en-IN"/>
              <a:t>Dr. Sheetal Dhande-Dandge | STTP Talk : Data Analysis Process  complete Lifecycle</a:t>
            </a:r>
          </a:p>
        </p:txBody>
      </p:sp>
      <p:sp>
        <p:nvSpPr>
          <p:cNvPr id="4" name="Slide Number Placeholder 3"/>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407318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7D9094-A839-4B4A-B874-F9D3189F277E}" type="datetime1">
              <a:rPr lang="en-IN" smtClean="0"/>
              <a:t>16-02-2023</a:t>
            </a:fld>
            <a:endParaRPr lang="en-IN"/>
          </a:p>
        </p:txBody>
      </p:sp>
      <p:sp>
        <p:nvSpPr>
          <p:cNvPr id="6" name="Footer Placeholder 5"/>
          <p:cNvSpPr>
            <a:spLocks noGrp="1"/>
          </p:cNvSpPr>
          <p:nvPr>
            <p:ph type="ftr" sz="quarter" idx="11"/>
          </p:nvPr>
        </p:nvSpPr>
        <p:spPr/>
        <p:txBody>
          <a:bodyPr/>
          <a:lstStyle/>
          <a:p>
            <a:r>
              <a:rPr lang="en-IN"/>
              <a:t>Dr. Sheetal Dhande-Dandge | STTP Talk : Data Analysis Process  complete Lifecycle</a:t>
            </a:r>
          </a:p>
        </p:txBody>
      </p:sp>
      <p:sp>
        <p:nvSpPr>
          <p:cNvPr id="7" name="Slide Number Placeholder 6"/>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92903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24EF58-5AB4-4DAF-BA7C-19F651837A49}" type="datetime1">
              <a:rPr lang="en-IN" smtClean="0"/>
              <a:t>16-02-2023</a:t>
            </a:fld>
            <a:endParaRPr lang="en-IN"/>
          </a:p>
        </p:txBody>
      </p:sp>
      <p:sp>
        <p:nvSpPr>
          <p:cNvPr id="6" name="Footer Placeholder 5"/>
          <p:cNvSpPr>
            <a:spLocks noGrp="1"/>
          </p:cNvSpPr>
          <p:nvPr>
            <p:ph type="ftr" sz="quarter" idx="11"/>
          </p:nvPr>
        </p:nvSpPr>
        <p:spPr/>
        <p:txBody>
          <a:bodyPr/>
          <a:lstStyle/>
          <a:p>
            <a:r>
              <a:rPr lang="en-IN"/>
              <a:t>Dr. Sheetal Dhande-Dandge | STTP Talk : Data Analysis Process  complete Lifecycle</a:t>
            </a:r>
          </a:p>
        </p:txBody>
      </p:sp>
      <p:sp>
        <p:nvSpPr>
          <p:cNvPr id="7" name="Slide Number Placeholder 6"/>
          <p:cNvSpPr>
            <a:spLocks noGrp="1"/>
          </p:cNvSpPr>
          <p:nvPr>
            <p:ph type="sldNum" sz="quarter" idx="12"/>
          </p:nvPr>
        </p:nvSpPr>
        <p:spPr/>
        <p:txBody>
          <a:bodyPr/>
          <a:lstStyle/>
          <a:p>
            <a:fld id="{14684BF3-DB0F-42AD-B495-3E2B83350C70}" type="slidenum">
              <a:rPr lang="en-IN" smtClean="0"/>
              <a:t>‹#›</a:t>
            </a:fld>
            <a:endParaRPr lang="en-IN"/>
          </a:p>
        </p:txBody>
      </p:sp>
    </p:spTree>
    <p:extLst>
      <p:ext uri="{BB962C8B-B14F-4D97-AF65-F5344CB8AC3E}">
        <p14:creationId xmlns:p14="http://schemas.microsoft.com/office/powerpoint/2010/main" val="279531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8FA83-69CA-43B8-B8E4-9921F54E3DFC}" type="datetime1">
              <a:rPr lang="en-IN" smtClean="0"/>
              <a:t>16-02-2023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Sheetal Dhande-Dandge | STTP Talk : Data Analysis Process  complete Lifecycle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84BF3-DB0F-42AD-B495-3E2B83350C70}" type="slidenum">
              <a:rPr lang="en-IN" smtClean="0"/>
              <a:t>‹#›</a:t>
            </a:fld>
            <a:endParaRPr lang="en-IN"/>
          </a:p>
        </p:txBody>
      </p:sp>
    </p:spTree>
    <p:extLst>
      <p:ext uri="{BB962C8B-B14F-4D97-AF65-F5344CB8AC3E}">
        <p14:creationId xmlns:p14="http://schemas.microsoft.com/office/powerpoint/2010/main" val="4407832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dataquest.io/blog/python-vs-r/" TargetMode="External"/><Relationship Id="rId2" Type="http://schemas.openxmlformats.org/officeDocument/2006/relationships/hyperlink" Target="https://medium.com/analytics-and-data/r-vs-python-a-comprehensive-guide-for-data-professionals-321e8dead598" TargetMode="External"/><Relationship Id="rId1" Type="http://schemas.openxmlformats.org/officeDocument/2006/relationships/slideLayout" Target="../slideLayouts/slideLayout4.xml"/><Relationship Id="rId4" Type="http://schemas.openxmlformats.org/officeDocument/2006/relationships/hyperlink" Target="https://blog.rstudio.com/2019/12/17/r-vs-python-what-s-the-best-for-language-for-data-scien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6FB3-5A09-3D44-862C-DF397771829A}"/>
              </a:ext>
            </a:extLst>
          </p:cNvPr>
          <p:cNvSpPr>
            <a:spLocks noGrp="1"/>
          </p:cNvSpPr>
          <p:nvPr>
            <p:ph type="ctrTitle"/>
          </p:nvPr>
        </p:nvSpPr>
        <p:spPr>
          <a:xfrm>
            <a:off x="871268" y="1122363"/>
            <a:ext cx="10308566" cy="2387600"/>
          </a:xfrm>
        </p:spPr>
        <p:txBody>
          <a:bodyPr/>
          <a:lstStyle/>
          <a:p>
            <a:r>
              <a:rPr lang="en-IN" b="1" i="0" dirty="0">
                <a:solidFill>
                  <a:srgbClr val="222222"/>
                </a:solidFill>
                <a:effectLst/>
                <a:latin typeface="Arial" panose="020B0604020202020204" pitchFamily="34" charset="0"/>
              </a:rPr>
              <a:t> </a:t>
            </a:r>
            <a:r>
              <a:rPr lang="en-IN" sz="5400" b="1" i="0" dirty="0">
                <a:solidFill>
                  <a:srgbClr val="222222"/>
                </a:solidFill>
                <a:effectLst/>
                <a:latin typeface="Arial" panose="020B0604020202020204" pitchFamily="34" charset="0"/>
              </a:rPr>
              <a:t>D</a:t>
            </a:r>
            <a:r>
              <a:rPr lang="en-IN" sz="5400" b="1" i="0" dirty="0">
                <a:solidFill>
                  <a:srgbClr val="1F1F1F"/>
                </a:solidFill>
                <a:effectLst/>
                <a:latin typeface="Source Sans Pro" panose="020B0503030403020204" pitchFamily="34" charset="0"/>
              </a:rPr>
              <a:t>ata Analysis Process : complete Lifecycle</a:t>
            </a:r>
            <a:endParaRPr lang="en-IN" sz="5400" dirty="0"/>
          </a:p>
        </p:txBody>
      </p:sp>
      <p:sp>
        <p:nvSpPr>
          <p:cNvPr id="3" name="Subtitle 2">
            <a:extLst>
              <a:ext uri="{FF2B5EF4-FFF2-40B4-BE49-F238E27FC236}">
                <a16:creationId xmlns:a16="http://schemas.microsoft.com/office/drawing/2014/main" id="{09D98B53-F620-16E1-6582-29CF87B24A82}"/>
              </a:ext>
            </a:extLst>
          </p:cNvPr>
          <p:cNvSpPr>
            <a:spLocks noGrp="1"/>
          </p:cNvSpPr>
          <p:nvPr>
            <p:ph type="subTitle" idx="1"/>
          </p:nvPr>
        </p:nvSpPr>
        <p:spPr/>
        <p:txBody>
          <a:bodyPr>
            <a:normAutofit fontScale="77500" lnSpcReduction="20000"/>
          </a:bodyPr>
          <a:lstStyle/>
          <a:p>
            <a:endParaRPr lang="en-US" dirty="0"/>
          </a:p>
          <a:p>
            <a:r>
              <a:rPr lang="en-US" dirty="0"/>
              <a:t>Dr. Sheetal Dhande-</a:t>
            </a:r>
            <a:r>
              <a:rPr lang="en-US" dirty="0" err="1"/>
              <a:t>Dandge</a:t>
            </a:r>
            <a:endParaRPr lang="en-US" dirty="0"/>
          </a:p>
          <a:p>
            <a:r>
              <a:rPr lang="en-US" dirty="0"/>
              <a:t>Professor | Data Scientist</a:t>
            </a:r>
          </a:p>
          <a:p>
            <a:r>
              <a:rPr lang="en-US" dirty="0"/>
              <a:t>CSE-Dept</a:t>
            </a:r>
          </a:p>
          <a:p>
            <a:r>
              <a:rPr lang="en-US" dirty="0"/>
              <a:t>SIPNA COET</a:t>
            </a:r>
            <a:endParaRPr lang="en-IN" dirty="0"/>
          </a:p>
        </p:txBody>
      </p:sp>
      <p:sp>
        <p:nvSpPr>
          <p:cNvPr id="4" name="Date Placeholder 3">
            <a:extLst>
              <a:ext uri="{FF2B5EF4-FFF2-40B4-BE49-F238E27FC236}">
                <a16:creationId xmlns:a16="http://schemas.microsoft.com/office/drawing/2014/main" id="{325419A0-9346-DA94-D521-2F244792177A}"/>
              </a:ext>
            </a:extLst>
          </p:cNvPr>
          <p:cNvSpPr>
            <a:spLocks noGrp="1"/>
          </p:cNvSpPr>
          <p:nvPr>
            <p:ph type="dt" sz="half" idx="10"/>
          </p:nvPr>
        </p:nvSpPr>
        <p:spPr/>
        <p:txBody>
          <a:bodyPr/>
          <a:lstStyle/>
          <a:p>
            <a:fld id="{FC108CA4-D5F6-47C3-A47D-35B25B06FEA7}" type="datetime1">
              <a:rPr lang="en-IN" smtClean="0"/>
              <a:t>16-02-2023</a:t>
            </a:fld>
            <a:endParaRPr lang="en-IN"/>
          </a:p>
        </p:txBody>
      </p:sp>
      <p:sp>
        <p:nvSpPr>
          <p:cNvPr id="5" name="Footer Placeholder 4">
            <a:extLst>
              <a:ext uri="{FF2B5EF4-FFF2-40B4-BE49-F238E27FC236}">
                <a16:creationId xmlns:a16="http://schemas.microsoft.com/office/drawing/2014/main" id="{3B925412-3082-E0A3-8D8D-215E5DA5C1BA}"/>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61848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19061-0633-3F28-5915-6F584E6460E2}"/>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last stage of the process for the team of analysts was to work with leaders within their company and decide how best to </a:t>
            </a:r>
            <a:r>
              <a:rPr lang="en-IN" sz="1800" b="1" dirty="0">
                <a:solidFill>
                  <a:srgbClr val="1F1F1F"/>
                </a:solidFill>
                <a:effectLst/>
                <a:latin typeface="unset"/>
                <a:ea typeface="Times New Roman" panose="02020603050405020304" pitchFamily="18" charset="0"/>
                <a:cs typeface="Arial" panose="020B0604020202020204" pitchFamily="34" charset="0"/>
              </a:rPr>
              <a:t>implement changes and take actions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based on the findings. These were their recommendations: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Standardize the hiring and evaluation process for employees based on the most efficient and transparent practices.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Conduct the same survey annually and compare results with those from the previous year. </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 year later, the same survey was distributed to employees. Analysts anticipated that a comparison between the two sets of results would indicate that the action plan worked. Turns out, the changes improved the retention rate for new employees and the actions taken by leaders were successful!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Subheading - Act">
            <a:extLst>
              <a:ext uri="{FF2B5EF4-FFF2-40B4-BE49-F238E27FC236}">
                <a16:creationId xmlns:a16="http://schemas.microsoft.com/office/drawing/2014/main" id="{BD70F4BD-AC01-2ED5-B5BE-00369551316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62915"/>
            <a:ext cx="5731510" cy="1362710"/>
          </a:xfrm>
          <a:prstGeom prst="rect">
            <a:avLst/>
          </a:prstGeom>
          <a:noFill/>
          <a:ln>
            <a:noFill/>
          </a:ln>
        </p:spPr>
      </p:pic>
      <p:sp>
        <p:nvSpPr>
          <p:cNvPr id="2" name="Date Placeholder 1">
            <a:extLst>
              <a:ext uri="{FF2B5EF4-FFF2-40B4-BE49-F238E27FC236}">
                <a16:creationId xmlns:a16="http://schemas.microsoft.com/office/drawing/2014/main" id="{4A8522D7-630D-42A4-FA11-9A5E736B6F3E}"/>
              </a:ext>
            </a:extLst>
          </p:cNvPr>
          <p:cNvSpPr>
            <a:spLocks noGrp="1"/>
          </p:cNvSpPr>
          <p:nvPr>
            <p:ph type="dt" sz="half" idx="10"/>
          </p:nvPr>
        </p:nvSpPr>
        <p:spPr/>
        <p:txBody>
          <a:bodyPr/>
          <a:lstStyle/>
          <a:p>
            <a:fld id="{D6209BEF-C741-48A6-8F0D-537BB1C64785}" type="datetime1">
              <a:rPr lang="en-IN" smtClean="0"/>
              <a:t>16-02-2023</a:t>
            </a:fld>
            <a:endParaRPr lang="en-IN"/>
          </a:p>
        </p:txBody>
      </p:sp>
      <p:sp>
        <p:nvSpPr>
          <p:cNvPr id="5" name="Footer Placeholder 4">
            <a:extLst>
              <a:ext uri="{FF2B5EF4-FFF2-40B4-BE49-F238E27FC236}">
                <a16:creationId xmlns:a16="http://schemas.microsoft.com/office/drawing/2014/main" id="{39B76D32-368C-0A3D-D414-636F62B5073E}"/>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3885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773C4-F73F-6181-B73E-9B0D52D5BD6F}"/>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It all started with solid </a:t>
            </a:r>
            <a:r>
              <a:rPr lang="en-IN" sz="1800" b="1" dirty="0">
                <a:solidFill>
                  <a:srgbClr val="1F1F1F"/>
                </a:solidFill>
                <a:effectLst/>
                <a:latin typeface="unset"/>
                <a:ea typeface="Times New Roman" panose="02020603050405020304" pitchFamily="18" charset="0"/>
                <a:cs typeface="Arial" panose="020B0604020202020204" pitchFamily="34" charset="0"/>
              </a:rPr>
              <a:t>preparation</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The group built a timeline of three months and decided how they wanted to relay their progress to interested parties. Also during this step, the analysts identified what data they needed to achieve the successful result they identified in the previous step - in this case, the analysts chose to gather the data from an online survey of new employees. These were the things they did to prepare: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developed specific questions to ask about employee satisfaction with different business processes, such as hiring and onboarding, and their overall compensation.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established rules for who would have access to the data collected - in this case, anyone outside the group wouldn't have access to the raw data, but could view summarized or aggregated data. For example, an individual's compensation wouldn't be available, but salary ranges for groups of individuals would be viewable.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finalized what specific information would be gathered, and how best to present the data visually. The analysts brainstormed possible project- and data-related issues and how to avoid them.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Subheading - Prepare">
            <a:extLst>
              <a:ext uri="{FF2B5EF4-FFF2-40B4-BE49-F238E27FC236}">
                <a16:creationId xmlns:a16="http://schemas.microsoft.com/office/drawing/2014/main" id="{45C05939-6C9A-C405-6B70-275DA76D59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62915"/>
            <a:ext cx="5731510" cy="1362710"/>
          </a:xfrm>
          <a:prstGeom prst="rect">
            <a:avLst/>
          </a:prstGeom>
          <a:noFill/>
          <a:ln>
            <a:noFill/>
          </a:ln>
        </p:spPr>
      </p:pic>
      <p:sp>
        <p:nvSpPr>
          <p:cNvPr id="2" name="Date Placeholder 1">
            <a:extLst>
              <a:ext uri="{FF2B5EF4-FFF2-40B4-BE49-F238E27FC236}">
                <a16:creationId xmlns:a16="http://schemas.microsoft.com/office/drawing/2014/main" id="{EAF2EC69-821D-8CD2-BB0F-6AD9E5EDBDB0}"/>
              </a:ext>
            </a:extLst>
          </p:cNvPr>
          <p:cNvSpPr>
            <a:spLocks noGrp="1"/>
          </p:cNvSpPr>
          <p:nvPr>
            <p:ph type="dt" sz="half" idx="10"/>
          </p:nvPr>
        </p:nvSpPr>
        <p:spPr/>
        <p:txBody>
          <a:bodyPr/>
          <a:lstStyle/>
          <a:p>
            <a:fld id="{1D240D7E-6B94-4190-8494-F8F721968CD2}" type="datetime1">
              <a:rPr lang="en-IN" smtClean="0"/>
              <a:t>16-02-2023</a:t>
            </a:fld>
            <a:endParaRPr lang="en-IN"/>
          </a:p>
        </p:txBody>
      </p:sp>
      <p:sp>
        <p:nvSpPr>
          <p:cNvPr id="5" name="Footer Placeholder 4">
            <a:extLst>
              <a:ext uri="{FF2B5EF4-FFF2-40B4-BE49-F238E27FC236}">
                <a16:creationId xmlns:a16="http://schemas.microsoft.com/office/drawing/2014/main" id="{51FC3BE1-1336-3383-D874-FB0419B6827A}"/>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794309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7851B-1B8C-7DBD-F6A4-9C8307C043BD}"/>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group sent the survey out. Great analysts know how to respect both their data and the people who provide it. Since employees provided the data, it was important to make sure all employees gave their consent to participate. The data analysts also made sure employees understood how their data would be </a:t>
            </a:r>
            <a:r>
              <a:rPr lang="en-IN" sz="1800" b="1" dirty="0">
                <a:solidFill>
                  <a:srgbClr val="1F1F1F"/>
                </a:solidFill>
                <a:effectLst/>
                <a:latin typeface="unset"/>
                <a:ea typeface="Times New Roman" panose="02020603050405020304" pitchFamily="18" charset="0"/>
                <a:cs typeface="Arial" panose="020B0604020202020204" pitchFamily="34" charset="0"/>
              </a:rPr>
              <a:t>collected, stored, managed, and protected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Collecting and using data ethically is one of the responsibilities of data analysts. In order to maintain confidentiality and protect and store the data effectively, these were the steps they took:</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restricted access to the data to a limited number of analysts.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cleaned the data to make sure it was complete, correct, and relevant. Certain data was aggregated and summarized without revealing individual responses.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uploaded raw data to an internal data warehouse for an additional layer of security.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Subheading - Process">
            <a:extLst>
              <a:ext uri="{FF2B5EF4-FFF2-40B4-BE49-F238E27FC236}">
                <a16:creationId xmlns:a16="http://schemas.microsoft.com/office/drawing/2014/main" id="{8C1CCEC2-B520-8FAB-B5F9-92CDB7883C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95447"/>
            <a:ext cx="5731510" cy="1362710"/>
          </a:xfrm>
          <a:prstGeom prst="rect">
            <a:avLst/>
          </a:prstGeom>
          <a:noFill/>
          <a:ln>
            <a:noFill/>
          </a:ln>
        </p:spPr>
      </p:pic>
      <p:sp>
        <p:nvSpPr>
          <p:cNvPr id="2" name="Date Placeholder 1">
            <a:extLst>
              <a:ext uri="{FF2B5EF4-FFF2-40B4-BE49-F238E27FC236}">
                <a16:creationId xmlns:a16="http://schemas.microsoft.com/office/drawing/2014/main" id="{37920915-924E-E2AD-5615-A7E00151BCF7}"/>
              </a:ext>
            </a:extLst>
          </p:cNvPr>
          <p:cNvSpPr>
            <a:spLocks noGrp="1"/>
          </p:cNvSpPr>
          <p:nvPr>
            <p:ph type="dt" sz="half" idx="10"/>
          </p:nvPr>
        </p:nvSpPr>
        <p:spPr/>
        <p:txBody>
          <a:bodyPr/>
          <a:lstStyle/>
          <a:p>
            <a:fld id="{57884E3E-2161-46BD-8E6D-E72F9165CFFD}" type="datetime1">
              <a:rPr lang="en-IN" smtClean="0"/>
              <a:t>16-02-2023</a:t>
            </a:fld>
            <a:endParaRPr lang="en-IN"/>
          </a:p>
        </p:txBody>
      </p:sp>
      <p:sp>
        <p:nvSpPr>
          <p:cNvPr id="5" name="Footer Placeholder 4">
            <a:extLst>
              <a:ext uri="{FF2B5EF4-FFF2-40B4-BE49-F238E27FC236}">
                <a16:creationId xmlns:a16="http://schemas.microsoft.com/office/drawing/2014/main" id="{D8EE7C45-FAD0-3AB7-C656-558BD3783519}"/>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64338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1FD78-F7E9-C5B2-4ED0-21CEF46B70BA}"/>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Then, the analysts did what they do best: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From the completed surveys, the data analysts </a:t>
            </a:r>
            <a:r>
              <a:rPr lang="en-IN" sz="1800" b="1" dirty="0">
                <a:solidFill>
                  <a:srgbClr val="1F1F1F"/>
                </a:solidFill>
                <a:effectLst/>
                <a:latin typeface="unset"/>
                <a:ea typeface="Times New Roman" panose="02020603050405020304" pitchFamily="18" charset="0"/>
                <a:cs typeface="Arial" panose="020B0604020202020204" pitchFamily="34" charset="0"/>
              </a:rPr>
              <a:t>discovered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that an employee’s experience with certain processes was a key indicator of overall job satisfaction. These were their findings: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Employees who experienced a long and complicated hiring process were most likely to leave the company.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Employees who experienced an efficient and transparent evaluation and feedback process were most likely to remain with the company. </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group knew it was important to </a:t>
            </a:r>
            <a:r>
              <a:rPr lang="en-IN" sz="1800" b="1" dirty="0">
                <a:solidFill>
                  <a:srgbClr val="1F1F1F"/>
                </a:solidFill>
                <a:effectLst/>
                <a:latin typeface="unset"/>
                <a:ea typeface="Times New Roman" panose="02020603050405020304" pitchFamily="18" charset="0"/>
                <a:cs typeface="Arial" panose="020B0604020202020204" pitchFamily="34" charset="0"/>
              </a:rPr>
              <a:t>document</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exactly what they found in the analysis, no matter what the results. To do otherwise would diminish trust in the survey process and reduce their ability to collect truthful data from employees in the future.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Subheading - Analyze">
            <a:extLst>
              <a:ext uri="{FF2B5EF4-FFF2-40B4-BE49-F238E27FC236}">
                <a16:creationId xmlns:a16="http://schemas.microsoft.com/office/drawing/2014/main" id="{C215B738-6A0E-B3E4-EA78-CF51EE17E7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5125"/>
            <a:ext cx="5731510" cy="1361440"/>
          </a:xfrm>
          <a:prstGeom prst="rect">
            <a:avLst/>
          </a:prstGeom>
          <a:noFill/>
          <a:ln>
            <a:noFill/>
          </a:ln>
        </p:spPr>
      </p:pic>
      <p:sp>
        <p:nvSpPr>
          <p:cNvPr id="2" name="Date Placeholder 1">
            <a:extLst>
              <a:ext uri="{FF2B5EF4-FFF2-40B4-BE49-F238E27FC236}">
                <a16:creationId xmlns:a16="http://schemas.microsoft.com/office/drawing/2014/main" id="{B4DF7DE7-558A-7661-73D6-E5DC1AB6FB13}"/>
              </a:ext>
            </a:extLst>
          </p:cNvPr>
          <p:cNvSpPr>
            <a:spLocks noGrp="1"/>
          </p:cNvSpPr>
          <p:nvPr>
            <p:ph type="dt" sz="half" idx="10"/>
          </p:nvPr>
        </p:nvSpPr>
        <p:spPr/>
        <p:txBody>
          <a:bodyPr/>
          <a:lstStyle/>
          <a:p>
            <a:fld id="{39716A90-2F0B-45F2-934E-592994394C0A}" type="datetime1">
              <a:rPr lang="en-IN" smtClean="0"/>
              <a:t>16-02-2023</a:t>
            </a:fld>
            <a:endParaRPr lang="en-IN"/>
          </a:p>
        </p:txBody>
      </p:sp>
      <p:sp>
        <p:nvSpPr>
          <p:cNvPr id="5" name="Footer Placeholder 4">
            <a:extLst>
              <a:ext uri="{FF2B5EF4-FFF2-40B4-BE49-F238E27FC236}">
                <a16:creationId xmlns:a16="http://schemas.microsoft.com/office/drawing/2014/main" id="{27A1F3AF-6176-2F21-2F63-3C21B1A0252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1956557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C7767-B59D-B827-B6A2-8CAC2B8C8564}"/>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Just as they made sure the data was carefully protected, the analysts were also careful </a:t>
            </a:r>
            <a:r>
              <a:rPr lang="en-IN" sz="1800" b="1" dirty="0">
                <a:solidFill>
                  <a:srgbClr val="1F1F1F"/>
                </a:solidFill>
                <a:effectLst/>
                <a:latin typeface="unset"/>
                <a:ea typeface="Times New Roman" panose="02020603050405020304" pitchFamily="18" charset="0"/>
                <a:cs typeface="Arial" panose="020B0604020202020204" pitchFamily="34" charset="0"/>
              </a:rPr>
              <a:t>sharing the report</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This is how they shared their findings: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shared the report with managers who met or exceeded the minimum number of direct reports with submitted responses to the survey.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presented the results to the managers to make sure they had the full picture.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They asked the managers to personally deliver the results to their teams. </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This process gave managers an opportunity to </a:t>
            </a:r>
            <a:r>
              <a:rPr lang="en-IN" sz="1800" b="1" dirty="0">
                <a:solidFill>
                  <a:srgbClr val="1F1F1F"/>
                </a:solidFill>
                <a:effectLst/>
                <a:latin typeface="unset"/>
                <a:ea typeface="Times New Roman" panose="02020603050405020304" pitchFamily="18" charset="0"/>
                <a:cs typeface="Arial" panose="020B0604020202020204" pitchFamily="34" charset="0"/>
              </a:rPr>
              <a:t>communicate the results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with the right context. As a result, they could have productive team conversations about next steps to improve employee engagement.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Subheading - Share">
            <a:extLst>
              <a:ext uri="{FF2B5EF4-FFF2-40B4-BE49-F238E27FC236}">
                <a16:creationId xmlns:a16="http://schemas.microsoft.com/office/drawing/2014/main" id="{C5EABBAC-CF1C-5A71-B81E-855DD5D02B2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826" y="365125"/>
            <a:ext cx="5731510" cy="1361440"/>
          </a:xfrm>
          <a:prstGeom prst="rect">
            <a:avLst/>
          </a:prstGeom>
          <a:noFill/>
          <a:ln>
            <a:noFill/>
          </a:ln>
        </p:spPr>
      </p:pic>
      <p:sp>
        <p:nvSpPr>
          <p:cNvPr id="2" name="Date Placeholder 1">
            <a:extLst>
              <a:ext uri="{FF2B5EF4-FFF2-40B4-BE49-F238E27FC236}">
                <a16:creationId xmlns:a16="http://schemas.microsoft.com/office/drawing/2014/main" id="{39C351B8-8B46-006E-ED93-7C348BCF799C}"/>
              </a:ext>
            </a:extLst>
          </p:cNvPr>
          <p:cNvSpPr>
            <a:spLocks noGrp="1"/>
          </p:cNvSpPr>
          <p:nvPr>
            <p:ph type="dt" sz="half" idx="10"/>
          </p:nvPr>
        </p:nvSpPr>
        <p:spPr/>
        <p:txBody>
          <a:bodyPr/>
          <a:lstStyle/>
          <a:p>
            <a:fld id="{0F3FBEAF-C772-435B-8191-C04A865338C1}" type="datetime1">
              <a:rPr lang="en-IN" smtClean="0"/>
              <a:t>16-02-2023</a:t>
            </a:fld>
            <a:endParaRPr lang="en-IN"/>
          </a:p>
        </p:txBody>
      </p:sp>
      <p:sp>
        <p:nvSpPr>
          <p:cNvPr id="5" name="Footer Placeholder 4">
            <a:extLst>
              <a:ext uri="{FF2B5EF4-FFF2-40B4-BE49-F238E27FC236}">
                <a16:creationId xmlns:a16="http://schemas.microsoft.com/office/drawing/2014/main" id="{B76154E7-E6E7-D3E7-6499-F7CFB4F167C4}"/>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60121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DF40-4B52-236E-882D-2A8A8B4ADA9C}"/>
              </a:ext>
            </a:extLst>
          </p:cNvPr>
          <p:cNvSpPr>
            <a:spLocks noGrp="1"/>
          </p:cNvSpPr>
          <p:nvPr>
            <p:ph type="title"/>
          </p:nvPr>
        </p:nvSpPr>
        <p:spPr>
          <a:xfrm>
            <a:off x="838200" y="365125"/>
            <a:ext cx="10515600" cy="2024392"/>
          </a:xfrm>
        </p:spPr>
        <p:txBody>
          <a:bodyPr>
            <a:normAutofit fontScale="90000"/>
          </a:bodyPr>
          <a:lstStyle/>
          <a:p>
            <a:br>
              <a:rPr lang="en-IN" sz="4400" dirty="0">
                <a:solidFill>
                  <a:srgbClr val="1F1F1F"/>
                </a:solidFill>
                <a:effectLst/>
                <a:latin typeface="Source Sans Pro" panose="020B0503030403020204" pitchFamily="34" charset="0"/>
                <a:ea typeface="Times New Roman" panose="02020603050405020304" pitchFamily="18" charset="0"/>
              </a:rPr>
            </a:br>
            <a:br>
              <a:rPr lang="en-IN" sz="4400" dirty="0">
                <a:solidFill>
                  <a:srgbClr val="1F1F1F"/>
                </a:solidFill>
                <a:effectLst/>
                <a:latin typeface="Source Sans Pro" panose="020B0503030403020204" pitchFamily="34" charset="0"/>
                <a:ea typeface="Times New Roman" panose="02020603050405020304" pitchFamily="18" charset="0"/>
              </a:rPr>
            </a:br>
            <a:br>
              <a:rPr lang="en-IN" sz="4400" dirty="0">
                <a:solidFill>
                  <a:srgbClr val="1F1F1F"/>
                </a:solidFill>
                <a:effectLst/>
                <a:latin typeface="Source Sans Pro" panose="020B0503030403020204" pitchFamily="34" charset="0"/>
                <a:ea typeface="Times New Roman" panose="02020603050405020304" pitchFamily="18" charset="0"/>
              </a:rPr>
            </a:br>
            <a:r>
              <a:rPr lang="en-IN" sz="4400" dirty="0">
                <a:solidFill>
                  <a:srgbClr val="1F1F1F"/>
                </a:solidFill>
                <a:effectLst/>
                <a:latin typeface="Source Sans Pro" panose="020B0503030403020204" pitchFamily="34" charset="0"/>
                <a:ea typeface="Times New Roman" panose="02020603050405020304" pitchFamily="18" charset="0"/>
              </a:rPr>
              <a:t>Foundations: Data, Data, Everywhere</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5292EFA-6F08-9FC2-A2FC-525887C279D5}"/>
              </a:ext>
            </a:extLst>
          </p:cNvPr>
          <p:cNvSpPr>
            <a:spLocks noGrp="1"/>
          </p:cNvSpPr>
          <p:nvPr>
            <p:ph idx="1"/>
          </p:nvPr>
        </p:nvSpPr>
        <p:spPr>
          <a:xfrm>
            <a:off x="838200" y="2587925"/>
            <a:ext cx="10515600" cy="3589038"/>
          </a:xfrm>
        </p:spPr>
        <p:txBody>
          <a:bodyPr>
            <a:normAutofit/>
          </a:bodyPr>
          <a:lstStyle/>
          <a:p>
            <a:pPr marL="342900" lvl="0" indent="-342900">
              <a:tabLst>
                <a:tab pos="457200" algn="l"/>
              </a:tabLst>
            </a:pPr>
            <a:r>
              <a:rPr lang="en-IN" sz="1800" b="1" dirty="0">
                <a:solidFill>
                  <a:srgbClr val="1F1F1F"/>
                </a:solidFill>
                <a:effectLst/>
                <a:latin typeface="unset"/>
                <a:ea typeface="Times New Roman" panose="02020603050405020304" pitchFamily="18" charset="0"/>
              </a:rPr>
              <a:t>Introducing data analytics: </a:t>
            </a:r>
            <a:r>
              <a:rPr lang="en-IN" sz="1800" dirty="0">
                <a:solidFill>
                  <a:srgbClr val="1F1F1F"/>
                </a:solidFill>
                <a:effectLst/>
                <a:latin typeface="Source Sans Pro" panose="020B0503030403020204" pitchFamily="34" charset="0"/>
                <a:ea typeface="Times New Roman" panose="02020603050405020304" pitchFamily="18" charset="0"/>
              </a:rPr>
              <a:t>Data helps us make decisions, in everyday life and in business.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Thinking analytically:</a:t>
            </a:r>
            <a:r>
              <a:rPr lang="en-IN" sz="1800" dirty="0">
                <a:solidFill>
                  <a:srgbClr val="1F1F1F"/>
                </a:solidFill>
                <a:effectLst/>
                <a:latin typeface="Source Sans Pro" panose="020B0503030403020204" pitchFamily="34" charset="0"/>
                <a:ea typeface="Times New Roman" panose="02020603050405020304" pitchFamily="18" charset="0"/>
              </a:rPr>
              <a:t> Data analysts balance many different roles in their work. You will also explore analytical thinking and how it relates to data-driven decision making.</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Exploring the wonderful world of data:</a:t>
            </a:r>
            <a:r>
              <a:rPr lang="en-IN" sz="1800" dirty="0">
                <a:solidFill>
                  <a:srgbClr val="1F1F1F"/>
                </a:solidFill>
                <a:effectLst/>
                <a:latin typeface="Source Sans Pro" panose="020B0503030403020204" pitchFamily="34" charset="0"/>
                <a:ea typeface="Times New Roman" panose="02020603050405020304" pitchFamily="18" charset="0"/>
              </a:rPr>
              <a:t> Data has its own life cycle, and data analysts use an analysis process that cuts across and leverages this life cycle. </a:t>
            </a:r>
          </a:p>
          <a:p>
            <a:pPr marL="342900" lvl="0" indent="-342900">
              <a:tabLst>
                <a:tab pos="457200" algn="l"/>
              </a:tabLst>
            </a:pPr>
            <a:r>
              <a:rPr lang="en-IN" sz="1800" b="1" dirty="0">
                <a:solidFill>
                  <a:srgbClr val="1F1F1F"/>
                </a:solidFill>
                <a:effectLst/>
                <a:latin typeface="unset"/>
                <a:ea typeface="Times New Roman" panose="02020603050405020304" pitchFamily="18" charset="0"/>
              </a:rPr>
              <a:t>Setting up a data toolbox: </a:t>
            </a:r>
            <a:r>
              <a:rPr lang="en-IN" sz="1800" dirty="0">
                <a:solidFill>
                  <a:srgbClr val="1F1F1F"/>
                </a:solidFill>
                <a:effectLst/>
                <a:latin typeface="Source Sans Pro" panose="020B0503030403020204" pitchFamily="34" charset="0"/>
                <a:ea typeface="Times New Roman" panose="02020603050405020304" pitchFamily="18" charset="0"/>
              </a:rPr>
              <a:t>Spreadsheets, query languages, and data visualization tools are all a big part of a data analyst’s job. </a:t>
            </a:r>
          </a:p>
          <a:p>
            <a:pPr marL="342900" lvl="0" indent="-342900">
              <a:tabLst>
                <a:tab pos="457200" algn="l"/>
              </a:tabLst>
            </a:pPr>
            <a:r>
              <a:rPr lang="en-IN" sz="1800" b="1" dirty="0">
                <a:solidFill>
                  <a:srgbClr val="1F1F1F"/>
                </a:solidFill>
                <a:effectLst/>
                <a:latin typeface="unset"/>
                <a:ea typeface="Times New Roman" panose="02020603050405020304" pitchFamily="18" charset="0"/>
              </a:rPr>
              <a:t>Discovering data career possibilities:</a:t>
            </a:r>
            <a:r>
              <a:rPr lang="en-IN" sz="1800" dirty="0">
                <a:solidFill>
                  <a:srgbClr val="1F1F1F"/>
                </a:solidFill>
                <a:effectLst/>
                <a:latin typeface="Source Sans Pro" panose="020B0503030403020204" pitchFamily="34" charset="0"/>
                <a:ea typeface="Times New Roman" panose="02020603050405020304" pitchFamily="18" charset="0"/>
              </a:rPr>
              <a:t> All kinds of businesses value the work that data analysts do. you will examine different types of businesses and the jobs and tasks that analysts do for them. </a:t>
            </a:r>
          </a:p>
          <a:p>
            <a:pPr marL="342900" lvl="0" indent="-342900">
              <a:tabLst>
                <a:tab pos="457200" algn="l"/>
              </a:tabLst>
            </a:pPr>
            <a:r>
              <a:rPr lang="en-IN" sz="1800" b="1" dirty="0">
                <a:solidFill>
                  <a:srgbClr val="1F1F1F"/>
                </a:solidFill>
                <a:effectLst/>
                <a:latin typeface="unset"/>
                <a:ea typeface="Times New Roman" panose="02020603050405020304" pitchFamily="18" charset="0"/>
              </a:rPr>
              <a:t>Completing the session  Challenge:</a:t>
            </a:r>
            <a:r>
              <a:rPr lang="en-IN" sz="1800" dirty="0">
                <a:solidFill>
                  <a:srgbClr val="1F1F1F"/>
                </a:solidFill>
                <a:effectLst/>
                <a:latin typeface="Source Sans Pro" panose="020B0503030403020204" pitchFamily="34" charset="0"/>
                <a:ea typeface="Times New Roman" panose="02020603050405020304" pitchFamily="18" charset="0"/>
              </a:rPr>
              <a:t> At the end of this session, you will be able to put everything you have learned into perspective. </a:t>
            </a:r>
            <a:endParaRPr lang="en-IN" dirty="0"/>
          </a:p>
        </p:txBody>
      </p:sp>
      <p:pic>
        <p:nvPicPr>
          <p:cNvPr id="4" name="Picture 1" descr="A list of all 8 courses and their titles. Course 1 (Foundations: data, data, everywhere) is highlighted.">
            <a:extLst>
              <a:ext uri="{FF2B5EF4-FFF2-40B4-BE49-F238E27FC236}">
                <a16:creationId xmlns:a16="http://schemas.microsoft.com/office/drawing/2014/main" id="{7EACD068-C081-3E6C-D566-BE7B9F512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13" y="523486"/>
            <a:ext cx="8399432" cy="112395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81F8CD2D-7F51-812E-6641-B310C9C0CA53}"/>
              </a:ext>
            </a:extLst>
          </p:cNvPr>
          <p:cNvSpPr>
            <a:spLocks noGrp="1"/>
          </p:cNvSpPr>
          <p:nvPr>
            <p:ph type="dt" sz="half" idx="10"/>
          </p:nvPr>
        </p:nvSpPr>
        <p:spPr/>
        <p:txBody>
          <a:bodyPr/>
          <a:lstStyle/>
          <a:p>
            <a:fld id="{7C69B8B9-4559-4325-A298-B3573F56673F}" type="datetime1">
              <a:rPr lang="en-IN" smtClean="0"/>
              <a:t>16-02-2023</a:t>
            </a:fld>
            <a:endParaRPr lang="en-IN"/>
          </a:p>
        </p:txBody>
      </p:sp>
      <p:sp>
        <p:nvSpPr>
          <p:cNvPr id="6" name="Footer Placeholder 5">
            <a:extLst>
              <a:ext uri="{FF2B5EF4-FFF2-40B4-BE49-F238E27FC236}">
                <a16:creationId xmlns:a16="http://schemas.microsoft.com/office/drawing/2014/main" id="{FEB80F76-B995-7347-D691-C9E1C0D80098}"/>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25988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292D-17C2-7BDC-8C99-96F62A4A0D64}"/>
              </a:ext>
            </a:extLst>
          </p:cNvPr>
          <p:cNvSpPr>
            <a:spLocks noGrp="1"/>
          </p:cNvSpPr>
          <p:nvPr>
            <p:ph type="title"/>
          </p:nvPr>
        </p:nvSpPr>
        <p:spPr/>
        <p:txBody>
          <a:bodyPr>
            <a:normAutofit fontScale="90000"/>
          </a:bodyPr>
          <a:lstStyle/>
          <a:p>
            <a:br>
              <a:rPr lang="en-US"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168CBDEC-7E1B-9EF2-4727-8C5940F5E0F9}"/>
              </a:ext>
            </a:extLst>
          </p:cNvPr>
          <p:cNvSpPr>
            <a:spLocks noGrp="1"/>
          </p:cNvSpPr>
          <p:nvPr>
            <p:ph idx="1"/>
          </p:nvPr>
        </p:nvSpPr>
        <p:spPr>
          <a:xfrm>
            <a:off x="838200" y="2205187"/>
            <a:ext cx="10515600" cy="4351338"/>
          </a:xfrm>
        </p:spPr>
        <p:txBody>
          <a:bodyPr/>
          <a:lstStyle/>
          <a:p>
            <a:br>
              <a:rPr lang="en-IN" dirty="0">
                <a:effectLst/>
                <a:latin typeface="Times New Roman" panose="02020603050405020304" pitchFamily="18" charset="0"/>
                <a:ea typeface="Times New Roman" panose="02020603050405020304" pitchFamily="18" charset="0"/>
              </a:rPr>
            </a:br>
            <a:endParaRPr lang="en-IN" dirty="0"/>
          </a:p>
        </p:txBody>
      </p:sp>
      <p:pic>
        <p:nvPicPr>
          <p:cNvPr id="4" name="Picture 3" descr="A list of all 8 courses. Course 2 (ask questions to make data-driven decisions) is highlighted">
            <a:extLst>
              <a:ext uri="{FF2B5EF4-FFF2-40B4-BE49-F238E27FC236}">
                <a16:creationId xmlns:a16="http://schemas.microsoft.com/office/drawing/2014/main" id="{ED959601-C2A6-2C91-204B-EEB8E0402C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244" y="365125"/>
            <a:ext cx="8242888" cy="1078230"/>
          </a:xfrm>
          <a:prstGeom prst="rect">
            <a:avLst/>
          </a:prstGeom>
          <a:noFill/>
          <a:ln>
            <a:noFill/>
          </a:ln>
        </p:spPr>
      </p:pic>
      <p:sp>
        <p:nvSpPr>
          <p:cNvPr id="8" name="TextBox 7">
            <a:extLst>
              <a:ext uri="{FF2B5EF4-FFF2-40B4-BE49-F238E27FC236}">
                <a16:creationId xmlns:a16="http://schemas.microsoft.com/office/drawing/2014/main" id="{4242836D-E77D-7E59-8BA0-30EAC091BDDF}"/>
              </a:ext>
            </a:extLst>
          </p:cNvPr>
          <p:cNvSpPr txBox="1"/>
          <p:nvPr/>
        </p:nvSpPr>
        <p:spPr>
          <a:xfrm>
            <a:off x="723727" y="1617362"/>
            <a:ext cx="10744546" cy="3847207"/>
          </a:xfrm>
          <a:prstGeom prst="rect">
            <a:avLst/>
          </a:prstGeom>
          <a:noFill/>
        </p:spPr>
        <p:txBody>
          <a:bodyPr wrap="square">
            <a:spAutoFit/>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rPr>
              <a:t>Ask Questions to Make Data-Driven Decisions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Asking effective questions: </a:t>
            </a:r>
            <a:r>
              <a:rPr lang="en-IN" sz="1800" dirty="0">
                <a:solidFill>
                  <a:srgbClr val="1F1F1F"/>
                </a:solidFill>
                <a:effectLst/>
                <a:latin typeface="Source Sans Pro" panose="020B0503030403020204" pitchFamily="34" charset="0"/>
                <a:ea typeface="Times New Roman" panose="02020603050405020304" pitchFamily="18" charset="0"/>
              </a:rPr>
              <a:t>To do the job of a data analyst, you need to ask questions and problem-solve. you’ll check out some common analysis problems and how analysts solve them. You’ll also learn about effective questioning techniques that can help guide your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Making data-driven decisions: </a:t>
            </a:r>
            <a:r>
              <a:rPr lang="en-IN" sz="1800" dirty="0">
                <a:solidFill>
                  <a:srgbClr val="1F1F1F"/>
                </a:solidFill>
                <a:effectLst/>
                <a:latin typeface="Source Sans Pro" panose="020B0503030403020204" pitchFamily="34" charset="0"/>
                <a:ea typeface="Times New Roman" panose="02020603050405020304" pitchFamily="18" charset="0"/>
              </a:rPr>
              <a:t>In analytics, data drives decision making. In this part of the course, you’ll explore data of all kinds and its impact on decision making. You’ll also learn how to share your data through reports and dashboards.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Mastering spreadsheet basics: </a:t>
            </a:r>
            <a:r>
              <a:rPr lang="en-IN" sz="1800" dirty="0">
                <a:solidFill>
                  <a:srgbClr val="1F1F1F"/>
                </a:solidFill>
                <a:effectLst/>
                <a:latin typeface="Source Sans Pro" panose="020B0503030403020204" pitchFamily="34" charset="0"/>
                <a:ea typeface="Times New Roman" panose="02020603050405020304" pitchFamily="18" charset="0"/>
              </a:rPr>
              <a:t>Spreadsheets are an important data analytics tool. In this part of the course, you’ll learn both why and how data analysts use spreadsheets in their work. You’ll also explore how structured thinking can help analysts better understand problems and come up with solutions.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Always remembering the stakeholder: </a:t>
            </a:r>
            <a:r>
              <a:rPr lang="en-IN" sz="1800" dirty="0">
                <a:solidFill>
                  <a:srgbClr val="1F1F1F"/>
                </a:solidFill>
                <a:effectLst/>
                <a:latin typeface="Source Sans Pro" panose="020B0503030403020204" pitchFamily="34" charset="0"/>
                <a:ea typeface="Times New Roman" panose="02020603050405020304" pitchFamily="18" charset="0"/>
              </a:rPr>
              <a:t>Successful data analysts learn to balance needs and expectations. In this part of the course, you’ll learn strategies for managing the expectations of stakeholders while establishing clear communication with your team to achieve your objectives.  </a:t>
            </a:r>
            <a:endParaRPr lang="en-IN" sz="1800" dirty="0">
              <a:effectLst/>
              <a:latin typeface="Times New Roman" panose="02020603050405020304" pitchFamily="18" charset="0"/>
              <a:ea typeface="Times New Roman" panose="02020603050405020304" pitchFamily="18" charset="0"/>
            </a:endParaRPr>
          </a:p>
        </p:txBody>
      </p:sp>
      <p:sp>
        <p:nvSpPr>
          <p:cNvPr id="5" name="Date Placeholder 4">
            <a:extLst>
              <a:ext uri="{FF2B5EF4-FFF2-40B4-BE49-F238E27FC236}">
                <a16:creationId xmlns:a16="http://schemas.microsoft.com/office/drawing/2014/main" id="{C5FE078D-705C-CA16-A700-D2FD2E29C030}"/>
              </a:ext>
            </a:extLst>
          </p:cNvPr>
          <p:cNvSpPr>
            <a:spLocks noGrp="1"/>
          </p:cNvSpPr>
          <p:nvPr>
            <p:ph type="dt" sz="half" idx="10"/>
          </p:nvPr>
        </p:nvSpPr>
        <p:spPr/>
        <p:txBody>
          <a:bodyPr/>
          <a:lstStyle/>
          <a:p>
            <a:fld id="{76FD6FAF-5DA5-4F20-A4C6-1DD6ADBB6664}" type="datetime1">
              <a:rPr lang="en-IN" smtClean="0"/>
              <a:t>16-02-2023</a:t>
            </a:fld>
            <a:endParaRPr lang="en-IN"/>
          </a:p>
        </p:txBody>
      </p:sp>
      <p:sp>
        <p:nvSpPr>
          <p:cNvPr id="6" name="Footer Placeholder 5">
            <a:extLst>
              <a:ext uri="{FF2B5EF4-FFF2-40B4-BE49-F238E27FC236}">
                <a16:creationId xmlns:a16="http://schemas.microsoft.com/office/drawing/2014/main" id="{AB9C3ADE-AC86-A473-456B-A7AA4B547D13}"/>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69606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A603-1845-8813-4ED8-6EB4B57DFCFF}"/>
              </a:ext>
            </a:extLst>
          </p:cNvPr>
          <p:cNvSpPr>
            <a:spLocks noGrp="1"/>
          </p:cNvSpPr>
          <p:nvPr>
            <p:ph type="title"/>
          </p:nvPr>
        </p:nvSpPr>
        <p:spPr/>
        <p:txBody>
          <a:bodyPr>
            <a:normAutofit fontScale="90000"/>
          </a:bodyPr>
          <a:lstStyle/>
          <a:p>
            <a:br>
              <a:rPr lang="en-IN" sz="18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br>
            <a:r>
              <a:rPr lang="en-IN" sz="18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br>
              <a:rPr lang="en-IN" sz="1800" b="1" dirty="0">
                <a:effectLst/>
                <a:latin typeface="Times New Roman" panose="02020603050405020304" pitchFamily="18" charset="0"/>
                <a:ea typeface="Times New Roman" panose="02020603050405020304" pitchFamily="18" charset="0"/>
              </a:rPr>
            </a:b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analysts typically work with six problem types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261EABF8-0F59-5935-3FC8-DE083DE9967F}"/>
              </a:ext>
            </a:extLst>
          </p:cNvPr>
          <p:cNvSpPr>
            <a:spLocks noGrp="1"/>
          </p:cNvSpPr>
          <p:nvPr>
            <p:ph sz="half" idx="1"/>
          </p:nvPr>
        </p:nvSpPr>
        <p:spPr>
          <a:xfrm>
            <a:off x="838200" y="1345721"/>
            <a:ext cx="5181600" cy="4831242"/>
          </a:xfrm>
        </p:spPr>
        <p:txBody>
          <a:bodyPr>
            <a:normAutofit fontScale="85000" lnSpcReduction="20000"/>
          </a:bodyPr>
          <a:lstStyle/>
          <a:p>
            <a:r>
              <a:rPr lang="en-IN" sz="2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analytics is so much more than just plugging information into a platform to find insights. </a:t>
            </a:r>
          </a:p>
          <a:p>
            <a:r>
              <a:rPr lang="en-IN" sz="2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It is about solving problems. To get to the root of these problems and find practical solutions, there are lots of opportunities for creative thinking. </a:t>
            </a:r>
          </a:p>
          <a:p>
            <a:r>
              <a:rPr lang="en-IN" sz="2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No matter the problem, the first and most important step is understanding it. </a:t>
            </a:r>
          </a:p>
          <a:p>
            <a:r>
              <a:rPr lang="en-IN" sz="2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From there, it is good to take a problem-solver approach to your analysis to help you decide what information needs to be included, how you can transform the data, and how the data will be used. </a:t>
            </a:r>
            <a:endParaRPr lang="en-IN" dirty="0"/>
          </a:p>
        </p:txBody>
      </p:sp>
      <p:pic>
        <p:nvPicPr>
          <p:cNvPr id="6" name="Content Placeholder 5" descr="This illustration shows a numbered list with six icons. Each icon represents one of the six problem types.">
            <a:extLst>
              <a:ext uri="{FF2B5EF4-FFF2-40B4-BE49-F238E27FC236}">
                <a16:creationId xmlns:a16="http://schemas.microsoft.com/office/drawing/2014/main" id="{E13B28F5-E96A-BD2E-FE9C-B2434534E1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690689"/>
            <a:ext cx="5181600" cy="3899228"/>
          </a:xfrm>
          <a:prstGeom prst="rect">
            <a:avLst/>
          </a:prstGeom>
          <a:noFill/>
          <a:ln>
            <a:noFill/>
          </a:ln>
        </p:spPr>
      </p:pic>
      <p:sp>
        <p:nvSpPr>
          <p:cNvPr id="3" name="Date Placeholder 2">
            <a:extLst>
              <a:ext uri="{FF2B5EF4-FFF2-40B4-BE49-F238E27FC236}">
                <a16:creationId xmlns:a16="http://schemas.microsoft.com/office/drawing/2014/main" id="{AF7041F2-2E77-0014-DE22-888304A46C77}"/>
              </a:ext>
            </a:extLst>
          </p:cNvPr>
          <p:cNvSpPr>
            <a:spLocks noGrp="1"/>
          </p:cNvSpPr>
          <p:nvPr>
            <p:ph type="dt" sz="half" idx="10"/>
          </p:nvPr>
        </p:nvSpPr>
        <p:spPr/>
        <p:txBody>
          <a:bodyPr/>
          <a:lstStyle/>
          <a:p>
            <a:fld id="{C2EDC5BA-6C5E-4CE6-91E0-1B5C2C8AC716}" type="datetime1">
              <a:rPr lang="en-IN" smtClean="0"/>
              <a:t>16-02-2023</a:t>
            </a:fld>
            <a:endParaRPr lang="en-IN"/>
          </a:p>
        </p:txBody>
      </p:sp>
      <p:sp>
        <p:nvSpPr>
          <p:cNvPr id="5" name="Footer Placeholder 4">
            <a:extLst>
              <a:ext uri="{FF2B5EF4-FFF2-40B4-BE49-F238E27FC236}">
                <a16:creationId xmlns:a16="http://schemas.microsoft.com/office/drawing/2014/main" id="{31A58198-748F-5890-51ED-40BC8BC7835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64791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Making predictions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 company that wants to know the best advertising method to bring in new customers is an example of a problem requiring analysts to make predictions. Analysts with data on location, type of media, and number of new customers acquired as a result of past ads can't guarantee future results, but they can help predict the best placement of advertising to reach the target audience.</a:t>
            </a:r>
          </a:p>
          <a:p>
            <a:pPr>
              <a:spcAft>
                <a:spcPts val="1200"/>
              </a:spcAft>
            </a:pPr>
            <a:r>
              <a:rPr lang="en-IN" sz="1800" dirty="0">
                <a:solidFill>
                  <a:srgbClr val="1F1F1F"/>
                </a:solidFill>
                <a:latin typeface="Source Sans Pro" panose="020B0503030403020204" pitchFamily="34" charset="0"/>
                <a:ea typeface="Times New Roman" panose="02020603050405020304" pitchFamily="18" charset="0"/>
                <a:cs typeface="Arial" panose="020B0604020202020204" pitchFamily="34" charset="0"/>
              </a:rPr>
              <a:t>Regression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Classification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87B70072-870E-47A7-D70C-81A129FB48A9}"/>
              </a:ext>
            </a:extLst>
          </p:cNvPr>
          <p:cNvSpPr>
            <a:spLocks noGrp="1"/>
          </p:cNvSpPr>
          <p:nvPr>
            <p:ph type="dt" sz="half" idx="10"/>
          </p:nvPr>
        </p:nvSpPr>
        <p:spPr/>
        <p:txBody>
          <a:bodyPr/>
          <a:lstStyle/>
          <a:p>
            <a:fld id="{AC713168-2C1F-4263-8B47-AAFB5696C8FD}" type="datetime1">
              <a:rPr lang="en-IN" smtClean="0"/>
              <a:t>16-02-2023</a:t>
            </a:fld>
            <a:endParaRPr lang="en-IN"/>
          </a:p>
        </p:txBody>
      </p:sp>
      <p:sp>
        <p:nvSpPr>
          <p:cNvPr id="6" name="Footer Placeholder 5">
            <a:extLst>
              <a:ext uri="{FF2B5EF4-FFF2-40B4-BE49-F238E27FC236}">
                <a16:creationId xmlns:a16="http://schemas.microsoft.com/office/drawing/2014/main" id="{64EEFDFE-0F33-268F-2F2E-F2798BA02C13}"/>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559570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4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Categorizing things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 example of a problem requiring analysts to categorize things is a company's goal to improve customer satisfaction. Analysts might classify customer service calls based on certain keywords or scores. This could help identify top-performing customer service representatives or help correlate certain actions taken with higher customer satisfaction scores.</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latin typeface="Source Sans Pro" panose="020B0503030403020204" pitchFamily="34" charset="0"/>
                <a:ea typeface="Times New Roman" panose="02020603050405020304" pitchFamily="18" charset="0"/>
                <a:cs typeface="Arial" panose="020B0604020202020204" pitchFamily="34" charset="0"/>
              </a:rPr>
              <a:t>Logistic Regression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Decision tree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A852CC-A521-B6A9-66A2-DD92288A3F95}"/>
              </a:ext>
            </a:extLst>
          </p:cNvPr>
          <p:cNvSpPr>
            <a:spLocks noGrp="1"/>
          </p:cNvSpPr>
          <p:nvPr>
            <p:ph type="dt" sz="half" idx="10"/>
          </p:nvPr>
        </p:nvSpPr>
        <p:spPr/>
        <p:txBody>
          <a:bodyPr/>
          <a:lstStyle/>
          <a:p>
            <a:fld id="{F8206757-3C9B-4166-96E8-D56432A66FE6}" type="datetime1">
              <a:rPr lang="en-IN" smtClean="0"/>
              <a:t>16-02-2023</a:t>
            </a:fld>
            <a:endParaRPr lang="en-IN"/>
          </a:p>
        </p:txBody>
      </p:sp>
      <p:sp>
        <p:nvSpPr>
          <p:cNvPr id="6" name="Footer Placeholder 5">
            <a:extLst>
              <a:ext uri="{FF2B5EF4-FFF2-40B4-BE49-F238E27FC236}">
                <a16:creationId xmlns:a16="http://schemas.microsoft.com/office/drawing/2014/main" id="{F4CBB042-A534-82BD-B142-C1DA1A82AE0A}"/>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175932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9596-2DE5-6291-C213-AC1F67CF58D6}"/>
              </a:ext>
            </a:extLst>
          </p:cNvPr>
          <p:cNvSpPr>
            <a:spLocks noGrp="1"/>
          </p:cNvSpPr>
          <p:nvPr>
            <p:ph type="title"/>
          </p:nvPr>
        </p:nvSpPr>
        <p:spPr/>
        <p:txBody>
          <a:bodyPr>
            <a:normAutofit/>
          </a:bodyPr>
          <a:lstStyle/>
          <a:p>
            <a:r>
              <a:rPr lang="en-IN" sz="1800" b="1" dirty="0">
                <a:solidFill>
                  <a:srgbClr val="1F1F1F"/>
                </a:solidFill>
                <a:effectLst/>
                <a:latin typeface="unset"/>
                <a:ea typeface="Calibri" panose="020F0502020204030204" pitchFamily="34" charset="0"/>
                <a:cs typeface="Arial" panose="020B0604020202020204" pitchFamily="34" charset="0"/>
              </a:rPr>
              <a:t>	</a:t>
            </a:r>
            <a:r>
              <a:rPr lang="en-IN" sz="4900" b="1" dirty="0">
                <a:solidFill>
                  <a:srgbClr val="1F1F1F"/>
                </a:solidFill>
                <a:effectLst/>
                <a:latin typeface="unset"/>
                <a:ea typeface="Calibri" panose="020F0502020204030204" pitchFamily="34" charset="0"/>
                <a:cs typeface="Arial" panose="020B0604020202020204" pitchFamily="34" charset="0"/>
              </a:rPr>
              <a:t>		Data analysis life cycle</a:t>
            </a:r>
            <a:endParaRPr lang="en-IN" sz="4900" dirty="0"/>
          </a:p>
        </p:txBody>
      </p:sp>
      <p:sp>
        <p:nvSpPr>
          <p:cNvPr id="3" name="Content Placeholder 2">
            <a:extLst>
              <a:ext uri="{FF2B5EF4-FFF2-40B4-BE49-F238E27FC236}">
                <a16:creationId xmlns:a16="http://schemas.microsoft.com/office/drawing/2014/main" id="{C78F32D1-4D5C-8E9F-34D4-F28458534392}"/>
              </a:ext>
            </a:extLst>
          </p:cNvPr>
          <p:cNvSpPr>
            <a:spLocks noGrp="1"/>
          </p:cNvSpPr>
          <p:nvPr>
            <p:ph idx="1"/>
          </p:nvPr>
        </p:nvSpPr>
        <p:spPr/>
        <p:txBody>
          <a:bodyPr>
            <a:normAutofit lnSpcReduction="10000"/>
          </a:bodyPr>
          <a:lstStyle/>
          <a:p>
            <a:pPr algn="just"/>
            <a:r>
              <a:rPr lang="en-IN" sz="2800" b="1" dirty="0">
                <a:solidFill>
                  <a:srgbClr val="1F1F1F"/>
                </a:solidFill>
                <a:effectLst/>
                <a:latin typeface="unset"/>
                <a:ea typeface="Calibri" panose="020F0502020204030204" pitchFamily="34" charset="0"/>
                <a:cs typeface="Arial" panose="020B0604020202020204" pitchFamily="34" charset="0"/>
              </a:rPr>
              <a:t>Data analysis life cycle</a:t>
            </a:r>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 the process of going from data to decision. 	Data goes through several phases as it gets created, consumed, tested, processed, and reused. </a:t>
            </a:r>
          </a:p>
          <a:p>
            <a:pPr algn="just"/>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With a life cycle model, all key team members can drive success by planning work both up front and at the end of the data analysis process. </a:t>
            </a:r>
          </a:p>
          <a:p>
            <a:pPr algn="just"/>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While the data analysis life cycle is well known among experts, there </a:t>
            </a:r>
            <a:r>
              <a:rPr lang="en-IN" sz="2800" b="1"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isn't a single defined structure </a:t>
            </a:r>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of those phases. </a:t>
            </a:r>
          </a:p>
          <a:p>
            <a:pPr algn="just"/>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There might </a:t>
            </a:r>
            <a:r>
              <a:rPr lang="en-IN" sz="2800" b="1"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not be one single architecture </a:t>
            </a:r>
            <a:r>
              <a:rPr lang="en-IN" sz="2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that’s uniformly followed by every data analysis expert, but there are some shared fundamentals in every data analysis process.</a:t>
            </a:r>
            <a:endParaRPr lang="en-IN" dirty="0"/>
          </a:p>
        </p:txBody>
      </p:sp>
      <p:pic>
        <p:nvPicPr>
          <p:cNvPr id="4" name="Picture 3" descr="A group of co-workers sitting at a table having a discussion. There is a board behind them with several post-it notes.">
            <a:extLst>
              <a:ext uri="{FF2B5EF4-FFF2-40B4-BE49-F238E27FC236}">
                <a16:creationId xmlns:a16="http://schemas.microsoft.com/office/drawing/2014/main" id="{84EA4B52-6521-3B78-6F56-584A7FBFA8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3639" y="188795"/>
            <a:ext cx="2640765" cy="1569362"/>
          </a:xfrm>
          <a:prstGeom prst="rect">
            <a:avLst/>
          </a:prstGeom>
          <a:noFill/>
          <a:ln>
            <a:noFill/>
          </a:ln>
        </p:spPr>
      </p:pic>
      <p:sp>
        <p:nvSpPr>
          <p:cNvPr id="5" name="Date Placeholder 4">
            <a:extLst>
              <a:ext uri="{FF2B5EF4-FFF2-40B4-BE49-F238E27FC236}">
                <a16:creationId xmlns:a16="http://schemas.microsoft.com/office/drawing/2014/main" id="{69595CCC-7D6F-FEA6-D392-237BF67D0752}"/>
              </a:ext>
            </a:extLst>
          </p:cNvPr>
          <p:cNvSpPr>
            <a:spLocks noGrp="1"/>
          </p:cNvSpPr>
          <p:nvPr>
            <p:ph type="dt" sz="half" idx="10"/>
          </p:nvPr>
        </p:nvSpPr>
        <p:spPr/>
        <p:txBody>
          <a:bodyPr/>
          <a:lstStyle/>
          <a:p>
            <a:fld id="{4C5FA4A6-89F7-4BCC-B009-83AA328AB906}" type="datetime1">
              <a:rPr lang="en-IN" smtClean="0"/>
              <a:t>16-02-2023</a:t>
            </a:fld>
            <a:endParaRPr lang="en-IN"/>
          </a:p>
        </p:txBody>
      </p:sp>
      <p:sp>
        <p:nvSpPr>
          <p:cNvPr id="6" name="Footer Placeholder 5">
            <a:extLst>
              <a:ext uri="{FF2B5EF4-FFF2-40B4-BE49-F238E27FC236}">
                <a16:creationId xmlns:a16="http://schemas.microsoft.com/office/drawing/2014/main" id="{C1241390-9F85-EC4F-BFF3-772E77608667}"/>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895549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4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Spotting something unusual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 company that sells smart watches that help people monitor their health would be interested in designing their software to spot something unusual. Analysts who have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aggregated health data can help product developers determine the right algorithms to spot and set off alarms when certain data doesn't trend normally.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1313488E-2B6E-49E1-31AF-9AAEF3D142DB}"/>
              </a:ext>
            </a:extLst>
          </p:cNvPr>
          <p:cNvSpPr>
            <a:spLocks noGrp="1"/>
          </p:cNvSpPr>
          <p:nvPr>
            <p:ph type="dt" sz="half" idx="10"/>
          </p:nvPr>
        </p:nvSpPr>
        <p:spPr/>
        <p:txBody>
          <a:bodyPr/>
          <a:lstStyle/>
          <a:p>
            <a:fld id="{CDF61C66-F06D-4904-B3E4-52626572F1C4}" type="datetime1">
              <a:rPr lang="en-IN" smtClean="0"/>
              <a:t>16-02-2023</a:t>
            </a:fld>
            <a:endParaRPr lang="en-IN"/>
          </a:p>
        </p:txBody>
      </p:sp>
      <p:sp>
        <p:nvSpPr>
          <p:cNvPr id="6" name="Footer Placeholder 5">
            <a:extLst>
              <a:ext uri="{FF2B5EF4-FFF2-40B4-BE49-F238E27FC236}">
                <a16:creationId xmlns:a16="http://schemas.microsoft.com/office/drawing/2014/main" id="{6256F122-D332-9CA3-60F6-31E2FE82FF7A}"/>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5174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normAutofit fontScale="92500" lnSpcReduction="10000"/>
          </a:bodyPr>
          <a:lstStyle/>
          <a:p>
            <a:pPr>
              <a:lnSpc>
                <a:spcPct val="107000"/>
              </a:lnSpc>
              <a:spcBef>
                <a:spcPts val="24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Identifying themes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User experience (UX) designers might rely on analysts to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user interaction data. Similar to problems that require analysts to categorize things, usability improvement projects might require analysts to identify themes to help prioritize the right product features for improvement. Themes are most often used to help researchers explore certain aspects of data. In a user study, user beliefs, practices, and needs are examples of themes. </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By now you might be wondering if there is a difference between categorizing things and identifying themes. The best way to think about it is: categorizing things involves assigning items to categories; identifying themes takes those categories a step further by grouping them into broader themes.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EC2441DB-8482-3EB0-11FD-B030BF2B89C8}"/>
              </a:ext>
            </a:extLst>
          </p:cNvPr>
          <p:cNvSpPr>
            <a:spLocks noGrp="1"/>
          </p:cNvSpPr>
          <p:nvPr>
            <p:ph type="dt" sz="half" idx="10"/>
          </p:nvPr>
        </p:nvSpPr>
        <p:spPr/>
        <p:txBody>
          <a:bodyPr/>
          <a:lstStyle/>
          <a:p>
            <a:fld id="{81385CDB-F347-46A2-8D99-71B3BC88A4A3}" type="datetime1">
              <a:rPr lang="en-IN" smtClean="0"/>
              <a:t>16-02-2023</a:t>
            </a:fld>
            <a:endParaRPr lang="en-IN"/>
          </a:p>
        </p:txBody>
      </p:sp>
      <p:sp>
        <p:nvSpPr>
          <p:cNvPr id="6" name="Footer Placeholder 5">
            <a:extLst>
              <a:ext uri="{FF2B5EF4-FFF2-40B4-BE49-F238E27FC236}">
                <a16:creationId xmlns:a16="http://schemas.microsoft.com/office/drawing/2014/main" id="{4F5E06CC-C1B7-21EB-5278-ACA526BEFAC7}"/>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761840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4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Discovering connections </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 third-party logistics company working with another company to get shipments delivered to customers on time is a problem requiring analysts to discover connections. By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analyzing</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the wait times at shipping hubs, analysts can determine the appropriate schedule changes to increase the number of on-time deliveries.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CE58028A-7F53-7B74-66DE-132C06E1A605}"/>
              </a:ext>
            </a:extLst>
          </p:cNvPr>
          <p:cNvSpPr>
            <a:spLocks noGrp="1"/>
          </p:cNvSpPr>
          <p:nvPr>
            <p:ph type="dt" sz="half" idx="10"/>
          </p:nvPr>
        </p:nvSpPr>
        <p:spPr/>
        <p:txBody>
          <a:bodyPr/>
          <a:lstStyle/>
          <a:p>
            <a:fld id="{F0E323C7-7697-47BA-951D-C473A6C50C4C}" type="datetime1">
              <a:rPr lang="en-IN" smtClean="0"/>
              <a:t>16-02-2023</a:t>
            </a:fld>
            <a:endParaRPr lang="en-IN"/>
          </a:p>
        </p:txBody>
      </p:sp>
      <p:sp>
        <p:nvSpPr>
          <p:cNvPr id="6" name="Footer Placeholder 5">
            <a:extLst>
              <a:ext uri="{FF2B5EF4-FFF2-40B4-BE49-F238E27FC236}">
                <a16:creationId xmlns:a16="http://schemas.microsoft.com/office/drawing/2014/main" id="{82F2E81C-A1DD-A290-85BE-B2BEFD8B5C5D}"/>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279533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400"/>
              </a:spcBef>
              <a:spcAft>
                <a:spcPts val="900"/>
              </a:spcAft>
            </a:pPr>
            <a:r>
              <a:rPr lang="en-IN" sz="1800" b="1" spc="-10" dirty="0">
                <a:solidFill>
                  <a:srgbClr val="1F1F1F"/>
                </a:solidFill>
                <a:effectLst/>
                <a:latin typeface="unset"/>
                <a:ea typeface="Times New Roman" panose="02020603050405020304" pitchFamily="18" charset="0"/>
                <a:cs typeface="Arial" panose="020B0604020202020204" pitchFamily="34" charset="0"/>
              </a:rPr>
              <a:t>Finding patterns</a:t>
            </a: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Minimizing downtime caused by machine failure is an example of a problem requiring analysts to find patterns in data. For example, by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analyzing</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maintenance data, they might discover that most failures happen if regular maintenance is delayed by more than a 15-day window.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5A96A794-77E2-B98C-0222-7E4A15DC610F}"/>
              </a:ext>
            </a:extLst>
          </p:cNvPr>
          <p:cNvSpPr>
            <a:spLocks noGrp="1"/>
          </p:cNvSpPr>
          <p:nvPr>
            <p:ph type="dt" sz="half" idx="10"/>
          </p:nvPr>
        </p:nvSpPr>
        <p:spPr/>
        <p:txBody>
          <a:bodyPr/>
          <a:lstStyle/>
          <a:p>
            <a:fld id="{52594376-4843-4AC4-BA70-105F95FFCD0F}" type="datetime1">
              <a:rPr lang="en-IN" smtClean="0"/>
              <a:t>16-02-2023</a:t>
            </a:fld>
            <a:endParaRPr lang="en-IN"/>
          </a:p>
        </p:txBody>
      </p:sp>
      <p:sp>
        <p:nvSpPr>
          <p:cNvPr id="6" name="Footer Placeholder 5">
            <a:extLst>
              <a:ext uri="{FF2B5EF4-FFF2-40B4-BE49-F238E27FC236}">
                <a16:creationId xmlns:a16="http://schemas.microsoft.com/office/drawing/2014/main" id="{E8893D41-2D49-1B0D-6FE8-B02C8ED5BA0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135344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3ECF-ECC8-7222-B8D9-6A8EABB13688}"/>
              </a:ext>
            </a:extLst>
          </p:cNvPr>
          <p:cNvSpPr>
            <a:spLocks noGrp="1"/>
          </p:cNvSpPr>
          <p:nvPr>
            <p:ph type="title"/>
          </p:nvPr>
        </p:nvSpPr>
        <p:spPr/>
        <p:txBody>
          <a:bodyPr/>
          <a:lstStyle/>
          <a:p>
            <a:r>
              <a:rPr lang="en-IN" sz="44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Six problem types</a:t>
            </a:r>
            <a:endParaRPr lang="en-IN" dirty="0"/>
          </a:p>
        </p:txBody>
      </p:sp>
      <p:pic>
        <p:nvPicPr>
          <p:cNvPr id="5" name="Content Placeholder 4" descr="This illustration shows a numbered list with six icons. Each icon represents one of the six problem types.">
            <a:extLst>
              <a:ext uri="{FF2B5EF4-FFF2-40B4-BE49-F238E27FC236}">
                <a16:creationId xmlns:a16="http://schemas.microsoft.com/office/drawing/2014/main" id="{80B76E18-A964-B83A-6CF3-CAD8A5E593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0600" y="1964832"/>
            <a:ext cx="5181600" cy="3167885"/>
          </a:xfrm>
          <a:prstGeom prst="rect">
            <a:avLst/>
          </a:prstGeom>
          <a:noFill/>
          <a:ln>
            <a:noFill/>
          </a:ln>
        </p:spPr>
      </p:pic>
      <p:sp>
        <p:nvSpPr>
          <p:cNvPr id="4" name="Content Placeholder 3">
            <a:extLst>
              <a:ext uri="{FF2B5EF4-FFF2-40B4-BE49-F238E27FC236}">
                <a16:creationId xmlns:a16="http://schemas.microsoft.com/office/drawing/2014/main" id="{0B4595F8-0C66-0035-BFB3-71CEDB77FBDB}"/>
              </a:ext>
            </a:extLst>
          </p:cNvPr>
          <p:cNvSpPr>
            <a:spLocks noGrp="1"/>
          </p:cNvSpPr>
          <p:nvPr>
            <p:ph sz="half" idx="2"/>
          </p:nvPr>
        </p:nvSpPr>
        <p:spPr/>
        <p:txBody>
          <a:bodyPr/>
          <a:lstStyle/>
          <a:p>
            <a:pPr>
              <a:lnSpc>
                <a:spcPct val="107000"/>
              </a:lnSpc>
              <a:spcBef>
                <a:spcPts val="2400"/>
              </a:spcBef>
              <a:spcAft>
                <a:spcPts val="1200"/>
              </a:spcAft>
            </a:pPr>
            <a:r>
              <a:rPr lang="en-IN"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Key takeaway</a:t>
            </a:r>
            <a:endParaRPr lang="en-IN"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As you move through this session, you will develop a sharper eye for problems and you will practice thinking through the problem types when you begin your analysis. This method of problem solving will help you figure out solutions that meet the needs of all stakeholders.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19927ACB-439B-C597-68CD-5CB30960EBBE}"/>
              </a:ext>
            </a:extLst>
          </p:cNvPr>
          <p:cNvSpPr>
            <a:spLocks noGrp="1"/>
          </p:cNvSpPr>
          <p:nvPr>
            <p:ph type="dt" sz="half" idx="10"/>
          </p:nvPr>
        </p:nvSpPr>
        <p:spPr/>
        <p:txBody>
          <a:bodyPr/>
          <a:lstStyle/>
          <a:p>
            <a:fld id="{C073C4CA-5E62-4A4E-9ECB-C9EECC083006}" type="datetime1">
              <a:rPr lang="en-IN" smtClean="0"/>
              <a:t>16-02-2023</a:t>
            </a:fld>
            <a:endParaRPr lang="en-IN"/>
          </a:p>
        </p:txBody>
      </p:sp>
      <p:sp>
        <p:nvSpPr>
          <p:cNvPr id="6" name="Footer Placeholder 5">
            <a:extLst>
              <a:ext uri="{FF2B5EF4-FFF2-40B4-BE49-F238E27FC236}">
                <a16:creationId xmlns:a16="http://schemas.microsoft.com/office/drawing/2014/main" id="{635A93BE-2E75-6C5B-CE71-DDA57F615916}"/>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32342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5102-42E8-5498-B081-F2A5FD9A6482}"/>
              </a:ext>
            </a:extLst>
          </p:cNvPr>
          <p:cNvSpPr>
            <a:spLocks noGrp="1"/>
          </p:cNvSpPr>
          <p:nvPr>
            <p:ph type="title"/>
          </p:nvPr>
        </p:nvSpPr>
        <p:spPr>
          <a:xfrm>
            <a:off x="914400" y="631181"/>
            <a:ext cx="10515600" cy="1325563"/>
          </a:xfrm>
        </p:spPr>
        <p:txBody>
          <a:bodyPr>
            <a:normAutofit fontScale="90000"/>
          </a:bodyPr>
          <a:lstStyle/>
          <a:p>
            <a:pPr>
              <a:spcAft>
                <a:spcPts val="1200"/>
              </a:spcAft>
            </a:pPr>
            <a:r>
              <a:rPr lang="en-IN" sz="1800" spc="-1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More about SM ART questions</a:t>
            </a:r>
            <a:br>
              <a:rPr lang="en-IN" sz="1800" spc="-1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br>
              <a:rPr lang="en-IN" sz="1800" spc="-1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Asking the right questions can help spark the innovative ideas that so many businesses are hungry for these days.</a:t>
            </a:r>
            <a:b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br>
            <a:br>
              <a:rPr lang="en-IN" sz="1800" dirty="0">
                <a:effectLst/>
                <a:latin typeface="Times New Roman" panose="02020603050405020304" pitchFamily="18" charset="0"/>
                <a:ea typeface="Times New Roman" panose="02020603050405020304" pitchFamily="18" charset="0"/>
              </a:rPr>
            </a:b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same goes for data analytics. No matter how much information you have or how advanced your tools are, your data won’t tell you much if you don’t start with the right questions. Think of it like a detective with tons of evidence who doesn’t ask a key suspect about it.  Coming up, you will learn more about how to ask highly effective questions, along with certain practices you want to avoid.</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5E6556E5-2C0C-3ACF-E89C-081178F1C683}"/>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59125" y="2130725"/>
            <a:ext cx="5260675" cy="3735237"/>
          </a:xfrm>
          <a:prstGeom prst="rect">
            <a:avLst/>
          </a:prstGeom>
          <a:noFill/>
          <a:ln>
            <a:noFill/>
          </a:ln>
        </p:spPr>
      </p:pic>
      <p:sp>
        <p:nvSpPr>
          <p:cNvPr id="4" name="Content Placeholder 3">
            <a:extLst>
              <a:ext uri="{FF2B5EF4-FFF2-40B4-BE49-F238E27FC236}">
                <a16:creationId xmlns:a16="http://schemas.microsoft.com/office/drawing/2014/main" id="{C1BE39DB-CB0B-D34E-BDDB-DA523602C41F}"/>
              </a:ext>
            </a:extLst>
          </p:cNvPr>
          <p:cNvSpPr>
            <a:spLocks noGrp="1"/>
          </p:cNvSpPr>
          <p:nvPr>
            <p:ph sz="half" idx="2"/>
          </p:nvPr>
        </p:nvSpPr>
        <p:spPr>
          <a:xfrm>
            <a:off x="6172200" y="1756613"/>
            <a:ext cx="5181600" cy="4351338"/>
          </a:xfrm>
        </p:spPr>
        <p:txBody>
          <a:bodyPr>
            <a:normAutofit fontScale="62500" lnSpcReduction="20000"/>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Here's an example that breaks down the thought process of turning a problem question into one or more SMART questions using the SMART method: </a:t>
            </a:r>
            <a:r>
              <a:rPr lang="en-IN" sz="1800" b="1" dirty="0">
                <a:solidFill>
                  <a:srgbClr val="1F1F1F"/>
                </a:solidFill>
                <a:effectLst/>
                <a:latin typeface="unset"/>
                <a:ea typeface="Times New Roman" panose="02020603050405020304" pitchFamily="18" charset="0"/>
                <a:cs typeface="Arial" panose="020B0604020202020204" pitchFamily="34" charset="0"/>
              </a:rPr>
              <a:t>What features do people look for when buying a new car?</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Specific</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Does the question focus on a particular car feature?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Measurable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Does the question include a feature rating system?</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Action-oriented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Does the question influence creation of different or new feature packages?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Relevant</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Does the question identify which features make or break a potential car purchase?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Time-bound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Does the question validate data on the most popular features from the last three years? </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Questions should be </a:t>
            </a:r>
            <a:r>
              <a:rPr lang="en-IN" sz="1800" b="1" dirty="0">
                <a:solidFill>
                  <a:srgbClr val="1F1F1F"/>
                </a:solidFill>
                <a:effectLst/>
                <a:latin typeface="unset"/>
                <a:ea typeface="Times New Roman" panose="02020603050405020304" pitchFamily="18" charset="0"/>
                <a:cs typeface="Arial" panose="020B0604020202020204" pitchFamily="34" charset="0"/>
              </a:rPr>
              <a:t>open-ended.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This is the best way to get responses that will help you accurately qualify or disqualify potential solutions to your specific problem. So, based on the thought process, possible SMART questions might be: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On a scale of 1-10 (with 10 being the most important) how important is your car having four-wheel drive?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What are the top five features you would like to see in a car package?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What features, if included with four-wheel drive, would make you more inclined to buy the car?</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How much more would you pay for a car with four-wheel drive?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Has four-wheel drive become more or less popular in the last three years?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DA88DC3E-561C-1799-2F81-F231D62D00A9}"/>
              </a:ext>
            </a:extLst>
          </p:cNvPr>
          <p:cNvSpPr>
            <a:spLocks noGrp="1"/>
          </p:cNvSpPr>
          <p:nvPr>
            <p:ph type="dt" sz="half" idx="10"/>
          </p:nvPr>
        </p:nvSpPr>
        <p:spPr/>
        <p:txBody>
          <a:bodyPr/>
          <a:lstStyle/>
          <a:p>
            <a:fld id="{624CBD82-3755-4105-87BD-FAFF0C53C992}" type="datetime1">
              <a:rPr lang="en-IN" smtClean="0"/>
              <a:t>16-02-2023</a:t>
            </a:fld>
            <a:endParaRPr lang="en-IN"/>
          </a:p>
        </p:txBody>
      </p:sp>
      <p:sp>
        <p:nvSpPr>
          <p:cNvPr id="6" name="Footer Placeholder 5">
            <a:extLst>
              <a:ext uri="{FF2B5EF4-FFF2-40B4-BE49-F238E27FC236}">
                <a16:creationId xmlns:a16="http://schemas.microsoft.com/office/drawing/2014/main" id="{81B9E4BD-B46E-AAC4-1C3B-EAB8F7986322}"/>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813037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E80F-F0BA-0DC7-930B-05DABE3882D1}"/>
              </a:ext>
            </a:extLst>
          </p:cNvPr>
          <p:cNvSpPr>
            <a:spLocks noGrp="1"/>
          </p:cNvSpPr>
          <p:nvPr>
            <p:ph type="title"/>
          </p:nvPr>
        </p:nvSpPr>
        <p:spPr/>
        <p:txBody>
          <a:bodyPr>
            <a:normAutofit fontScale="90000"/>
          </a:bodyPr>
          <a:lstStyle/>
          <a:p>
            <a:br>
              <a:rPr lang="en-IN" sz="1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br>
              <a:rPr lang="en-IN" sz="1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br>
              <a:rPr lang="en-IN" sz="1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br>
              <a:rPr lang="en-IN" sz="1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br>
            <a:r>
              <a:rPr lang="en-IN" sz="1800" dirty="0">
                <a:solidFill>
                  <a:srgbClr val="1F1F1F"/>
                </a:solidFill>
                <a:effectLst/>
                <a:latin typeface="Source Sans Pro" panose="020B0503030403020204" pitchFamily="34" charset="0"/>
                <a:ea typeface="Calibri" panose="020F0502020204030204" pitchFamily="34" charset="0"/>
                <a:cs typeface="Arial" panose="020B0604020202020204" pitchFamily="34" charset="0"/>
              </a:rPr>
              <a:t>Prepare Data for Exploration</a:t>
            </a:r>
            <a:endParaRPr lang="en-IN" dirty="0"/>
          </a:p>
        </p:txBody>
      </p:sp>
      <p:sp>
        <p:nvSpPr>
          <p:cNvPr id="3" name="Content Placeholder 2">
            <a:extLst>
              <a:ext uri="{FF2B5EF4-FFF2-40B4-BE49-F238E27FC236}">
                <a16:creationId xmlns:a16="http://schemas.microsoft.com/office/drawing/2014/main" id="{BDAC00C1-CFEE-A38F-C9CA-89652475C26E}"/>
              </a:ext>
            </a:extLst>
          </p:cNvPr>
          <p:cNvSpPr>
            <a:spLocks noGrp="1"/>
          </p:cNvSpPr>
          <p:nvPr>
            <p:ph idx="1"/>
          </p:nvPr>
        </p:nvSpPr>
        <p:spPr/>
        <p:txBody>
          <a:bodyPr>
            <a:normAutofit fontScale="92500" lnSpcReduction="20000"/>
          </a:bodyPr>
          <a:lstStyle/>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Understanding data types and structures: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We all generate lots of data in our daily lives. In this part of the session, you will check out how we generate data and how analysts decide which data to collect for analysis. You’ll also learn about structured and unstructured data, data types, and data formats as you start thinking about how to prepare your data for exploration.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Understanding bias, credibility, privacy, ethics, and access: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When data analysts work with data, they always check that the data is unbiased and credible. In this part of the course, you will learn how to identify different types of bias in data and how to ensure credibility in your data. You will also explore open data and the relationship between and importance of data ethics and data privacy.</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Databases: Where data lives: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When you are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analyzing</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data, you will access much of the data from a database. It’s where data lives. In this part of the course, you will learn all about databases, including how to access them and extract, filter, and sort the data they contain. You will also check out metadata to discover the different types and how analysts use them.</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Organizing and protecting your data: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Good organization skills are a big part of most types of work, and data analytics is no different. In this part of the course, you will learn the best practices for organizing data and keeping it secure. You will also learn how analysts use file naming conventions to help them keep their work organized.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Engaging in the data community (optional):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Having a strong online presence can be a big help for job seekers of all kinds. In this part of the course, you will explore how to manage your online presence. You will also discover the benefits of networking with other data analytics professionals.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A list of all 8 courses. Course 3 (prepare data for exploration) is highlighted">
            <a:extLst>
              <a:ext uri="{FF2B5EF4-FFF2-40B4-BE49-F238E27FC236}">
                <a16:creationId xmlns:a16="http://schemas.microsoft.com/office/drawing/2014/main" id="{B2AECBAF-9219-57F9-73BD-02AE91D5FA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188" y="227013"/>
            <a:ext cx="8271294" cy="1117689"/>
          </a:xfrm>
          <a:prstGeom prst="rect">
            <a:avLst/>
          </a:prstGeom>
          <a:noFill/>
          <a:ln>
            <a:noFill/>
          </a:ln>
        </p:spPr>
      </p:pic>
      <p:sp>
        <p:nvSpPr>
          <p:cNvPr id="5" name="Date Placeholder 4">
            <a:extLst>
              <a:ext uri="{FF2B5EF4-FFF2-40B4-BE49-F238E27FC236}">
                <a16:creationId xmlns:a16="http://schemas.microsoft.com/office/drawing/2014/main" id="{88677603-E843-3320-1273-41307561F6EA}"/>
              </a:ext>
            </a:extLst>
          </p:cNvPr>
          <p:cNvSpPr>
            <a:spLocks noGrp="1"/>
          </p:cNvSpPr>
          <p:nvPr>
            <p:ph type="dt" sz="half" idx="10"/>
          </p:nvPr>
        </p:nvSpPr>
        <p:spPr/>
        <p:txBody>
          <a:bodyPr/>
          <a:lstStyle/>
          <a:p>
            <a:fld id="{F5DDE4CB-137B-4715-A605-14A515F4BD74}" type="datetime1">
              <a:rPr lang="en-IN" smtClean="0"/>
              <a:t>16-02-2023</a:t>
            </a:fld>
            <a:endParaRPr lang="en-IN"/>
          </a:p>
        </p:txBody>
      </p:sp>
      <p:sp>
        <p:nvSpPr>
          <p:cNvPr id="6" name="Footer Placeholder 5">
            <a:extLst>
              <a:ext uri="{FF2B5EF4-FFF2-40B4-BE49-F238E27FC236}">
                <a16:creationId xmlns:a16="http://schemas.microsoft.com/office/drawing/2014/main" id="{1A54F259-8BB1-69A0-26BB-C323D1E86D39}"/>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423973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is illustration is a flowchart that shows a possible order of data collection considerations for time-sensitive projects.">
            <a:extLst>
              <a:ext uri="{FF2B5EF4-FFF2-40B4-BE49-F238E27FC236}">
                <a16:creationId xmlns:a16="http://schemas.microsoft.com/office/drawing/2014/main" id="{7B8CF03E-C452-A729-8C55-01AE311729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3665" y="941889"/>
            <a:ext cx="5731510" cy="4889567"/>
          </a:xfrm>
          <a:prstGeom prst="rect">
            <a:avLst/>
          </a:prstGeom>
          <a:noFill/>
          <a:ln>
            <a:noFill/>
          </a:ln>
        </p:spPr>
      </p:pic>
      <p:sp>
        <p:nvSpPr>
          <p:cNvPr id="5" name="Text Placeholder 4">
            <a:extLst>
              <a:ext uri="{FF2B5EF4-FFF2-40B4-BE49-F238E27FC236}">
                <a16:creationId xmlns:a16="http://schemas.microsoft.com/office/drawing/2014/main" id="{A4A554E3-BF3B-DDAF-A32E-FDDC7D42BBC6}"/>
              </a:ext>
            </a:extLst>
          </p:cNvPr>
          <p:cNvSpPr>
            <a:spLocks noGrp="1"/>
          </p:cNvSpPr>
          <p:nvPr>
            <p:ph type="body" idx="1"/>
          </p:nvPr>
        </p:nvSpPr>
        <p:spPr>
          <a:xfrm>
            <a:off x="938214" y="683538"/>
            <a:ext cx="4845452" cy="5490923"/>
          </a:xfrm>
        </p:spPr>
        <p:txBody>
          <a:bodyPr>
            <a:normAutofit fontScale="62500" lnSpcReduction="20000"/>
          </a:bodyPr>
          <a:lstStyle/>
          <a:p>
            <a:pPr>
              <a:lnSpc>
                <a:spcPct val="107000"/>
              </a:lnSpc>
              <a:spcBef>
                <a:spcPts val="200"/>
              </a:spcBef>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How the data will be collected</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Decide if you will collect the data using your own resources or receive (and possibly purchase it) from another party. Data that you collect yourself is called first-party data.</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400"/>
              </a:spcBef>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sources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If you don’t collect the data using your own resources, you might get data from second-party or third-party data providers. </a:t>
            </a:r>
            <a:r>
              <a:rPr lang="en-IN" sz="1800" b="1" dirty="0">
                <a:solidFill>
                  <a:srgbClr val="1F1F1F"/>
                </a:solidFill>
                <a:effectLst/>
                <a:latin typeface="unset"/>
                <a:ea typeface="Times New Roman" panose="02020603050405020304" pitchFamily="18" charset="0"/>
                <a:cs typeface="Arial" panose="020B0604020202020204" pitchFamily="34" charset="0"/>
              </a:rPr>
              <a:t>Second-party data</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is collected directly by another group and then sold. </a:t>
            </a:r>
            <a:r>
              <a:rPr lang="en-IN" sz="1800" b="1" dirty="0">
                <a:solidFill>
                  <a:srgbClr val="1F1F1F"/>
                </a:solidFill>
                <a:effectLst/>
                <a:latin typeface="unset"/>
                <a:ea typeface="Times New Roman" panose="02020603050405020304" pitchFamily="18" charset="0"/>
                <a:cs typeface="Arial" panose="020B0604020202020204" pitchFamily="34" charset="0"/>
              </a:rPr>
              <a:t>Third-party data</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is sold by a provider that didn’t collect the data themselves. Third-party data might come from a number of different sources.</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400"/>
              </a:spcBef>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Solving your business problem</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Datasets can show a lot of interesting information. But be sure to choose data that can actually help solve your problem question. For example, if you are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analyzing</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trends over time, make sure you use time series data — in other words, data that includes dates.</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400"/>
              </a:spcBef>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How much data to collect</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If you are collecting your own data, make reasonable decisions about sample size. A random sample from existing data might be fine for some projects. Other projects might need more strategic data collection to focus on certain criteria. Each project has its own needs. </a:t>
            </a:r>
            <a:endParaRPr lang="en-IN" sz="1800" dirty="0">
              <a:effectLst/>
              <a:latin typeface="Times New Roman" panose="02020603050405020304" pitchFamily="18" charset="0"/>
              <a:ea typeface="Times New Roman" panose="02020603050405020304" pitchFamily="18" charset="0"/>
            </a:endParaRPr>
          </a:p>
          <a:p>
            <a:pPr>
              <a:lnSpc>
                <a:spcPct val="107000"/>
              </a:lnSpc>
              <a:spcBef>
                <a:spcPts val="2400"/>
              </a:spcBef>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Time frame</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If you are collecting your own data, decide how long you will need to collect it, especially if you are tracking trends over a long period of time. If you need an immediate answer, you might not have time to collect new data. In this case, you would need to use historical data that already exists.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1" name="TextBox 10">
            <a:extLst>
              <a:ext uri="{FF2B5EF4-FFF2-40B4-BE49-F238E27FC236}">
                <a16:creationId xmlns:a16="http://schemas.microsoft.com/office/drawing/2014/main" id="{7AE55833-3481-63CD-C524-4E56E4436995}"/>
              </a:ext>
            </a:extLst>
          </p:cNvPr>
          <p:cNvSpPr txBox="1"/>
          <p:nvPr/>
        </p:nvSpPr>
        <p:spPr>
          <a:xfrm>
            <a:off x="5783665" y="360372"/>
            <a:ext cx="6094562" cy="646331"/>
          </a:xfrm>
          <a:prstGeom prst="rect">
            <a:avLst/>
          </a:prstGeom>
          <a:noFill/>
        </p:spPr>
        <p:txBody>
          <a:bodyPr wrap="square">
            <a:spAutoFit/>
          </a:bodyPr>
          <a:lstStyle/>
          <a:p>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Use the flowchart below if data collection relies heavily on how much time you have:</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811A0203-9690-B702-573C-179838D8BA66}"/>
              </a:ext>
            </a:extLst>
          </p:cNvPr>
          <p:cNvSpPr>
            <a:spLocks noGrp="1"/>
          </p:cNvSpPr>
          <p:nvPr>
            <p:ph type="dt" sz="half" idx="10"/>
          </p:nvPr>
        </p:nvSpPr>
        <p:spPr/>
        <p:txBody>
          <a:bodyPr/>
          <a:lstStyle/>
          <a:p>
            <a:fld id="{EC7176AA-D54B-4981-94B9-55C1124A8D42}" type="datetime1">
              <a:rPr lang="en-IN" smtClean="0"/>
              <a:t>16-02-2023</a:t>
            </a:fld>
            <a:endParaRPr lang="en-IN"/>
          </a:p>
        </p:txBody>
      </p:sp>
      <p:sp>
        <p:nvSpPr>
          <p:cNvPr id="4" name="Footer Placeholder 3">
            <a:extLst>
              <a:ext uri="{FF2B5EF4-FFF2-40B4-BE49-F238E27FC236}">
                <a16:creationId xmlns:a16="http://schemas.microsoft.com/office/drawing/2014/main" id="{6CC3B849-65B3-AADB-17AE-4D6A6DD780EB}"/>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809300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C8D904-AA7A-1F26-F060-28A69177B140}"/>
              </a:ext>
            </a:extLst>
          </p:cNvPr>
          <p:cNvSpPr>
            <a:spLocks noGrp="1"/>
          </p:cNvSpPr>
          <p:nvPr>
            <p:ph type="title"/>
          </p:nvPr>
        </p:nvSpPr>
        <p:spPr/>
        <p:txBody>
          <a:bodyPr>
            <a:normAutofit/>
          </a:bodyPr>
          <a:lstStyle/>
          <a:p>
            <a:r>
              <a:rPr lang="en-IN" sz="1800" b="0" spc="-10" dirty="0">
                <a:solidFill>
                  <a:srgbClr val="1F1F1F"/>
                </a:solidFill>
                <a:effectLst/>
                <a:latin typeface="Source Sans Pro" panose="020B0503030403020204" pitchFamily="34" charset="0"/>
                <a:ea typeface="Times New Roman" panose="02020603050405020304" pitchFamily="18" charset="0"/>
              </a:rPr>
              <a:t>Data formats in practice</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8" name="Content Placeholder 7" descr="Schematic&#10;&#10;Description automatically generated with medium confidence">
            <a:extLst>
              <a:ext uri="{FF2B5EF4-FFF2-40B4-BE49-F238E27FC236}">
                <a16:creationId xmlns:a16="http://schemas.microsoft.com/office/drawing/2014/main" id="{42DE5271-A2E5-2AF5-354D-CDAB0550E61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71853" y="1816252"/>
            <a:ext cx="9174736" cy="4179105"/>
          </a:xfrm>
          <a:prstGeom prst="rect">
            <a:avLst/>
          </a:prstGeom>
          <a:noFill/>
          <a:ln>
            <a:noFill/>
          </a:ln>
        </p:spPr>
      </p:pic>
      <p:sp>
        <p:nvSpPr>
          <p:cNvPr id="2" name="Date Placeholder 1">
            <a:extLst>
              <a:ext uri="{FF2B5EF4-FFF2-40B4-BE49-F238E27FC236}">
                <a16:creationId xmlns:a16="http://schemas.microsoft.com/office/drawing/2014/main" id="{664E7E67-73BA-66B0-56E6-8D559BC23A72}"/>
              </a:ext>
            </a:extLst>
          </p:cNvPr>
          <p:cNvSpPr>
            <a:spLocks noGrp="1"/>
          </p:cNvSpPr>
          <p:nvPr>
            <p:ph type="dt" sz="half" idx="10"/>
          </p:nvPr>
        </p:nvSpPr>
        <p:spPr/>
        <p:txBody>
          <a:bodyPr/>
          <a:lstStyle/>
          <a:p>
            <a:fld id="{D9AE758D-29E0-489B-ADB7-8BE45624AE64}" type="datetime1">
              <a:rPr lang="en-IN" smtClean="0"/>
              <a:t>16-02-2023</a:t>
            </a:fld>
            <a:endParaRPr lang="en-IN"/>
          </a:p>
        </p:txBody>
      </p:sp>
      <p:sp>
        <p:nvSpPr>
          <p:cNvPr id="3" name="Footer Placeholder 2">
            <a:extLst>
              <a:ext uri="{FF2B5EF4-FFF2-40B4-BE49-F238E27FC236}">
                <a16:creationId xmlns:a16="http://schemas.microsoft.com/office/drawing/2014/main" id="{771C2EF9-44D3-6F11-A731-21DE2AC03F0C}"/>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099768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AC8E0B-7B2F-EFA3-079D-7897FEA61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4EA7ED-096F-C587-9F13-58C70EA2D54F}"/>
              </a:ext>
            </a:extLst>
          </p:cNvPr>
          <p:cNvSpPr>
            <a:spLocks noGrp="1"/>
          </p:cNvSpPr>
          <p:nvPr>
            <p:ph idx="1"/>
          </p:nvPr>
        </p:nvSpPr>
        <p:spPr/>
        <p:txBody>
          <a:bodyPr/>
          <a:lstStyle/>
          <a:p>
            <a:pPr marL="342900" lvl="0" indent="-342900">
              <a:tabLst>
                <a:tab pos="457200" algn="l"/>
              </a:tabLst>
            </a:pPr>
            <a:r>
              <a:rPr lang="en-IN" sz="1800" b="1" dirty="0">
                <a:solidFill>
                  <a:srgbClr val="1F1F1F"/>
                </a:solidFill>
                <a:effectLst/>
                <a:latin typeface="unset"/>
                <a:ea typeface="Times New Roman" panose="02020603050405020304" pitchFamily="18" charset="0"/>
              </a:rPr>
              <a:t>Ensuring data integrity. </a:t>
            </a:r>
            <a:r>
              <a:rPr lang="en-IN" sz="1800" dirty="0">
                <a:solidFill>
                  <a:srgbClr val="1F1F1F"/>
                </a:solidFill>
                <a:effectLst/>
                <a:latin typeface="Source Sans Pro" panose="020B0503030403020204" pitchFamily="34" charset="0"/>
                <a:ea typeface="Times New Roman" panose="02020603050405020304" pitchFamily="18" charset="0"/>
              </a:rPr>
              <a:t>Data integrity is necessary to ensure a successful analysis. In this part of the session, you will explore methods and steps that analysts take to check data for integrity. This includes knowing what to do when you have an insufficient amount of data. You will also learn about sample size, avoiding sample bias, and using random samples. All of these measures also help to ensure a successful data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Understanding clean data.</a:t>
            </a:r>
            <a:r>
              <a:rPr lang="en-IN" sz="1800" dirty="0">
                <a:solidFill>
                  <a:srgbClr val="1F1F1F"/>
                </a:solidFill>
                <a:effectLst/>
                <a:latin typeface="Source Sans Pro" panose="020B0503030403020204" pitchFamily="34" charset="0"/>
                <a:ea typeface="Times New Roman" panose="02020603050405020304" pitchFamily="18" charset="0"/>
              </a:rPr>
              <a:t> Every data analyst wants clean data to work with when performing an analysis. In this part of the session, you will learn the difference between clean and dirty data. You will practice data cleaning techniques in spreadsheets and other tools.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Cleaning data using SQL.</a:t>
            </a:r>
            <a:r>
              <a:rPr lang="en-IN" sz="1800" dirty="0">
                <a:solidFill>
                  <a:srgbClr val="1F1F1F"/>
                </a:solidFill>
                <a:effectLst/>
                <a:latin typeface="Source Sans Pro" panose="020B0503030403020204" pitchFamily="34" charset="0"/>
                <a:ea typeface="Times New Roman" panose="02020603050405020304" pitchFamily="18" charset="0"/>
              </a:rPr>
              <a:t> Knowing a variety of ways to clean data can make an analyst’s job much easier. In this part of the course, you will use SQL to clean data from databases. You will explore how SQL queries and functions can be used to clean and transform your data before an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Verifying and reporting cleaning results.</a:t>
            </a:r>
            <a:r>
              <a:rPr lang="en-IN" sz="1800" dirty="0">
                <a:solidFill>
                  <a:srgbClr val="1F1F1F"/>
                </a:solidFill>
                <a:effectLst/>
                <a:latin typeface="Source Sans Pro" panose="020B0503030403020204" pitchFamily="34" charset="0"/>
                <a:ea typeface="Times New Roman" panose="02020603050405020304" pitchFamily="18" charset="0"/>
              </a:rPr>
              <a:t> Cleaning data is an important step in the data analysis process. In this part of the course, you will verify that data is clean and report data cleaning results. With verified clean data, you will be ready for the next step in the data analysis process.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A list of all 8 courses. Course 4 (process data from dirty to clean) is highlighted">
            <a:extLst>
              <a:ext uri="{FF2B5EF4-FFF2-40B4-BE49-F238E27FC236}">
                <a16:creationId xmlns:a16="http://schemas.microsoft.com/office/drawing/2014/main" id="{E2553113-8D3F-A1C3-AAB0-B7777B6EF7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98947"/>
            <a:ext cx="8357558" cy="1136015"/>
          </a:xfrm>
          <a:prstGeom prst="rect">
            <a:avLst/>
          </a:prstGeom>
          <a:noFill/>
          <a:ln>
            <a:noFill/>
          </a:ln>
        </p:spPr>
      </p:pic>
      <p:sp>
        <p:nvSpPr>
          <p:cNvPr id="2" name="Date Placeholder 1">
            <a:extLst>
              <a:ext uri="{FF2B5EF4-FFF2-40B4-BE49-F238E27FC236}">
                <a16:creationId xmlns:a16="http://schemas.microsoft.com/office/drawing/2014/main" id="{838DD2EA-568A-0377-FD23-6138D6C589D7}"/>
              </a:ext>
            </a:extLst>
          </p:cNvPr>
          <p:cNvSpPr>
            <a:spLocks noGrp="1"/>
          </p:cNvSpPr>
          <p:nvPr>
            <p:ph type="dt" sz="half" idx="10"/>
          </p:nvPr>
        </p:nvSpPr>
        <p:spPr/>
        <p:txBody>
          <a:bodyPr/>
          <a:lstStyle/>
          <a:p>
            <a:fld id="{5C96A949-D23A-4D47-9E08-0A09DA2C4172}" type="datetime1">
              <a:rPr lang="en-IN" smtClean="0"/>
              <a:t>16-02-2023</a:t>
            </a:fld>
            <a:endParaRPr lang="en-IN"/>
          </a:p>
        </p:txBody>
      </p:sp>
      <p:sp>
        <p:nvSpPr>
          <p:cNvPr id="6" name="Footer Placeholder 5">
            <a:extLst>
              <a:ext uri="{FF2B5EF4-FFF2-40B4-BE49-F238E27FC236}">
                <a16:creationId xmlns:a16="http://schemas.microsoft.com/office/drawing/2014/main" id="{FEC08F4A-8331-DBC5-982C-9BED9580C06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35843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864BD4-9BA8-9148-3820-D1F34295A0B5}"/>
              </a:ext>
            </a:extLst>
          </p:cNvPr>
          <p:cNvSpPr>
            <a:spLocks noGrp="1"/>
          </p:cNvSpPr>
          <p:nvPr>
            <p:ph type="title"/>
          </p:nvPr>
        </p:nvSpPr>
        <p:spPr/>
        <p:txBody>
          <a:bodyPr>
            <a:normAutofit/>
          </a:bodyPr>
          <a:lstStyle/>
          <a:p>
            <a:r>
              <a:rPr lang="en-IN" sz="3200" b="1" i="0" dirty="0">
                <a:solidFill>
                  <a:srgbClr val="222222"/>
                </a:solidFill>
                <a:effectLst/>
                <a:latin typeface="Arial" panose="020B0604020202020204" pitchFamily="34" charset="0"/>
              </a:rPr>
              <a:t>D</a:t>
            </a:r>
            <a:r>
              <a:rPr lang="en-IN" sz="3200" b="1" i="0" dirty="0">
                <a:solidFill>
                  <a:srgbClr val="1F1F1F"/>
                </a:solidFill>
                <a:effectLst/>
                <a:latin typeface="Source Sans Pro" panose="020B0503030403020204" pitchFamily="34" charset="0"/>
              </a:rPr>
              <a:t>ata Analysis Process : complete Lifecycle</a:t>
            </a:r>
            <a:endParaRPr lang="en-IN" sz="3200" dirty="0"/>
          </a:p>
        </p:txBody>
      </p:sp>
      <p:sp>
        <p:nvSpPr>
          <p:cNvPr id="10" name="Content Placeholder 9">
            <a:extLst>
              <a:ext uri="{FF2B5EF4-FFF2-40B4-BE49-F238E27FC236}">
                <a16:creationId xmlns:a16="http://schemas.microsoft.com/office/drawing/2014/main" id="{2B8432BB-22CD-5617-F2C7-E25B5EE15804}"/>
              </a:ext>
            </a:extLst>
          </p:cNvPr>
          <p:cNvSpPr>
            <a:spLocks noGrp="1"/>
          </p:cNvSpPr>
          <p:nvPr>
            <p:ph idx="1"/>
          </p:nvPr>
        </p:nvSpPr>
        <p:spPr/>
        <p:txBody>
          <a:bodyPr/>
          <a:lstStyle/>
          <a:p>
            <a:endParaRPr lang="en-US" dirty="0"/>
          </a:p>
          <a:p>
            <a:endParaRPr lang="en-IN" dirty="0"/>
          </a:p>
        </p:txBody>
      </p:sp>
      <p:pic>
        <p:nvPicPr>
          <p:cNvPr id="1025" name="Picture 1" descr="A list of all 8 courses and their titles. Course 1 (Foundations: data, data, everywhere) is highlighted.">
            <a:extLst>
              <a:ext uri="{FF2B5EF4-FFF2-40B4-BE49-F238E27FC236}">
                <a16:creationId xmlns:a16="http://schemas.microsoft.com/office/drawing/2014/main" id="{AB013F77-B92A-5CD6-1881-34AF9AF62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17598"/>
            <a:ext cx="7934864" cy="186263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52998D8-5680-18FC-E6DB-0D1972528D93}"/>
              </a:ext>
            </a:extLst>
          </p:cNvPr>
          <p:cNvSpPr>
            <a:spLocks noGrp="1"/>
          </p:cNvSpPr>
          <p:nvPr>
            <p:ph type="dt" sz="half" idx="10"/>
          </p:nvPr>
        </p:nvSpPr>
        <p:spPr/>
        <p:txBody>
          <a:bodyPr/>
          <a:lstStyle/>
          <a:p>
            <a:fld id="{940CF6AA-94F0-4381-8664-2D82573BCE78}" type="datetime1">
              <a:rPr lang="en-IN" smtClean="0"/>
              <a:t>16-02-2023</a:t>
            </a:fld>
            <a:endParaRPr lang="en-IN"/>
          </a:p>
        </p:txBody>
      </p:sp>
      <p:sp>
        <p:nvSpPr>
          <p:cNvPr id="3" name="Footer Placeholder 2">
            <a:extLst>
              <a:ext uri="{FF2B5EF4-FFF2-40B4-BE49-F238E27FC236}">
                <a16:creationId xmlns:a16="http://schemas.microsoft.com/office/drawing/2014/main" id="{9A308C13-66B8-2039-6268-66E6380B2B98}"/>
              </a:ext>
            </a:extLst>
          </p:cNvPr>
          <p:cNvSpPr>
            <a:spLocks noGrp="1"/>
          </p:cNvSpPr>
          <p:nvPr>
            <p:ph type="ftr" sz="quarter" idx="11"/>
          </p:nvPr>
        </p:nvSpPr>
        <p:spPr/>
        <p:txBody>
          <a:bodyPr/>
          <a:lstStyle/>
          <a:p>
            <a:r>
              <a:rPr lang="en-IN"/>
              <a:t>Dr. Sheetal Dhande-Dandge | STTP Talk : Data Analysis Process  complete Lifecycle</a:t>
            </a:r>
          </a:p>
        </p:txBody>
      </p:sp>
      <p:sp>
        <p:nvSpPr>
          <p:cNvPr id="5" name="TextBox 4">
            <a:extLst>
              <a:ext uri="{FF2B5EF4-FFF2-40B4-BE49-F238E27FC236}">
                <a16:creationId xmlns:a16="http://schemas.microsoft.com/office/drawing/2014/main" id="{F4820EE2-1884-4882-906F-230B407A7AE8}"/>
              </a:ext>
            </a:extLst>
          </p:cNvPr>
          <p:cNvSpPr txBox="1"/>
          <p:nvPr/>
        </p:nvSpPr>
        <p:spPr>
          <a:xfrm>
            <a:off x="1106337" y="3392637"/>
            <a:ext cx="9642176" cy="2462213"/>
          </a:xfrm>
          <a:prstGeom prst="rect">
            <a:avLst/>
          </a:prstGeom>
          <a:noFill/>
        </p:spPr>
        <p:txBody>
          <a:bodyPr wrap="square">
            <a:spAutoFit/>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process presented as part of the </a:t>
            </a:r>
            <a:r>
              <a:rPr lang="en-IN" sz="1800" b="1"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Google Data Analytics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is one that will be valuable to you as you keep moving forward in your career:</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Ask</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Business Challenge/Objective/Question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Prepare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Data generation, collection, storage, and data management</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Process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Data cleaning/data integrity</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err="1">
                <a:solidFill>
                  <a:srgbClr val="1F1F1F"/>
                </a:solidFill>
                <a:effectLst/>
                <a:latin typeface="unset"/>
                <a:ea typeface="Times New Roman" panose="02020603050405020304" pitchFamily="18" charset="0"/>
                <a:cs typeface="Arial" panose="020B0604020202020204" pitchFamily="34" charset="0"/>
              </a:rPr>
              <a:t>Analyze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Data exploration, visualization, and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Share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Communicating and interpreting results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Act</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Putting your insights to work to solve the problem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14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EA7ED-096F-C587-9F13-58C70EA2D54F}"/>
              </a:ext>
            </a:extLst>
          </p:cNvPr>
          <p:cNvSpPr>
            <a:spLocks noGrp="1"/>
          </p:cNvSpPr>
          <p:nvPr>
            <p:ph idx="1"/>
          </p:nvPr>
        </p:nvSpPr>
        <p:spPr/>
        <p:txBody>
          <a:bodyPr>
            <a:normAutofit fontScale="92500" lnSpcReduction="10000"/>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rPr>
              <a:t>Analyse Data to Answer Questions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Organizing data to begin analysis.</a:t>
            </a:r>
            <a:r>
              <a:rPr lang="en-IN" sz="1800" dirty="0">
                <a:solidFill>
                  <a:srgbClr val="1F1F1F"/>
                </a:solidFill>
                <a:effectLst/>
                <a:latin typeface="Source Sans Pro" panose="020B0503030403020204" pitchFamily="34" charset="0"/>
                <a:ea typeface="Times New Roman" panose="02020603050405020304" pitchFamily="18" charset="0"/>
              </a:rPr>
              <a:t> Organizing data makes the data easier to use in an analysis. In this part of the course, you will learn the importance of organizing your data with sorting and filtering. You will explore organizing data in both spreadsheets and with SQL queries and temporary tables.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Formatting and adjusting your data.</a:t>
            </a:r>
            <a:r>
              <a:rPr lang="en-IN" sz="1800" dirty="0">
                <a:solidFill>
                  <a:srgbClr val="1F1F1F"/>
                </a:solidFill>
                <a:effectLst/>
                <a:latin typeface="Source Sans Pro" panose="020B0503030403020204" pitchFamily="34" charset="0"/>
                <a:ea typeface="Times New Roman" panose="02020603050405020304" pitchFamily="18" charset="0"/>
              </a:rPr>
              <a:t> As you move closer to </a:t>
            </a:r>
            <a:r>
              <a:rPr lang="en-IN" sz="1800" dirty="0" err="1">
                <a:solidFill>
                  <a:srgbClr val="1F1F1F"/>
                </a:solidFill>
                <a:effectLst/>
                <a:latin typeface="Source Sans Pro" panose="020B0503030403020204" pitchFamily="34" charset="0"/>
                <a:ea typeface="Times New Roman" panose="02020603050405020304" pitchFamily="18" charset="0"/>
              </a:rPr>
              <a:t>analyzing</a:t>
            </a:r>
            <a:r>
              <a:rPr lang="en-IN" sz="1800" dirty="0">
                <a:solidFill>
                  <a:srgbClr val="1F1F1F"/>
                </a:solidFill>
                <a:effectLst/>
                <a:latin typeface="Source Sans Pro" panose="020B0503030403020204" pitchFamily="34" charset="0"/>
                <a:ea typeface="Times New Roman" panose="02020603050405020304" pitchFamily="18" charset="0"/>
              </a:rPr>
              <a:t> your data, you will want to have the data formatted and ready to go. In this part of the course, you will learn all about converting and formatting data, including how to use SQL queries to combine data. You will also discover the value of feedback and support from your colleagues and how it can lead to new insights that you can apply to your work.</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Aggregating data for analysis.</a:t>
            </a:r>
            <a:r>
              <a:rPr lang="en-IN" sz="1800" dirty="0">
                <a:solidFill>
                  <a:srgbClr val="1F1F1F"/>
                </a:solidFill>
                <a:effectLst/>
                <a:latin typeface="Source Sans Pro" panose="020B0503030403020204" pitchFamily="34" charset="0"/>
                <a:ea typeface="Times New Roman" panose="02020603050405020304" pitchFamily="18" charset="0"/>
              </a:rPr>
              <a:t> During an analysis, you might need to combine data to gain insights and complete business objectives. In this part of the course, you will explore the functions, procedures, and syntax to combine, or aggregate data. You will learn how to combine data within multiple cells in spreadsheets, and within multiple database tables using SQL queries.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Performing data calculations.</a:t>
            </a:r>
            <a:r>
              <a:rPr lang="en-IN" sz="1800" dirty="0">
                <a:solidFill>
                  <a:srgbClr val="1F1F1F"/>
                </a:solidFill>
                <a:effectLst/>
                <a:latin typeface="Source Sans Pro" panose="020B0503030403020204" pitchFamily="34" charset="0"/>
                <a:ea typeface="Times New Roman" panose="02020603050405020304" pitchFamily="18" charset="0"/>
              </a:rPr>
              <a:t> Calculations are one of the more common tasks that data analysts perform during an analysis. In this part of the course, you will explore formulas, functions, and pivot tables in spreadsheets and SQL queries. All of these are used in data calculations. You will also learn about the benefits of using SQL to manage temporary database tables.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descr="A list of all 8 courses. Course 5 (analyze data to answer questions) is highlighted.">
            <a:extLst>
              <a:ext uri="{FF2B5EF4-FFF2-40B4-BE49-F238E27FC236}">
                <a16:creationId xmlns:a16="http://schemas.microsoft.com/office/drawing/2014/main" id="{CB41DB90-FC90-CD3B-C759-AF9F10CFAB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1112" y="365125"/>
            <a:ext cx="8277393" cy="1123950"/>
          </a:xfrm>
          <a:prstGeom prst="rect">
            <a:avLst/>
          </a:prstGeom>
          <a:noFill/>
          <a:ln>
            <a:noFill/>
          </a:ln>
        </p:spPr>
      </p:pic>
      <p:sp>
        <p:nvSpPr>
          <p:cNvPr id="4" name="Date Placeholder 3">
            <a:extLst>
              <a:ext uri="{FF2B5EF4-FFF2-40B4-BE49-F238E27FC236}">
                <a16:creationId xmlns:a16="http://schemas.microsoft.com/office/drawing/2014/main" id="{2D579D04-5AEA-BA64-4837-EDC0121ECBB6}"/>
              </a:ext>
            </a:extLst>
          </p:cNvPr>
          <p:cNvSpPr>
            <a:spLocks noGrp="1"/>
          </p:cNvSpPr>
          <p:nvPr>
            <p:ph type="dt" sz="half" idx="10"/>
          </p:nvPr>
        </p:nvSpPr>
        <p:spPr/>
        <p:txBody>
          <a:bodyPr/>
          <a:lstStyle/>
          <a:p>
            <a:fld id="{17FD6965-2552-4424-84CB-B056B0949289}" type="datetime1">
              <a:rPr lang="en-IN" smtClean="0"/>
              <a:t>16-02-2023</a:t>
            </a:fld>
            <a:endParaRPr lang="en-IN"/>
          </a:p>
        </p:txBody>
      </p:sp>
      <p:sp>
        <p:nvSpPr>
          <p:cNvPr id="5" name="Footer Placeholder 4">
            <a:extLst>
              <a:ext uri="{FF2B5EF4-FFF2-40B4-BE49-F238E27FC236}">
                <a16:creationId xmlns:a16="http://schemas.microsoft.com/office/drawing/2014/main" id="{318446B9-BDBD-5783-7FDF-3548EC69E11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1243566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EA7ED-096F-C587-9F13-58C70EA2D54F}"/>
              </a:ext>
            </a:extLst>
          </p:cNvPr>
          <p:cNvSpPr>
            <a:spLocks noGrp="1"/>
          </p:cNvSpPr>
          <p:nvPr>
            <p:ph idx="1"/>
          </p:nvPr>
        </p:nvSpPr>
        <p:spPr/>
        <p:txBody>
          <a:bodyPr/>
          <a:lstStyle/>
          <a:p>
            <a:pPr marL="342900" lvl="0" indent="-342900">
              <a:tabLst>
                <a:tab pos="457200" algn="l"/>
              </a:tabLst>
            </a:pPr>
            <a:r>
              <a:rPr lang="en-IN" sz="1800" b="1" dirty="0">
                <a:solidFill>
                  <a:srgbClr val="1F1F1F"/>
                </a:solidFill>
                <a:effectLst/>
                <a:latin typeface="unset"/>
                <a:ea typeface="Times New Roman" panose="02020603050405020304" pitchFamily="18" charset="0"/>
              </a:rPr>
              <a:t>Data visualization: </a:t>
            </a:r>
            <a:r>
              <a:rPr lang="en-IN" sz="1800" dirty="0">
                <a:solidFill>
                  <a:srgbClr val="1F1F1F"/>
                </a:solidFill>
                <a:effectLst/>
                <a:latin typeface="Source Sans Pro" panose="020B0503030403020204" pitchFamily="34" charset="0"/>
                <a:ea typeface="Times New Roman" panose="02020603050405020304" pitchFamily="18" charset="0"/>
              </a:rPr>
              <a:t>Data visualization is in many ways the culmination of the data analysis process. In this part of the course, you will be introduced to the concepts involved in data visualization. You will learn about accessibility, design thinking, and other factors that play a role in visualizing the data in your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Data visualizations with Tableau: </a:t>
            </a:r>
            <a:r>
              <a:rPr lang="en-IN" sz="1800" dirty="0">
                <a:solidFill>
                  <a:srgbClr val="1F1F1F"/>
                </a:solidFill>
                <a:effectLst/>
                <a:latin typeface="Source Sans Pro" panose="020B0503030403020204" pitchFamily="34" charset="0"/>
                <a:ea typeface="Times New Roman" panose="02020603050405020304" pitchFamily="18" charset="0"/>
              </a:rPr>
              <a:t>Tableau is a tool that can help analysts create effective data visualizations. In this part of the course, you will learn all about Tableau and its uses. You will also explore the importance of creativity and clarity while visualizing your findings appropriately.</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Stories about your data: </a:t>
            </a:r>
            <a:r>
              <a:rPr lang="en-IN" sz="1800" dirty="0">
                <a:solidFill>
                  <a:srgbClr val="1F1F1F"/>
                </a:solidFill>
                <a:effectLst/>
                <a:latin typeface="Source Sans Pro" panose="020B0503030403020204" pitchFamily="34" charset="0"/>
                <a:ea typeface="Times New Roman" panose="02020603050405020304" pitchFamily="18" charset="0"/>
              </a:rPr>
              <a:t>Connecting your objective with your data through insights is essential to good data storytelling. In this part of the course, you will learn about data-driven stories and their attributes. You will also gain an understanding of how to use Tableau to create dashboards and dashboard filters.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b="1" dirty="0">
                <a:solidFill>
                  <a:srgbClr val="1F1F1F"/>
                </a:solidFill>
                <a:effectLst/>
                <a:latin typeface="unset"/>
                <a:ea typeface="Times New Roman" panose="02020603050405020304" pitchFamily="18" charset="0"/>
              </a:rPr>
              <a:t>Developing presentations and slideshows: </a:t>
            </a:r>
            <a:r>
              <a:rPr lang="en-IN" sz="1800" dirty="0">
                <a:solidFill>
                  <a:srgbClr val="1F1F1F"/>
                </a:solidFill>
                <a:effectLst/>
                <a:latin typeface="Source Sans Pro" panose="020B0503030403020204" pitchFamily="34" charset="0"/>
                <a:ea typeface="Times New Roman" panose="02020603050405020304" pitchFamily="18" charset="0"/>
              </a:rPr>
              <a:t>In this part of the course, you will discover how to give an effective presentation about your data analysis. You will consider all aspects of your analysis when creating a presentation and learn how to use multiple data sources in the data visualizations you will share. In addition, you will learn how to anticipate potential limitations and questions that might arise and how to provide useful answers to stakeholders.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descr="A list of all 8 courses. Course 6 (Share data through the art of visualization) is highlighted.">
            <a:extLst>
              <a:ext uri="{FF2B5EF4-FFF2-40B4-BE49-F238E27FC236}">
                <a16:creationId xmlns:a16="http://schemas.microsoft.com/office/drawing/2014/main" id="{7EA1AE0E-2551-4CC6-D7BD-99D6B8FBE0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365125"/>
            <a:ext cx="8443823" cy="1085215"/>
          </a:xfrm>
          <a:prstGeom prst="rect">
            <a:avLst/>
          </a:prstGeom>
          <a:noFill/>
          <a:ln>
            <a:noFill/>
          </a:ln>
        </p:spPr>
      </p:pic>
      <p:sp>
        <p:nvSpPr>
          <p:cNvPr id="4" name="Date Placeholder 3">
            <a:extLst>
              <a:ext uri="{FF2B5EF4-FFF2-40B4-BE49-F238E27FC236}">
                <a16:creationId xmlns:a16="http://schemas.microsoft.com/office/drawing/2014/main" id="{FCFA37DE-20B5-D711-A1B9-A12403967FEE}"/>
              </a:ext>
            </a:extLst>
          </p:cNvPr>
          <p:cNvSpPr>
            <a:spLocks noGrp="1"/>
          </p:cNvSpPr>
          <p:nvPr>
            <p:ph type="dt" sz="half" idx="10"/>
          </p:nvPr>
        </p:nvSpPr>
        <p:spPr/>
        <p:txBody>
          <a:bodyPr/>
          <a:lstStyle/>
          <a:p>
            <a:fld id="{E4937EE5-37B9-4519-BBCA-0522DFAA8132}" type="datetime1">
              <a:rPr lang="en-IN" smtClean="0"/>
              <a:t>16-02-2023</a:t>
            </a:fld>
            <a:endParaRPr lang="en-IN"/>
          </a:p>
        </p:txBody>
      </p:sp>
      <p:sp>
        <p:nvSpPr>
          <p:cNvPr id="5" name="Footer Placeholder 4">
            <a:extLst>
              <a:ext uri="{FF2B5EF4-FFF2-40B4-BE49-F238E27FC236}">
                <a16:creationId xmlns:a16="http://schemas.microsoft.com/office/drawing/2014/main" id="{7A1CAC3A-408F-FB41-9D86-1C20B540503D}"/>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162503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BFAE-EBD0-9BA6-0B35-6B5D431B9511}"/>
              </a:ext>
            </a:extLst>
          </p:cNvPr>
          <p:cNvSpPr>
            <a:spLocks noGrp="1"/>
          </p:cNvSpPr>
          <p:nvPr>
            <p:ph type="title"/>
          </p:nvPr>
        </p:nvSpPr>
        <p:spPr/>
        <p:txBody>
          <a:bodyPr/>
          <a:lstStyle/>
          <a:p>
            <a:r>
              <a:rPr lang="en-IN" sz="4400" b="1" dirty="0">
                <a:solidFill>
                  <a:srgbClr val="1F1F1F"/>
                </a:solidFill>
                <a:effectLst/>
                <a:latin typeface="unset"/>
                <a:ea typeface="Times New Roman" panose="02020603050405020304" pitchFamily="18" charset="0"/>
                <a:cs typeface="Arial" panose="020B0604020202020204" pitchFamily="34" charset="0"/>
              </a:rPr>
              <a:t> </a:t>
            </a:r>
            <a:endParaRPr lang="en-IN" dirty="0"/>
          </a:p>
        </p:txBody>
      </p:sp>
      <p:sp>
        <p:nvSpPr>
          <p:cNvPr id="3" name="Content Placeholder 2">
            <a:extLst>
              <a:ext uri="{FF2B5EF4-FFF2-40B4-BE49-F238E27FC236}">
                <a16:creationId xmlns:a16="http://schemas.microsoft.com/office/drawing/2014/main" id="{D1EBA6A5-0501-3D8F-C9C8-C96F47837E8D}"/>
              </a:ext>
            </a:extLst>
          </p:cNvPr>
          <p:cNvSpPr>
            <a:spLocks noGrp="1"/>
          </p:cNvSpPr>
          <p:nvPr>
            <p:ph idx="1"/>
          </p:nvPr>
        </p:nvSpPr>
        <p:spPr/>
        <p:txBody>
          <a:bodyPr/>
          <a:lstStyle/>
          <a:p>
            <a:r>
              <a:rPr lang="en-IN" sz="1800" b="1" dirty="0">
                <a:solidFill>
                  <a:srgbClr val="1F1F1F"/>
                </a:solidFill>
                <a:effectLst/>
                <a:latin typeface="unset"/>
                <a:ea typeface="Calibri" panose="020F0502020204030204" pitchFamily="34" charset="0"/>
                <a:cs typeface="Arial" panose="020B0604020202020204" pitchFamily="34" charset="0"/>
              </a:rPr>
              <a:t>Data Analysis with R Programming</a:t>
            </a:r>
            <a:endParaRPr lang="en-IN" sz="1800" dirty="0"/>
          </a:p>
          <a:p>
            <a:endParaRPr lang="en-IN" sz="1800" b="1" dirty="0">
              <a:solidFill>
                <a:srgbClr val="1F1F1F"/>
              </a:solidFill>
              <a:effectLst/>
              <a:latin typeface="unset"/>
              <a:ea typeface="Calibri" panose="020F0502020204030204" pitchFamily="34" charset="0"/>
              <a:cs typeface="Arial" panose="020B0604020202020204" pitchFamily="34"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RStudio—an integrated developer environment (IDE) for R that you will use to create advanced data visualizations with lots of detail. R makes it easier to present your data with beautiful, artistic style. A few other advantages of R include its: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Popularity</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 is frequently used for data analysis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Tools: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 has a convenient library of ready-to-use tools for data cleaning and analysis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Focus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 was created with statistics in mind; data analysts can conveniently use a rich library of statistical routines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Adaptability</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 adapts well for use in both machine learning and data analysis projects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b="1" dirty="0">
                <a:solidFill>
                  <a:srgbClr val="1F1F1F"/>
                </a:solidFill>
                <a:effectLst/>
                <a:latin typeface="unset"/>
                <a:ea typeface="Times New Roman" panose="02020603050405020304" pitchFamily="18" charset="0"/>
                <a:cs typeface="Arial" panose="020B0604020202020204" pitchFamily="34" charset="0"/>
              </a:rPr>
              <a:t>Availability</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 is an open source programming language  </a:t>
            </a:r>
            <a:endParaRPr lang="en-IN" sz="1800" dirty="0">
              <a:effectLst/>
              <a:latin typeface="Times New Roman" panose="02020603050405020304" pitchFamily="18" charset="0"/>
              <a:ea typeface="Times New Roman" panose="02020603050405020304" pitchFamily="18" charset="0"/>
            </a:endParaRPr>
          </a:p>
        </p:txBody>
      </p:sp>
      <p:pic>
        <p:nvPicPr>
          <p:cNvPr id="4" name="Picture 3" descr="A list of all 8 courses. Course 7 (data analysis with R programming) is highlighted.">
            <a:extLst>
              <a:ext uri="{FF2B5EF4-FFF2-40B4-BE49-F238E27FC236}">
                <a16:creationId xmlns:a16="http://schemas.microsoft.com/office/drawing/2014/main" id="{025B10ED-91BD-DA20-5C73-2383D38F8A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377" y="365125"/>
            <a:ext cx="8346404" cy="1206500"/>
          </a:xfrm>
          <a:prstGeom prst="rect">
            <a:avLst/>
          </a:prstGeom>
          <a:noFill/>
          <a:ln>
            <a:noFill/>
          </a:ln>
        </p:spPr>
      </p:pic>
      <p:sp>
        <p:nvSpPr>
          <p:cNvPr id="5" name="Date Placeholder 4">
            <a:extLst>
              <a:ext uri="{FF2B5EF4-FFF2-40B4-BE49-F238E27FC236}">
                <a16:creationId xmlns:a16="http://schemas.microsoft.com/office/drawing/2014/main" id="{A5EDB8C4-AD78-6899-A568-60842CF3DE27}"/>
              </a:ext>
            </a:extLst>
          </p:cNvPr>
          <p:cNvSpPr>
            <a:spLocks noGrp="1"/>
          </p:cNvSpPr>
          <p:nvPr>
            <p:ph type="dt" sz="half" idx="10"/>
          </p:nvPr>
        </p:nvSpPr>
        <p:spPr/>
        <p:txBody>
          <a:bodyPr/>
          <a:lstStyle/>
          <a:p>
            <a:fld id="{9EFE86A2-3B22-43C7-9460-44D6DAB887AF}" type="datetime1">
              <a:rPr lang="en-IN" smtClean="0"/>
              <a:t>16-02-2023</a:t>
            </a:fld>
            <a:endParaRPr lang="en-IN"/>
          </a:p>
        </p:txBody>
      </p:sp>
      <p:sp>
        <p:nvSpPr>
          <p:cNvPr id="6" name="Footer Placeholder 5">
            <a:extLst>
              <a:ext uri="{FF2B5EF4-FFF2-40B4-BE49-F238E27FC236}">
                <a16:creationId xmlns:a16="http://schemas.microsoft.com/office/drawing/2014/main" id="{ECE62706-9D8C-F2EB-90BC-01108D364331}"/>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064731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C296-8291-87E8-9D82-EAF77BFF52AE}"/>
              </a:ext>
            </a:extLst>
          </p:cNvPr>
          <p:cNvSpPr>
            <a:spLocks noGrp="1"/>
          </p:cNvSpPr>
          <p:nvPr>
            <p:ph type="title"/>
          </p:nvPr>
        </p:nvSpPr>
        <p:spPr/>
        <p:txBody>
          <a:bodyPr/>
          <a:lstStyle/>
          <a:p>
            <a:r>
              <a:rPr lang="en-IN" sz="1800" b="0"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R-versus-Python debate</a:t>
            </a:r>
            <a:br>
              <a:rPr lang="en-IN" sz="1800" b="1" dirty="0">
                <a:effectLst/>
                <a:latin typeface="Times New Roman" panose="02020603050405020304" pitchFamily="18" charset="0"/>
                <a:ea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246E6615-57CE-9C01-4E7F-5FCBC3EF8302}"/>
              </a:ext>
            </a:extLst>
          </p:cNvPr>
          <p:cNvGraphicFramePr>
            <a:graphicFrameLocks noGrp="1"/>
          </p:cNvGraphicFramePr>
          <p:nvPr>
            <p:ph sz="half" idx="1"/>
          </p:nvPr>
        </p:nvGraphicFramePr>
        <p:xfrm>
          <a:off x="853519" y="1825625"/>
          <a:ext cx="5150961" cy="4351338"/>
        </p:xfrm>
        <a:graphic>
          <a:graphicData uri="http://schemas.openxmlformats.org/drawingml/2006/table">
            <a:tbl>
              <a:tblPr firstRow="1" firstCol="1" bandRow="1"/>
              <a:tblGrid>
                <a:gridCol w="1716987">
                  <a:extLst>
                    <a:ext uri="{9D8B030D-6E8A-4147-A177-3AD203B41FA5}">
                      <a16:colId xmlns:a16="http://schemas.microsoft.com/office/drawing/2014/main" val="344331871"/>
                    </a:ext>
                  </a:extLst>
                </a:gridCol>
                <a:gridCol w="1716987">
                  <a:extLst>
                    <a:ext uri="{9D8B030D-6E8A-4147-A177-3AD203B41FA5}">
                      <a16:colId xmlns:a16="http://schemas.microsoft.com/office/drawing/2014/main" val="79132696"/>
                    </a:ext>
                  </a:extLst>
                </a:gridCol>
                <a:gridCol w="1716987">
                  <a:extLst>
                    <a:ext uri="{9D8B030D-6E8A-4147-A177-3AD203B41FA5}">
                      <a16:colId xmlns:a16="http://schemas.microsoft.com/office/drawing/2014/main" val="105155401"/>
                    </a:ext>
                  </a:extLst>
                </a:gridCol>
              </a:tblGrid>
              <a:tr h="235276">
                <a:tc>
                  <a:txBody>
                    <a:bodyPr/>
                    <a:lstStyle/>
                    <a:p>
                      <a:pPr>
                        <a:lnSpc>
                          <a:spcPct val="107000"/>
                        </a:lnSpc>
                      </a:pPr>
                      <a:r>
                        <a:rPr lang="en-IN" sz="1000" b="1">
                          <a:effectLst/>
                          <a:latin typeface="Source Sans Pro" panose="020B0503030403020204" pitchFamily="34" charset="0"/>
                          <a:ea typeface="Times New Roman" panose="02020603050405020304" pitchFamily="18" charset="0"/>
                          <a:cs typeface="Times New Roman" panose="02020603050405020304" pitchFamily="18" charset="0"/>
                        </a:rPr>
                        <a:t>Languages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48494A"/>
                      </a:solidFill>
                      <a:prstDash val="solid"/>
                      <a:round/>
                      <a:headEnd type="none" w="med" len="med"/>
                      <a:tailEnd type="none" w="med" len="med"/>
                    </a:lnL>
                    <a:lnR w="12700" cap="flat" cmpd="sng" algn="ctr">
                      <a:solidFill>
                        <a:srgbClr val="48494A"/>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48494A"/>
                      </a:solidFill>
                      <a:prstDash val="solid"/>
                      <a:round/>
                      <a:headEnd type="none" w="med" len="med"/>
                      <a:tailEnd type="none" w="med" len="med"/>
                    </a:lnB>
                  </a:tcPr>
                </a:tc>
                <a:tc>
                  <a:txBody>
                    <a:bodyPr/>
                    <a:lstStyle/>
                    <a:p>
                      <a:pPr>
                        <a:lnSpc>
                          <a:spcPct val="107000"/>
                        </a:lnSpc>
                      </a:pPr>
                      <a:r>
                        <a:rPr lang="en-IN" sz="1000" b="1">
                          <a:effectLst/>
                          <a:latin typeface="Source Sans Pro" panose="020B0503030403020204" pitchFamily="34" charset="0"/>
                          <a:ea typeface="Times New Roman" panose="02020603050405020304" pitchFamily="18" charset="0"/>
                          <a:cs typeface="Times New Roman" panose="02020603050405020304" pitchFamily="18" charset="0"/>
                        </a:rPr>
                        <a:t>R</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48494A"/>
                      </a:solidFill>
                      <a:prstDash val="solid"/>
                      <a:round/>
                      <a:headEnd type="none" w="med" len="med"/>
                      <a:tailEnd type="none" w="med" len="med"/>
                    </a:lnL>
                    <a:lnR w="12700" cap="flat" cmpd="sng" algn="ctr">
                      <a:solidFill>
                        <a:srgbClr val="48494A"/>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48494A"/>
                      </a:solidFill>
                      <a:prstDash val="solid"/>
                      <a:round/>
                      <a:headEnd type="none" w="med" len="med"/>
                      <a:tailEnd type="none" w="med" len="med"/>
                    </a:lnB>
                  </a:tcPr>
                </a:tc>
                <a:tc>
                  <a:txBody>
                    <a:bodyPr/>
                    <a:lstStyle/>
                    <a:p>
                      <a:pPr>
                        <a:lnSpc>
                          <a:spcPct val="107000"/>
                        </a:lnSpc>
                      </a:pPr>
                      <a:r>
                        <a:rPr lang="en-IN" sz="1000" b="1">
                          <a:effectLst/>
                          <a:latin typeface="Source Sans Pro" panose="020B0503030403020204" pitchFamily="34" charset="0"/>
                          <a:ea typeface="Times New Roman" panose="02020603050405020304" pitchFamily="18" charset="0"/>
                          <a:cs typeface="Times New Roman" panose="02020603050405020304" pitchFamily="18" charset="0"/>
                        </a:rPr>
                        <a:t>Python</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48494A"/>
                      </a:solidFill>
                      <a:prstDash val="solid"/>
                      <a:round/>
                      <a:headEnd type="none" w="med" len="med"/>
                      <a:tailEnd type="none" w="med" len="med"/>
                    </a:lnL>
                    <a:lnR w="12700" cap="flat" cmpd="sng" algn="ctr">
                      <a:solidFill>
                        <a:srgbClr val="48494A"/>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48494A"/>
                      </a:solidFill>
                      <a:prstDash val="solid"/>
                      <a:round/>
                      <a:headEnd type="none" w="med" len="med"/>
                      <a:tailEnd type="none" w="med" len="med"/>
                    </a:lnB>
                  </a:tcPr>
                </a:tc>
                <a:extLst>
                  <a:ext uri="{0D108BD9-81ED-4DB2-BD59-A6C34878D82A}">
                    <a16:rowId xmlns:a16="http://schemas.microsoft.com/office/drawing/2014/main" val="1486925618"/>
                  </a:ext>
                </a:extLst>
              </a:tr>
              <a:tr h="1258346">
                <a:tc>
                  <a:txBody>
                    <a:bodyPr/>
                    <a:lstStyle/>
                    <a:p>
                      <a:pPr>
                        <a:lnSpc>
                          <a:spcPct val="107000"/>
                        </a:lnSpc>
                      </a:pPr>
                      <a:r>
                        <a:rPr lang="en-IN" sz="1000" b="1">
                          <a:effectLst/>
                          <a:latin typeface="unset"/>
                          <a:ea typeface="Times New Roman" panose="02020603050405020304" pitchFamily="18" charset="0"/>
                          <a:cs typeface="Times New Roman" panose="02020603050405020304" pitchFamily="18" charset="0"/>
                        </a:rPr>
                        <a:t>Common features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a:effectLst/>
                          <a:latin typeface="Source Sans Pro" panose="020B0503030403020204" pitchFamily="34" charset="0"/>
                          <a:ea typeface="Times New Roman" panose="02020603050405020304" pitchFamily="18" charset="0"/>
                          <a:cs typeface="Times New Roman" panose="02020603050405020304" pitchFamily="18" charset="0"/>
                        </a:rPr>
                        <a:t>- Open-source - Data stored in data frames - Formulas and functions readily available - Community for code development and support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a:effectLst/>
                          <a:latin typeface="Source Sans Pro" panose="020B0503030403020204" pitchFamily="34" charset="0"/>
                          <a:ea typeface="Times New Roman" panose="02020603050405020304" pitchFamily="18" charset="0"/>
                          <a:cs typeface="Times New Roman" panose="02020603050405020304" pitchFamily="18" charset="0"/>
                        </a:rPr>
                        <a:t>- Open-source - Data stored in data frames - Formulas and functions readily available - Community for code development and support</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48494A"/>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extLst>
                  <a:ext uri="{0D108BD9-81ED-4DB2-BD59-A6C34878D82A}">
                    <a16:rowId xmlns:a16="http://schemas.microsoft.com/office/drawing/2014/main" val="2786654850"/>
                  </a:ext>
                </a:extLst>
              </a:tr>
              <a:tr h="1258346">
                <a:tc>
                  <a:txBody>
                    <a:bodyPr/>
                    <a:lstStyle/>
                    <a:p>
                      <a:pPr>
                        <a:lnSpc>
                          <a:spcPct val="107000"/>
                        </a:lnSpc>
                      </a:pPr>
                      <a:r>
                        <a:rPr lang="en-IN" sz="1000" b="1">
                          <a:effectLst/>
                          <a:latin typeface="unset"/>
                          <a:ea typeface="Times New Roman" panose="02020603050405020304" pitchFamily="18" charset="0"/>
                          <a:cs typeface="Times New Roman" panose="02020603050405020304" pitchFamily="18" charset="0"/>
                        </a:rPr>
                        <a:t>Unique advantages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a:effectLst/>
                          <a:latin typeface="Source Sans Pro" panose="020B0503030403020204" pitchFamily="34" charset="0"/>
                          <a:ea typeface="Times New Roman" panose="02020603050405020304" pitchFamily="18" charset="0"/>
                          <a:cs typeface="Times New Roman" panose="02020603050405020304" pitchFamily="18" charset="0"/>
                        </a:rPr>
                        <a:t>- Data manipulation, data visualization, and statistics packages - "Scalpel" approach to data: </a:t>
                      </a:r>
                      <a:r>
                        <a:rPr lang="en-IN" sz="1000" i="1">
                          <a:effectLst/>
                          <a:latin typeface="Source Sans Pro" panose="020B0503030403020204" pitchFamily="34" charset="0"/>
                          <a:ea typeface="Times New Roman" panose="02020603050405020304" pitchFamily="18" charset="0"/>
                          <a:cs typeface="Times New Roman" panose="02020603050405020304" pitchFamily="18" charset="0"/>
                        </a:rPr>
                        <a:t>find packages to do what you want with the data</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a:effectLst/>
                          <a:latin typeface="Source Sans Pro" panose="020B0503030403020204" pitchFamily="34" charset="0"/>
                          <a:ea typeface="Times New Roman" panose="02020603050405020304" pitchFamily="18" charset="0"/>
                          <a:cs typeface="Times New Roman" panose="02020603050405020304" pitchFamily="18" charset="0"/>
                        </a:rPr>
                        <a:t>- Easy syntax for machine learning needs - Integrates with cloud platforms like Google Cloud, Amazon Web Services, and Azure</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extLst>
                  <a:ext uri="{0D108BD9-81ED-4DB2-BD59-A6C34878D82A}">
                    <a16:rowId xmlns:a16="http://schemas.microsoft.com/office/drawing/2014/main" val="3103370813"/>
                  </a:ext>
                </a:extLst>
              </a:tr>
              <a:tr h="1599370">
                <a:tc>
                  <a:txBody>
                    <a:bodyPr/>
                    <a:lstStyle/>
                    <a:p>
                      <a:pPr>
                        <a:lnSpc>
                          <a:spcPct val="107000"/>
                        </a:lnSpc>
                      </a:pPr>
                      <a:r>
                        <a:rPr lang="en-IN" sz="1000" b="1">
                          <a:effectLst/>
                          <a:latin typeface="unset"/>
                          <a:ea typeface="Times New Roman" panose="02020603050405020304" pitchFamily="18" charset="0"/>
                          <a:cs typeface="Times New Roman" panose="02020603050405020304" pitchFamily="18" charset="0"/>
                        </a:rPr>
                        <a:t>Unique challenges</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a:effectLst/>
                          <a:latin typeface="Source Sans Pro" panose="020B0503030403020204" pitchFamily="34" charset="0"/>
                          <a:ea typeface="Times New Roman" panose="02020603050405020304" pitchFamily="18" charset="0"/>
                          <a:cs typeface="Times New Roman" panose="02020603050405020304" pitchFamily="18" charset="0"/>
                        </a:rPr>
                        <a:t>- Inconsistent naming conventions make it harder for beginners to select the right functions - Methods for handling variables may be a little complex for beginners to understand </a:t>
                      </a:r>
                      <a:endParaRPr lang="en-IN"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tc>
                  <a:txBody>
                    <a:bodyPr/>
                    <a:lstStyle/>
                    <a:p>
                      <a:pPr>
                        <a:lnSpc>
                          <a:spcPct val="107000"/>
                        </a:lnSpc>
                      </a:pPr>
                      <a:r>
                        <a:rPr lang="en-IN" sz="1000" dirty="0">
                          <a:effectLst/>
                          <a:latin typeface="Source Sans Pro" panose="020B0503030403020204" pitchFamily="34" charset="0"/>
                          <a:ea typeface="Times New Roman" panose="02020603050405020304" pitchFamily="18" charset="0"/>
                          <a:cs typeface="Times New Roman" panose="02020603050405020304" pitchFamily="18" charset="0"/>
                        </a:rPr>
                        <a:t>- Many more decisions for beginners to make about data input/output, structure, variables, packages, and objects - "Swiss army knife" approach to data: </a:t>
                      </a:r>
                      <a:r>
                        <a:rPr lang="en-IN" sz="1000" i="1" dirty="0">
                          <a:effectLst/>
                          <a:latin typeface="Source Sans Pro" panose="020B0503030403020204" pitchFamily="34" charset="0"/>
                          <a:ea typeface="Times New Roman" panose="02020603050405020304" pitchFamily="18" charset="0"/>
                          <a:cs typeface="Times New Roman" panose="02020603050405020304" pitchFamily="18" charset="0"/>
                        </a:rPr>
                        <a:t>figure out a way to do what you want with the data </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4859" marR="144859" marT="36215" marB="36215" anchor="ctr">
                    <a:lnL w="12700" cap="flat" cmpd="sng" algn="ctr">
                      <a:solidFill>
                        <a:srgbClr val="E5E7E8"/>
                      </a:solidFill>
                      <a:prstDash val="solid"/>
                      <a:round/>
                      <a:headEnd type="none" w="med" len="med"/>
                      <a:tailEnd type="none" w="med" len="med"/>
                    </a:lnL>
                    <a:lnR w="12700" cap="flat" cmpd="sng" algn="ctr">
                      <a:solidFill>
                        <a:srgbClr val="E5E7E8"/>
                      </a:solidFill>
                      <a:prstDash val="solid"/>
                      <a:round/>
                      <a:headEnd type="none" w="med" len="med"/>
                      <a:tailEnd type="none" w="med" len="med"/>
                    </a:lnR>
                    <a:lnT w="12700" cap="flat" cmpd="sng" algn="ctr">
                      <a:solidFill>
                        <a:srgbClr val="E5E7E8"/>
                      </a:solidFill>
                      <a:prstDash val="solid"/>
                      <a:round/>
                      <a:headEnd type="none" w="med" len="med"/>
                      <a:tailEnd type="none" w="med" len="med"/>
                    </a:lnT>
                    <a:lnB w="12700" cap="flat" cmpd="sng" algn="ctr">
                      <a:solidFill>
                        <a:srgbClr val="E5E7E8"/>
                      </a:solidFill>
                      <a:prstDash val="solid"/>
                      <a:round/>
                      <a:headEnd type="none" w="med" len="med"/>
                      <a:tailEnd type="none" w="med" len="med"/>
                    </a:lnB>
                  </a:tcPr>
                </a:tc>
                <a:extLst>
                  <a:ext uri="{0D108BD9-81ED-4DB2-BD59-A6C34878D82A}">
                    <a16:rowId xmlns:a16="http://schemas.microsoft.com/office/drawing/2014/main" val="2258036613"/>
                  </a:ext>
                </a:extLst>
              </a:tr>
            </a:tbl>
          </a:graphicData>
        </a:graphic>
      </p:graphicFrame>
      <p:sp>
        <p:nvSpPr>
          <p:cNvPr id="4" name="Content Placeholder 3">
            <a:extLst>
              <a:ext uri="{FF2B5EF4-FFF2-40B4-BE49-F238E27FC236}">
                <a16:creationId xmlns:a16="http://schemas.microsoft.com/office/drawing/2014/main" id="{58D6E06A-68F2-1F6D-06DF-071A718F4579}"/>
              </a:ext>
            </a:extLst>
          </p:cNvPr>
          <p:cNvSpPr>
            <a:spLocks noGrp="1"/>
          </p:cNvSpPr>
          <p:nvPr>
            <p:ph sz="half" idx="2"/>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For more information on comparing R and Python, refer to these resources: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u="sng" dirty="0">
                <a:solidFill>
                  <a:srgbClr val="0056D2"/>
                </a:solidFill>
                <a:effectLst/>
                <a:latin typeface="Source Sans Pro" panose="020B0503030403020204" pitchFamily="34" charset="0"/>
                <a:ea typeface="Times New Roman" panose="02020603050405020304" pitchFamily="18" charset="0"/>
                <a:cs typeface="Arial" panose="020B0604020202020204" pitchFamily="34" charset="0"/>
                <a:hlinkClick r:id="rId2" tooltip="R vs. Python, a comprehensive guide for data professionals"/>
              </a:rPr>
              <a:t>R versus Python, a comprehensive guide for data professionals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This article is written by a data professional with extensive experience using both languages and provides a detailed comparison.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u="sng" dirty="0">
                <a:solidFill>
                  <a:srgbClr val="0056D2"/>
                </a:solidFill>
                <a:effectLst/>
                <a:latin typeface="Source Sans Pro" panose="020B0503030403020204" pitchFamily="34" charset="0"/>
                <a:ea typeface="Times New Roman" panose="02020603050405020304" pitchFamily="18" charset="0"/>
                <a:cs typeface="Arial" panose="020B0604020202020204" pitchFamily="34" charset="0"/>
                <a:hlinkClick r:id="rId3" tooltip="R vs. Python, an objective comparison"/>
              </a:rPr>
              <a:t>R versus Python, an objective comparison</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This article provides a comparison of the languages using examples of code use.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u="sng" dirty="0">
                <a:solidFill>
                  <a:srgbClr val="0056D2"/>
                </a:solidFill>
                <a:effectLst/>
                <a:latin typeface="Source Sans Pro" panose="020B0503030403020204" pitchFamily="34" charset="0"/>
                <a:ea typeface="Times New Roman" panose="02020603050405020304" pitchFamily="18" charset="0"/>
                <a:cs typeface="Arial" panose="020B0604020202020204" pitchFamily="34" charset="0"/>
                <a:hlinkClick r:id="rId4" tooltip="R vs. Python: What's the best language for data science"/>
              </a:rPr>
              <a:t>R versus Python: What’s the best language for data science?</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This blog article provides RStudio’s perspective on the R vs. Python debate.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C63F82C6-14D2-3CBA-16D6-0F2CDC7032D5}"/>
              </a:ext>
            </a:extLst>
          </p:cNvPr>
          <p:cNvSpPr>
            <a:spLocks noGrp="1"/>
          </p:cNvSpPr>
          <p:nvPr>
            <p:ph type="dt" sz="half" idx="10"/>
          </p:nvPr>
        </p:nvSpPr>
        <p:spPr/>
        <p:txBody>
          <a:bodyPr/>
          <a:lstStyle/>
          <a:p>
            <a:fld id="{FA4B4449-ED14-4373-9C28-D686B0AF2DC1}" type="datetime1">
              <a:rPr lang="en-IN" smtClean="0"/>
              <a:t>16-02-2023</a:t>
            </a:fld>
            <a:endParaRPr lang="en-IN"/>
          </a:p>
        </p:txBody>
      </p:sp>
      <p:sp>
        <p:nvSpPr>
          <p:cNvPr id="6" name="Footer Placeholder 5">
            <a:extLst>
              <a:ext uri="{FF2B5EF4-FFF2-40B4-BE49-F238E27FC236}">
                <a16:creationId xmlns:a16="http://schemas.microsoft.com/office/drawing/2014/main" id="{AFD62AD9-EBE6-2C5F-D94A-85A9E3095473}"/>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410277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0CF3DA-B294-ECBD-56A6-987ED6FFED81}"/>
              </a:ext>
            </a:extLst>
          </p:cNvPr>
          <p:cNvSpPr>
            <a:spLocks noGrp="1"/>
          </p:cNvSpPr>
          <p:nvPr>
            <p:ph idx="1"/>
          </p:nvPr>
        </p:nvSpPr>
        <p:spPr/>
        <p:txBody>
          <a:bodyPr>
            <a:normAutofit/>
          </a:bodyPr>
          <a:lstStyle/>
          <a:p>
            <a:pPr marL="0" indent="0" algn="ctr">
              <a:buNone/>
            </a:pPr>
            <a:endParaRPr lang="en-US" sz="7200" dirty="0"/>
          </a:p>
          <a:p>
            <a:pPr marL="0" indent="0" algn="ctr">
              <a:buNone/>
            </a:pPr>
            <a:r>
              <a:rPr lang="en-US" sz="7200" dirty="0"/>
              <a:t>THANK YOU</a:t>
            </a:r>
            <a:endParaRPr lang="en-IN" sz="7200" dirty="0"/>
          </a:p>
        </p:txBody>
      </p:sp>
      <p:sp>
        <p:nvSpPr>
          <p:cNvPr id="2" name="Date Placeholder 1">
            <a:extLst>
              <a:ext uri="{FF2B5EF4-FFF2-40B4-BE49-F238E27FC236}">
                <a16:creationId xmlns:a16="http://schemas.microsoft.com/office/drawing/2014/main" id="{5B3A7C53-1418-F313-25C7-750A9171F569}"/>
              </a:ext>
            </a:extLst>
          </p:cNvPr>
          <p:cNvSpPr>
            <a:spLocks noGrp="1"/>
          </p:cNvSpPr>
          <p:nvPr>
            <p:ph type="dt" sz="half" idx="10"/>
          </p:nvPr>
        </p:nvSpPr>
        <p:spPr/>
        <p:txBody>
          <a:bodyPr/>
          <a:lstStyle/>
          <a:p>
            <a:fld id="{07D36DAA-A860-4D93-8E72-21460A335BAA}" type="datetime1">
              <a:rPr lang="en-IN" smtClean="0"/>
              <a:t>16-02-2023</a:t>
            </a:fld>
            <a:endParaRPr lang="en-IN"/>
          </a:p>
        </p:txBody>
      </p:sp>
      <p:sp>
        <p:nvSpPr>
          <p:cNvPr id="3" name="Footer Placeholder 2">
            <a:extLst>
              <a:ext uri="{FF2B5EF4-FFF2-40B4-BE49-F238E27FC236}">
                <a16:creationId xmlns:a16="http://schemas.microsoft.com/office/drawing/2014/main" id="{00BFEA56-55FF-DE1F-F65A-EC104BAE55D2}"/>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63688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D024-5C36-2255-02A1-2BE1113BEFB2}"/>
              </a:ext>
            </a:extLst>
          </p:cNvPr>
          <p:cNvSpPr>
            <a:spLocks noGrp="1"/>
          </p:cNvSpPr>
          <p:nvPr>
            <p:ph type="title"/>
          </p:nvPr>
        </p:nvSpPr>
        <p:spPr/>
        <p:txBody>
          <a:bodyPr/>
          <a:lstStyle/>
          <a:p>
            <a:r>
              <a:rPr lang="en-IN" sz="44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EMC's data analysis life cycle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833DB18-1FCA-5117-0417-E8B0271375F4}"/>
              </a:ext>
            </a:extLst>
          </p:cNvPr>
          <p:cNvSpPr>
            <a:spLocks noGrp="1"/>
          </p:cNvSpPr>
          <p:nvPr>
            <p:ph idx="1"/>
          </p:nvPr>
        </p:nvSpPr>
        <p:spPr>
          <a:xfrm>
            <a:off x="838200" y="1138687"/>
            <a:ext cx="10515600" cy="5038276"/>
          </a:xfrm>
        </p:spPr>
        <p:txBody>
          <a:bodyPr>
            <a:normAutofit fontScale="85000" lnSpcReduction="20000"/>
          </a:bodyPr>
          <a:lstStyle/>
          <a:p>
            <a:pPr>
              <a:lnSpc>
                <a:spcPct val="107000"/>
              </a:lnSpc>
              <a:spcBef>
                <a:spcPts val="200"/>
              </a:spcBef>
              <a:spcAft>
                <a:spcPts val="1200"/>
              </a:spcAft>
            </a:pPr>
            <a:r>
              <a:rPr lang="en-IN" sz="18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EMC's data analysis life cycle</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EMC Corporation's data analytics life cycle is cyclical with six steps: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Discovery</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Pre-processing data</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Model planning</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Model building</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Communicate results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Operationalize</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EMC Corporation is now Dell EMC. </a:t>
            </a:r>
            <a:r>
              <a:rPr lang="en-IN" sz="1800" b="1"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This model, created by David Dietrich</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reflects the cyclical nature of real-world projects.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phases aren’t static milestones; each step connects and leads to the next, and eventually repeats.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Key questions help analysts test whether they have accomplished enough to move forward and ensure that teams have spent enough time on each of the phases and don’t start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modeling</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before the data is ready.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It is a little different from the data analysis life cycle this program is based on, but it has some core ideas in common: the first phase is interested in discovering and asking questions; data has to be prepared before it can be </a:t>
            </a:r>
            <a:r>
              <a:rPr lang="en-IN" sz="1800"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analyzed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and used; and then findings should be shared and acted 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2DD9805-3B51-22CF-F609-83EFAD5EC595}"/>
              </a:ext>
            </a:extLst>
          </p:cNvPr>
          <p:cNvSpPr>
            <a:spLocks noGrp="1"/>
          </p:cNvSpPr>
          <p:nvPr>
            <p:ph type="dt" sz="half" idx="10"/>
          </p:nvPr>
        </p:nvSpPr>
        <p:spPr/>
        <p:txBody>
          <a:bodyPr/>
          <a:lstStyle/>
          <a:p>
            <a:fld id="{8AA22508-9792-4161-A3A0-93AA5F4B1777}" type="datetime1">
              <a:rPr lang="en-IN" smtClean="0"/>
              <a:t>16-02-2023</a:t>
            </a:fld>
            <a:endParaRPr lang="en-IN"/>
          </a:p>
        </p:txBody>
      </p:sp>
      <p:sp>
        <p:nvSpPr>
          <p:cNvPr id="5" name="Footer Placeholder 4">
            <a:extLst>
              <a:ext uri="{FF2B5EF4-FFF2-40B4-BE49-F238E27FC236}">
                <a16:creationId xmlns:a16="http://schemas.microsoft.com/office/drawing/2014/main" id="{1433F17A-DB39-E413-9E21-CA9629B0D217}"/>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30780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7A05-5BE2-FA81-5040-0DB6272B0EA7}"/>
              </a:ext>
            </a:extLst>
          </p:cNvPr>
          <p:cNvSpPr>
            <a:spLocks noGrp="1"/>
          </p:cNvSpPr>
          <p:nvPr>
            <p:ph type="title"/>
          </p:nvPr>
        </p:nvSpPr>
        <p:spPr/>
        <p:txBody>
          <a:bodyPr/>
          <a:lstStyle/>
          <a:p>
            <a:r>
              <a:rPr lang="en-IN" sz="44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SAS's iterative life cycle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D8A7517-FE88-F0A7-24B6-909C4BF42A24}"/>
              </a:ext>
            </a:extLst>
          </p:cNvPr>
          <p:cNvSpPr>
            <a:spLocks noGrp="1"/>
          </p:cNvSpPr>
          <p:nvPr>
            <p:ph idx="1"/>
          </p:nvPr>
        </p:nvSpPr>
        <p:spPr>
          <a:xfrm>
            <a:off x="838200" y="1253331"/>
            <a:ext cx="10515600" cy="4351338"/>
          </a:xfrm>
        </p:spPr>
        <p:txBody>
          <a:bodyPr>
            <a:normAutofit fontScale="85000" lnSpcReduction="20000"/>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An iterative life cycle was created by a company called </a:t>
            </a:r>
            <a:r>
              <a:rPr lang="en-IN" sz="1800" b="1" dirty="0">
                <a:solidFill>
                  <a:srgbClr val="1F1F1F"/>
                </a:solidFill>
                <a:effectLst/>
                <a:latin typeface="unset"/>
                <a:ea typeface="Times New Roman" panose="02020603050405020304" pitchFamily="18" charset="0"/>
                <a:cs typeface="Arial" panose="020B0604020202020204" pitchFamily="34" charset="0"/>
              </a:rPr>
              <a:t>SAS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a leading data analytics solutions provider. It can be used to produce repeatable, reliable, and predictive results: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Ask</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Prepare</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Explore</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Model</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Implement</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Act</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Evaluate</a:t>
            </a:r>
            <a:endParaRPr lang="en-IN" sz="1800" dirty="0">
              <a:effectLst/>
              <a:latin typeface="Times New Roman" panose="02020603050405020304" pitchFamily="18" charset="0"/>
              <a:ea typeface="Times New Roman" panose="02020603050405020304" pitchFamily="18" charset="0"/>
            </a:endParaRPr>
          </a:p>
          <a:p>
            <a:pPr>
              <a:spcAft>
                <a:spcPts val="1200"/>
              </a:spcAft>
            </a:pPr>
            <a:endPar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 SAS model emphasizes the cyclical nature of their model by visualizing it as an infinity symbol. </a:t>
            </a: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Their life cycle has seven steps, many of which we have seen in the other models, like Ask, Prepare, Model, and Act. But this life cycle is also a little different; it includes a step after the act phase designed to help analysts evaluate their solutions and potentially return to the ask phase again.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DCD0FAF-D0F4-02BA-C455-7A9F5A0D4B2F}"/>
              </a:ext>
            </a:extLst>
          </p:cNvPr>
          <p:cNvSpPr>
            <a:spLocks noGrp="1"/>
          </p:cNvSpPr>
          <p:nvPr>
            <p:ph type="dt" sz="half" idx="10"/>
          </p:nvPr>
        </p:nvSpPr>
        <p:spPr/>
        <p:txBody>
          <a:bodyPr/>
          <a:lstStyle/>
          <a:p>
            <a:fld id="{87F4D5D1-7A8B-4707-BB8D-2FCFA9508FC1}" type="datetime1">
              <a:rPr lang="en-IN" smtClean="0"/>
              <a:t>16-02-2023</a:t>
            </a:fld>
            <a:endParaRPr lang="en-IN"/>
          </a:p>
        </p:txBody>
      </p:sp>
      <p:sp>
        <p:nvSpPr>
          <p:cNvPr id="5" name="Footer Placeholder 4">
            <a:extLst>
              <a:ext uri="{FF2B5EF4-FFF2-40B4-BE49-F238E27FC236}">
                <a16:creationId xmlns:a16="http://schemas.microsoft.com/office/drawing/2014/main" id="{5AD3650E-BE5D-2A76-0B4A-C867D79D6D3B}"/>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252883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5296-D7B0-A64F-8366-B8E99F3AA9D8}"/>
              </a:ext>
            </a:extLst>
          </p:cNvPr>
          <p:cNvSpPr>
            <a:spLocks noGrp="1"/>
          </p:cNvSpPr>
          <p:nvPr>
            <p:ph type="title"/>
          </p:nvPr>
        </p:nvSpPr>
        <p:spPr/>
        <p:txBody>
          <a:bodyPr/>
          <a:lstStyle/>
          <a:p>
            <a:r>
              <a:rPr lang="en-IN" sz="44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Project-based data analytics life cycle </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A351259-24DA-CE5D-A762-4D0B7EB41651}"/>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 project-based data analytics life cycle has five simple steps: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Identifying the problem</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Designing data requirements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Pre-processing data</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Performing data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Visualizing data</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This data analytics </a:t>
            </a:r>
            <a:r>
              <a:rPr lang="en-IN" sz="1800" b="1"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project life cycle was developed by Vignesh Prajapati</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It doesn’t include the sixth phase, or what we have been referring to as the Act phase. However, it still covers a lot of the same steps as the life cycles we have already described. It begins with identifying the problem, preparing and processing data before analysis, and ends with data visualization.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FBE7BE05-E021-2F96-B3C9-FD2814B53C84}"/>
              </a:ext>
            </a:extLst>
          </p:cNvPr>
          <p:cNvSpPr>
            <a:spLocks noGrp="1"/>
          </p:cNvSpPr>
          <p:nvPr>
            <p:ph type="dt" sz="half" idx="10"/>
          </p:nvPr>
        </p:nvSpPr>
        <p:spPr/>
        <p:txBody>
          <a:bodyPr/>
          <a:lstStyle/>
          <a:p>
            <a:fld id="{9950CBC1-856C-42EB-93D4-2841D8C9FC48}" type="datetime1">
              <a:rPr lang="en-IN" smtClean="0"/>
              <a:t>16-02-2023</a:t>
            </a:fld>
            <a:endParaRPr lang="en-IN"/>
          </a:p>
        </p:txBody>
      </p:sp>
      <p:sp>
        <p:nvSpPr>
          <p:cNvPr id="5" name="Footer Placeholder 4">
            <a:extLst>
              <a:ext uri="{FF2B5EF4-FFF2-40B4-BE49-F238E27FC236}">
                <a16:creationId xmlns:a16="http://schemas.microsoft.com/office/drawing/2014/main" id="{B507AF46-AC11-B4F0-6B2A-74C346677812}"/>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7253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5D42-4D7C-CB4D-4458-15E58AC5CCA6}"/>
              </a:ext>
            </a:extLst>
          </p:cNvPr>
          <p:cNvSpPr>
            <a:spLocks noGrp="1"/>
          </p:cNvSpPr>
          <p:nvPr>
            <p:ph type="title"/>
          </p:nvPr>
        </p:nvSpPr>
        <p:spPr/>
        <p:txBody>
          <a:bodyPr/>
          <a:lstStyle/>
          <a:p>
            <a:r>
              <a:rPr lang="en-IN" sz="4400" b="1" spc="-1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Big data analytics life cycle</a:t>
            </a:r>
            <a:br>
              <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BCB95B-4564-9A9A-6C56-AF65F16F1BB9}"/>
              </a:ext>
            </a:extLst>
          </p:cNvPr>
          <p:cNvSpPr>
            <a:spLocks noGrp="1"/>
          </p:cNvSpPr>
          <p:nvPr>
            <p:ph idx="1"/>
          </p:nvPr>
        </p:nvSpPr>
        <p:spPr>
          <a:xfrm>
            <a:off x="838200" y="1187270"/>
            <a:ext cx="10515600" cy="4713198"/>
          </a:xfrm>
        </p:spPr>
        <p:txBody>
          <a:bodyPr>
            <a:normAutofit fontScale="92500" lnSpcReduction="10000"/>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Authors </a:t>
            </a:r>
            <a:r>
              <a:rPr lang="en-IN" sz="1800" b="1"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Thomas </a:t>
            </a:r>
            <a:r>
              <a:rPr lang="en-IN" sz="1800" b="1" dirty="0" err="1">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Erl</a:t>
            </a:r>
            <a:r>
              <a:rPr lang="en-IN" sz="1800" b="1"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Wajid Khattak, and Paul Buhler proposed a big data analytics life cycle </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in their book, </a:t>
            </a:r>
            <a:r>
              <a:rPr lang="en-IN" sz="1800" b="1" dirty="0">
                <a:solidFill>
                  <a:srgbClr val="1F1F1F"/>
                </a:solidFill>
                <a:effectLst/>
                <a:latin typeface="unset"/>
                <a:ea typeface="Times New Roman" panose="02020603050405020304" pitchFamily="18" charset="0"/>
                <a:cs typeface="Arial" panose="020B0604020202020204" pitchFamily="34" charset="0"/>
              </a:rPr>
              <a:t>Big Data Fundamentals: Concepts, Drivers &amp; Techniques</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Their life cycle suggests phases divided into nine steps: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Business case evaluation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identification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acquisition and filtering</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extraction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validation and cleaning </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aggregation and representation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analysis</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Data visualization</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Utilization of analysis results</a:t>
            </a:r>
            <a:endParaRPr lang="en-IN" sz="1800" dirty="0">
              <a:effectLst/>
              <a:latin typeface="Times New Roman" panose="02020603050405020304" pitchFamily="18" charset="0"/>
              <a:ea typeface="Times New Roman" panose="02020603050405020304" pitchFamily="18" charset="0"/>
            </a:endParaRPr>
          </a:p>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This life cycle appears to have three or four more steps than the previous life cycle models. But in reality, they have just broken down what we have been referring to as Prepare and Process into smaller steps. It emphasizes the individual tasks required for gathering, preparing, and cleaning data before the analysis phase.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28E0371-833C-F964-AD47-98F5D2723D48}"/>
              </a:ext>
            </a:extLst>
          </p:cNvPr>
          <p:cNvSpPr>
            <a:spLocks noGrp="1"/>
          </p:cNvSpPr>
          <p:nvPr>
            <p:ph type="dt" sz="half" idx="10"/>
          </p:nvPr>
        </p:nvSpPr>
        <p:spPr/>
        <p:txBody>
          <a:bodyPr/>
          <a:lstStyle/>
          <a:p>
            <a:fld id="{F167DAA0-A6C4-4A8B-ADD5-D5E39D4C8A14}" type="datetime1">
              <a:rPr lang="en-IN" smtClean="0"/>
              <a:t>16-02-2023</a:t>
            </a:fld>
            <a:endParaRPr lang="en-IN"/>
          </a:p>
        </p:txBody>
      </p:sp>
      <p:sp>
        <p:nvSpPr>
          <p:cNvPr id="5" name="Footer Placeholder 4">
            <a:extLst>
              <a:ext uri="{FF2B5EF4-FFF2-40B4-BE49-F238E27FC236}">
                <a16:creationId xmlns:a16="http://schemas.microsoft.com/office/drawing/2014/main" id="{32CB3BB1-B477-04C9-AE73-6B591E0499CA}"/>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418723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ographic describing the data analysis process: ask, prepare, process, analyze, share, and act">
            <a:extLst>
              <a:ext uri="{FF2B5EF4-FFF2-40B4-BE49-F238E27FC236}">
                <a16:creationId xmlns:a16="http://schemas.microsoft.com/office/drawing/2014/main" id="{B2A147E7-60C2-F474-4560-F72D6C83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0"/>
            <a:ext cx="7415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3678E65-2FE1-EB48-7395-FA9951ED94ED}"/>
              </a:ext>
            </a:extLst>
          </p:cNvPr>
          <p:cNvSpPr>
            <a:spLocks noGrp="1"/>
          </p:cNvSpPr>
          <p:nvPr>
            <p:ph type="dt" sz="half" idx="10"/>
          </p:nvPr>
        </p:nvSpPr>
        <p:spPr/>
        <p:txBody>
          <a:bodyPr/>
          <a:lstStyle/>
          <a:p>
            <a:fld id="{E5537095-7EAF-40BB-BB30-923DA59D4F3E}" type="datetime1">
              <a:rPr lang="en-IN" smtClean="0"/>
              <a:t>16-02-2023</a:t>
            </a:fld>
            <a:endParaRPr lang="en-IN"/>
          </a:p>
        </p:txBody>
      </p:sp>
      <p:sp>
        <p:nvSpPr>
          <p:cNvPr id="3" name="Footer Placeholder 2">
            <a:extLst>
              <a:ext uri="{FF2B5EF4-FFF2-40B4-BE49-F238E27FC236}">
                <a16:creationId xmlns:a16="http://schemas.microsoft.com/office/drawing/2014/main" id="{1C72AF47-273D-818D-2B77-7B42687E97EF}"/>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98241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4087E-BB67-301B-2676-3EE263776756}"/>
              </a:ext>
            </a:extLst>
          </p:cNvPr>
          <p:cNvSpPr>
            <a:spLocks noGrp="1"/>
          </p:cNvSpPr>
          <p:nvPr>
            <p:ph idx="1"/>
          </p:nvPr>
        </p:nvSpPr>
        <p:spPr/>
        <p:txBody>
          <a:bodyPr/>
          <a:lstStyle/>
          <a:p>
            <a:pPr>
              <a:spcAft>
                <a:spcPts val="1200"/>
              </a:spcAf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First up, the analysts needed to define what the project would look like and what would qualify as a successful result. So, to determine these things, they </a:t>
            </a:r>
            <a:r>
              <a:rPr lang="en-IN" sz="1800" b="1" dirty="0">
                <a:solidFill>
                  <a:srgbClr val="1F1F1F"/>
                </a:solidFill>
                <a:effectLst/>
                <a:latin typeface="unset"/>
                <a:ea typeface="Times New Roman" panose="02020603050405020304" pitchFamily="18" charset="0"/>
                <a:cs typeface="Arial" panose="020B0604020202020204" pitchFamily="34" charset="0"/>
              </a:rPr>
              <a:t>asked</a:t>
            </a: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 effective questions and collaborated with leaders and managers who were interested in the outcome of their people analysis. These were the kinds of questions they asked:</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What do you think new employees need to learn to be successful in their first year on the job? </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Have you gathered data from new employees before? If so, may we have access to the historical data?</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Do you believe managers with higher retention rates offer new employees something extra or unique?</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What do you suspect is a leading cause of dissatisfaction among new employees?</a:t>
            </a:r>
            <a:endParaRPr lang="en-IN"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800" dirty="0">
                <a:solidFill>
                  <a:srgbClr val="1F1F1F"/>
                </a:solidFill>
                <a:effectLst/>
                <a:latin typeface="Source Sans Pro" panose="020B0503030403020204" pitchFamily="34" charset="0"/>
                <a:ea typeface="Times New Roman" panose="02020603050405020304" pitchFamily="18" charset="0"/>
                <a:cs typeface="Arial" panose="020B0604020202020204" pitchFamily="34" charset="0"/>
              </a:rPr>
              <a:t>By what percentage would you like employee retention to increase in the next fiscal year?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descr="Subheading - Ask">
            <a:extLst>
              <a:ext uri="{FF2B5EF4-FFF2-40B4-BE49-F238E27FC236}">
                <a16:creationId xmlns:a16="http://schemas.microsoft.com/office/drawing/2014/main" id="{22B04E6D-ADCE-ED8F-2331-6E4B267CC0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9738"/>
            <a:ext cx="5731510" cy="1362710"/>
          </a:xfrm>
          <a:prstGeom prst="rect">
            <a:avLst/>
          </a:prstGeom>
          <a:noFill/>
          <a:ln>
            <a:noFill/>
          </a:ln>
        </p:spPr>
      </p:pic>
      <p:sp>
        <p:nvSpPr>
          <p:cNvPr id="2" name="Date Placeholder 1">
            <a:extLst>
              <a:ext uri="{FF2B5EF4-FFF2-40B4-BE49-F238E27FC236}">
                <a16:creationId xmlns:a16="http://schemas.microsoft.com/office/drawing/2014/main" id="{B91DFE8C-CA90-913F-317F-36B7B808D70C}"/>
              </a:ext>
            </a:extLst>
          </p:cNvPr>
          <p:cNvSpPr>
            <a:spLocks noGrp="1"/>
          </p:cNvSpPr>
          <p:nvPr>
            <p:ph type="dt" sz="half" idx="10"/>
          </p:nvPr>
        </p:nvSpPr>
        <p:spPr/>
        <p:txBody>
          <a:bodyPr/>
          <a:lstStyle/>
          <a:p>
            <a:fld id="{6491E9CF-08D4-41CE-BC41-974C1731C1EF}" type="datetime1">
              <a:rPr lang="en-IN" smtClean="0"/>
              <a:t>16-02-2023</a:t>
            </a:fld>
            <a:endParaRPr lang="en-IN"/>
          </a:p>
        </p:txBody>
      </p:sp>
      <p:sp>
        <p:nvSpPr>
          <p:cNvPr id="4" name="Footer Placeholder 3">
            <a:extLst>
              <a:ext uri="{FF2B5EF4-FFF2-40B4-BE49-F238E27FC236}">
                <a16:creationId xmlns:a16="http://schemas.microsoft.com/office/drawing/2014/main" id="{2EFDBC2D-2B4D-BBAD-CD17-E8B744F46BBC}"/>
              </a:ext>
            </a:extLst>
          </p:cNvPr>
          <p:cNvSpPr>
            <a:spLocks noGrp="1"/>
          </p:cNvSpPr>
          <p:nvPr>
            <p:ph type="ftr" sz="quarter" idx="11"/>
          </p:nvPr>
        </p:nvSpPr>
        <p:spPr/>
        <p:txBody>
          <a:bodyPr/>
          <a:lstStyle/>
          <a:p>
            <a:r>
              <a:rPr lang="en-IN"/>
              <a:t>Dr. Sheetal Dhande-Dandge | STTP Talk : Data Analysis Process  complete Lifecycle</a:t>
            </a:r>
          </a:p>
        </p:txBody>
      </p:sp>
    </p:spTree>
    <p:extLst>
      <p:ext uri="{BB962C8B-B14F-4D97-AF65-F5344CB8AC3E}">
        <p14:creationId xmlns:p14="http://schemas.microsoft.com/office/powerpoint/2010/main" val="71524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251</TotalTime>
  <Words>5218</Words>
  <Application>Microsoft Office PowerPoint</Application>
  <PresentationFormat>Widescreen</PresentationFormat>
  <Paragraphs>276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Source Sans Pro</vt:lpstr>
      <vt:lpstr>Symbol</vt:lpstr>
      <vt:lpstr>Times New Roman</vt:lpstr>
      <vt:lpstr>unset</vt:lpstr>
      <vt:lpstr>Office Theme</vt:lpstr>
      <vt:lpstr> Data Analysis Process : complete Lifecycle</vt:lpstr>
      <vt:lpstr>   Data analysis life cycle</vt:lpstr>
      <vt:lpstr>Data Analysis Process : complete Lifecycle</vt:lpstr>
      <vt:lpstr>EMC's data analysis life cycle </vt:lpstr>
      <vt:lpstr>SAS's iterative life cycle </vt:lpstr>
      <vt:lpstr>Project-based data analytics life cycle  </vt:lpstr>
      <vt:lpstr>Big data analytics life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Foundations: Data, Data, Everywhere </vt:lpstr>
      <vt:lpstr>   </vt:lpstr>
      <vt:lpstr> Six problem types Data analysts typically work with six problem types  </vt:lpstr>
      <vt:lpstr>Six problem types</vt:lpstr>
      <vt:lpstr>Six problem types</vt:lpstr>
      <vt:lpstr>Six problem types</vt:lpstr>
      <vt:lpstr>Six problem types</vt:lpstr>
      <vt:lpstr>Six problem types</vt:lpstr>
      <vt:lpstr>Six problem types</vt:lpstr>
      <vt:lpstr>Six problem types</vt:lpstr>
      <vt:lpstr>More about SM ART questions  Asking the right questions can help spark the innovative ideas that so many businesses are hungry for these days.  The same goes for data analytics. No matter how much information you have or how advanced your tools are, your data won’t tell you much if you don’t start with the right questions. Think of it like a detective with tons of evidence who doesn’t ask a key suspect about it.  Coming up, you will learn more about how to ask highly effective questions, along with certain practices you want to avoid. </vt:lpstr>
      <vt:lpstr>    Prepare Data for Exploration</vt:lpstr>
      <vt:lpstr>PowerPoint Presentation</vt:lpstr>
      <vt:lpstr>Data formats in practice </vt:lpstr>
      <vt:lpstr>PowerPoint Presentation</vt:lpstr>
      <vt:lpstr>PowerPoint Presentation</vt:lpstr>
      <vt:lpstr>PowerPoint Presentation</vt:lpstr>
      <vt:lpstr> </vt:lpstr>
      <vt:lpstr>The R-versus-Python debate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 S. Dhande</dc:creator>
  <cp:lastModifiedBy>Dr. S. S.  Dhande</cp:lastModifiedBy>
  <cp:revision>7</cp:revision>
  <dcterms:created xsi:type="dcterms:W3CDTF">2023-01-16T05:40:21Z</dcterms:created>
  <dcterms:modified xsi:type="dcterms:W3CDTF">2023-02-16T12:38:23Z</dcterms:modified>
</cp:coreProperties>
</file>