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745DF-0323-4E6C-92CB-3F62A173C74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3F9D9-73CA-42CD-A171-9AC5B311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1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ADF1-860A-4272-8F4B-D20F5658E4E7}" type="datetime1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3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9C-2D65-4FEC-A0D2-C07C78DED2D6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26A0-70C4-41B0-BE5E-C33CB9DEF59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6ABF-E6C5-42B9-85E2-8EA8A60E64A1}" type="datetime1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2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2759-DB78-4995-A4CC-1387571E2C17}" type="datetime1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90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9FF2-4C33-4180-9975-6606CAC14E4C}" type="datetime1">
              <a:rPr lang="en-US" smtClean="0"/>
              <a:t>5/24/2024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96AA-F2F1-4327-9C42-D51875AE9055}" type="datetime1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5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99D3-E31B-4702-B1C0-0734A0E800A0}" type="datetime1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833C-04B4-4B6C-913D-61E663C253F4}" type="datetime1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C297-3F35-4F09-8410-F9C88F5EE464}" type="datetime1">
              <a:rPr lang="en-US" smtClean="0"/>
              <a:t>5/24/2024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FD6925-C2A0-428E-95AB-9C0DE87D438D}" type="datetime1">
              <a:rPr lang="en-US" smtClean="0"/>
              <a:t>5/24/2024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9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7935969-04CB-4B97-A5D7-E9A2DA319AAF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80B37E4-8BF3-4B0D-BD94-4CD55314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2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C01EB-1F66-45A0-A666-FB0478E00BB3}"/>
              </a:ext>
            </a:extLst>
          </p:cNvPr>
          <p:cNvSpPr txBox="1"/>
          <p:nvPr/>
        </p:nvSpPr>
        <p:spPr>
          <a:xfrm>
            <a:off x="3558116" y="1990918"/>
            <a:ext cx="50757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Методологии Разработки ПО</a:t>
            </a:r>
            <a:endParaRPr lang="ru-RU" sz="4400" b="1" i="0" dirty="0">
              <a:solidFill>
                <a:srgbClr val="E6EDF3"/>
              </a:solidFill>
              <a:effectLst/>
              <a:latin typeface="Montserrat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3558116" y="3429003"/>
            <a:ext cx="5671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0" i="0" dirty="0">
                <a:solidFill>
                  <a:srgbClr val="ECECEC"/>
                </a:solidFill>
                <a:effectLst/>
                <a:latin typeface="ui-sans-serif"/>
              </a:rPr>
              <a:t>Основные методологии и их особенности</a:t>
            </a:r>
            <a:endParaRPr lang="ru-RU" sz="2400" b="1" i="0" dirty="0">
              <a:solidFill>
                <a:srgbClr val="E6EDF3"/>
              </a:solidFill>
              <a:effectLst/>
              <a:latin typeface="Montserra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8B273-0D58-4C9F-A712-3BF22D9324A1}"/>
              </a:ext>
            </a:extLst>
          </p:cNvPr>
          <p:cNvSpPr txBox="1"/>
          <p:nvPr/>
        </p:nvSpPr>
        <p:spPr>
          <a:xfrm>
            <a:off x="9683655" y="5808137"/>
            <a:ext cx="2150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0" dirty="0">
                <a:solidFill>
                  <a:srgbClr val="E6EDF3"/>
                </a:solidFill>
                <a:effectLst/>
                <a:latin typeface="Montserrat" pitchFamily="2" charset="-52"/>
              </a:rPr>
              <a:t>А. И. Закирзянов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65E142-A55D-4F50-AA5E-88B2CA180BAE}"/>
              </a:ext>
            </a:extLst>
          </p:cNvPr>
          <p:cNvSpPr txBox="1"/>
          <p:nvPr/>
        </p:nvSpPr>
        <p:spPr>
          <a:xfrm>
            <a:off x="9683655" y="6146694"/>
            <a:ext cx="2150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6EDF3"/>
                </a:solidFill>
                <a:latin typeface="Montserrat" pitchFamily="2" charset="-52"/>
              </a:rPr>
              <a:t>14.2.2024</a:t>
            </a:r>
            <a:endParaRPr lang="ru-RU" sz="1600" i="0" dirty="0">
              <a:solidFill>
                <a:srgbClr val="E6EDF3"/>
              </a:solidFill>
              <a:effectLst/>
              <a:latin typeface="Montserrat" pitchFamily="2" charset="-52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FA34FA-84A9-44CC-A226-135904DB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2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C01EB-1F66-45A0-A666-FB0478E00BB3}"/>
              </a:ext>
            </a:extLst>
          </p:cNvPr>
          <p:cNvSpPr txBox="1"/>
          <p:nvPr/>
        </p:nvSpPr>
        <p:spPr>
          <a:xfrm>
            <a:off x="2644459" y="2175593"/>
            <a:ext cx="69030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Scrum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 - это один из популярных фреймворков </a:t>
            </a:r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Agile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, который организует работу команды в серии коротких итераций, называемых спринтами. В </a:t>
            </a:r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Scrum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 выделяются три основные роли: Владелец продукта (Product </a:t>
            </a:r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Owner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), </a:t>
            </a:r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Скрам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-мастер (</a:t>
            </a:r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Scrum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 Master) и Команда разработчиков (Development Team). Основные события включают спринты, ежедневные встречи, обзоры спринта и ретроспективы.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1748758" y="1199597"/>
            <a:ext cx="8694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Scrum</a:t>
            </a:r>
            <a:endParaRPr lang="ru-RU" sz="4400" b="0" i="0" dirty="0">
              <a:solidFill>
                <a:srgbClr val="ECECEC"/>
              </a:solidFill>
              <a:effectLst/>
              <a:latin typeface="Montserrat" pitchFamily="2" charset="-52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A952D1-044C-4ED2-8FA3-5D68E54C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078F9A5-72E6-4385-9226-8B3686220345}"/>
              </a:ext>
            </a:extLst>
          </p:cNvPr>
          <p:cNvCxnSpPr>
            <a:cxnSpLocks/>
          </p:cNvCxnSpPr>
          <p:nvPr/>
        </p:nvCxnSpPr>
        <p:spPr>
          <a:xfrm flipH="1">
            <a:off x="-1" y="1082466"/>
            <a:ext cx="12191999" cy="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3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C01EB-1F66-45A0-A666-FB0478E00BB3}"/>
              </a:ext>
            </a:extLst>
          </p:cNvPr>
          <p:cNvSpPr txBox="1"/>
          <p:nvPr/>
        </p:nvSpPr>
        <p:spPr>
          <a:xfrm>
            <a:off x="2644459" y="2175593"/>
            <a:ext cx="69030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Kanban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 - это методология управления проектами, основанная на визуализации работы и ограничении незавершенной работы. Основные принципы включают визуализацию процесса на </a:t>
            </a:r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Kanban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-доске, ограничение количества одновременно выполняемых задач, управление потоком работы, четкие правила процесса и непрерывное улучшение на основе эмпирических данных.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1748758" y="1199597"/>
            <a:ext cx="8694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Kanban</a:t>
            </a:r>
            <a:endParaRPr lang="ru-RU" sz="4400" b="0" i="0" dirty="0">
              <a:solidFill>
                <a:srgbClr val="ECECEC"/>
              </a:solidFill>
              <a:effectLst/>
              <a:latin typeface="Montserrat" pitchFamily="2" charset="-52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A952D1-044C-4ED2-8FA3-5D68E54C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078F9A5-72E6-4385-9226-8B3686220345}"/>
              </a:ext>
            </a:extLst>
          </p:cNvPr>
          <p:cNvCxnSpPr>
            <a:cxnSpLocks/>
          </p:cNvCxnSpPr>
          <p:nvPr/>
        </p:nvCxnSpPr>
        <p:spPr>
          <a:xfrm flipH="1">
            <a:off x="-1" y="1082466"/>
            <a:ext cx="12191999" cy="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1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C01EB-1F66-45A0-A666-FB0478E00BB3}"/>
              </a:ext>
            </a:extLst>
          </p:cNvPr>
          <p:cNvSpPr txBox="1"/>
          <p:nvPr/>
        </p:nvSpPr>
        <p:spPr>
          <a:xfrm>
            <a:off x="2644459" y="2175593"/>
            <a:ext cx="69030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Экстремальное программирование (XP) - это методология </a:t>
            </a:r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Agile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, направленная на повышение качества программного обеспечения и гибкость в изменении требований. Основные практики XP включают парное программирование, разработку через тестирование, частые релизы, непрерывную интеграцию и прямое взаимодействие с заказчиком для обеспечения быстрой и качественной разработки.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1748758" y="1199597"/>
            <a:ext cx="8694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Экстремальное программирование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A952D1-044C-4ED2-8FA3-5D68E54C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078F9A5-72E6-4385-9226-8B3686220345}"/>
              </a:ext>
            </a:extLst>
          </p:cNvPr>
          <p:cNvCxnSpPr>
            <a:cxnSpLocks/>
          </p:cNvCxnSpPr>
          <p:nvPr/>
        </p:nvCxnSpPr>
        <p:spPr>
          <a:xfrm flipH="1">
            <a:off x="-1" y="1082466"/>
            <a:ext cx="12191999" cy="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0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C01EB-1F66-45A0-A666-FB0478E00BB3}"/>
              </a:ext>
            </a:extLst>
          </p:cNvPr>
          <p:cNvSpPr txBox="1"/>
          <p:nvPr/>
        </p:nvSpPr>
        <p:spPr>
          <a:xfrm>
            <a:off x="2644459" y="2175593"/>
            <a:ext cx="69030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DevOps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 - это культура и методология, направленная на объединение разработки и эксплуатации для улучшения качества и скорости доставки программного обеспечения. Преимущества </a:t>
            </a:r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DevOps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 включают ускорение релизов, улучшение качества программного обеспечения, сокращение времени на исправление ошибок и улучшенное взаимодействие между командами разработки и эксплуатации.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1748758" y="1199597"/>
            <a:ext cx="8694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DevOps</a:t>
            </a:r>
            <a:endParaRPr lang="ru-RU" sz="4400" b="0" i="0" dirty="0">
              <a:solidFill>
                <a:srgbClr val="ECECEC"/>
              </a:solidFill>
              <a:effectLst/>
              <a:latin typeface="Montserrat" pitchFamily="2" charset="-52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A952D1-044C-4ED2-8FA3-5D68E54C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13</a:t>
            </a:fld>
            <a:endParaRPr lang="en-US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078F9A5-72E6-4385-9226-8B3686220345}"/>
              </a:ext>
            </a:extLst>
          </p:cNvPr>
          <p:cNvCxnSpPr>
            <a:cxnSpLocks/>
          </p:cNvCxnSpPr>
          <p:nvPr/>
        </p:nvCxnSpPr>
        <p:spPr>
          <a:xfrm flipH="1">
            <a:off x="-1" y="1082466"/>
            <a:ext cx="12191999" cy="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C01EB-1F66-45A0-A666-FB0478E00BB3}"/>
              </a:ext>
            </a:extLst>
          </p:cNvPr>
          <p:cNvSpPr txBox="1"/>
          <p:nvPr/>
        </p:nvSpPr>
        <p:spPr>
          <a:xfrm>
            <a:off x="2644459" y="2175593"/>
            <a:ext cx="69030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При выборе методологии разработки программного обеспечения необходимо учитывать несколько факторов, включая размер и сложность проекта, частоту изменений требований и навыки команды. Каскадная и V-образная модели подходят для проектов с четкими требованиями, </a:t>
            </a:r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Agile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 (</a:t>
            </a:r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Scrum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, </a:t>
            </a:r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Kanban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) - для проектов с меняющимися требованиями, XP - для повышения качества кода, а </a:t>
            </a:r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DevOps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 - для улучшения взаимодействия между командами.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1748758" y="1199597"/>
            <a:ext cx="8694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Выбор методологии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A952D1-044C-4ED2-8FA3-5D68E54C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14</a:t>
            </a:fld>
            <a:endParaRPr lang="en-US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078F9A5-72E6-4385-9226-8B3686220345}"/>
              </a:ext>
            </a:extLst>
          </p:cNvPr>
          <p:cNvCxnSpPr>
            <a:cxnSpLocks/>
          </p:cNvCxnSpPr>
          <p:nvPr/>
        </p:nvCxnSpPr>
        <p:spPr>
          <a:xfrm flipH="1">
            <a:off x="-1" y="1082466"/>
            <a:ext cx="12191999" cy="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7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C01EB-1F66-45A0-A666-FB0478E00BB3}"/>
              </a:ext>
            </a:extLst>
          </p:cNvPr>
          <p:cNvSpPr txBox="1"/>
          <p:nvPr/>
        </p:nvSpPr>
        <p:spPr>
          <a:xfrm>
            <a:off x="2644459" y="2175593"/>
            <a:ext cx="69030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В заключение важно отметить, что каждая методология разработки программного обеспечения имеет свои сильные и слабые стороны. Ключевым фактором успеха является адаптация выбранной методологии под конкретные условия и потребности проекта. Правильный выбор методологии способствует успешному выполнению проекта, улучшению качества программного обеспечения и удовлетворению потребностей заказчика. Вопросы и ответы.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1748758" y="1199597"/>
            <a:ext cx="8694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Заключение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A952D1-044C-4ED2-8FA3-5D68E54C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15</a:t>
            </a:fld>
            <a:endParaRPr lang="en-US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078F9A5-72E6-4385-9226-8B3686220345}"/>
              </a:ext>
            </a:extLst>
          </p:cNvPr>
          <p:cNvCxnSpPr>
            <a:cxnSpLocks/>
          </p:cNvCxnSpPr>
          <p:nvPr/>
        </p:nvCxnSpPr>
        <p:spPr>
          <a:xfrm flipH="1">
            <a:off x="-1" y="1082466"/>
            <a:ext cx="12191999" cy="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6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1748757" y="3044279"/>
            <a:ext cx="8694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Спасибо за внимание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A952D1-044C-4ED2-8FA3-5D68E54C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16</a:t>
            </a:fld>
            <a:endParaRPr lang="en-US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078F9A5-72E6-4385-9226-8B3686220345}"/>
              </a:ext>
            </a:extLst>
          </p:cNvPr>
          <p:cNvCxnSpPr>
            <a:cxnSpLocks/>
          </p:cNvCxnSpPr>
          <p:nvPr/>
        </p:nvCxnSpPr>
        <p:spPr>
          <a:xfrm flipH="1">
            <a:off x="-1" y="1082466"/>
            <a:ext cx="12191999" cy="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7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C01EB-1F66-45A0-A666-FB0478E00BB3}"/>
              </a:ext>
            </a:extLst>
          </p:cNvPr>
          <p:cNvSpPr txBox="1"/>
          <p:nvPr/>
        </p:nvSpPr>
        <p:spPr>
          <a:xfrm>
            <a:off x="2263573" y="2274838"/>
            <a:ext cx="76648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Методологии разработки программного обеспечения играют ключевую роль в обеспечении успеха проектов.</a:t>
            </a:r>
            <a:endParaRPr lang="en-US" b="0" i="0" dirty="0">
              <a:solidFill>
                <a:srgbClr val="ECECEC"/>
              </a:solidFill>
              <a:effectLst/>
              <a:latin typeface="Montserrat" pitchFamily="2" charset="-52"/>
            </a:endParaRPr>
          </a:p>
          <a:p>
            <a:endParaRPr lang="en-US" b="1" i="0" dirty="0">
              <a:solidFill>
                <a:srgbClr val="E6EDF3"/>
              </a:solidFill>
              <a:effectLst/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Они определяют структуру, процессы и процедуры, которые помогают управлять разработкой ПО.</a:t>
            </a:r>
          </a:p>
          <a:p>
            <a:endParaRPr lang="en-US" b="1" i="0" dirty="0">
              <a:solidFill>
                <a:srgbClr val="E6EDF3"/>
              </a:solidFill>
              <a:effectLst/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Выбор подходящей методологии зависит от специфики проекта, команды и других факторов.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4128882" y="927661"/>
            <a:ext cx="39342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Содержание</a:t>
            </a:r>
            <a:endParaRPr lang="ru-RU" sz="4400" b="1" i="0" dirty="0">
              <a:solidFill>
                <a:srgbClr val="E6EDF3"/>
              </a:solidFill>
              <a:effectLst/>
              <a:latin typeface="Montserrat" pitchFamily="2" charset="-52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DD06BD7-1480-431C-9B5F-F71B68ED03F7}"/>
              </a:ext>
            </a:extLst>
          </p:cNvPr>
          <p:cNvCxnSpPr/>
          <p:nvPr/>
        </p:nvCxnSpPr>
        <p:spPr>
          <a:xfrm flipH="1">
            <a:off x="0" y="0"/>
            <a:ext cx="3338423" cy="424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A6832E-EB03-4B82-8B66-6BF62C06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1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C01EB-1F66-45A0-A666-FB0478E00BB3}"/>
              </a:ext>
            </a:extLst>
          </p:cNvPr>
          <p:cNvSpPr txBox="1"/>
          <p:nvPr/>
        </p:nvSpPr>
        <p:spPr>
          <a:xfrm>
            <a:off x="2263573" y="2274838"/>
            <a:ext cx="766485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Каскадная модель (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Waterfall</a:t>
            </a:r>
            <a:r>
              <a:rPr lang="ru-RU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) - это традиционная методология, характеризующаяся последовательным выполнением этапов.</a:t>
            </a:r>
            <a:endParaRPr lang="en-US" b="0" i="0" dirty="0">
              <a:solidFill>
                <a:srgbClr val="ECECEC"/>
              </a:solidFill>
              <a:effectLst/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0" dirty="0">
                <a:solidFill>
                  <a:srgbClr val="E6EDF3"/>
                </a:solidFill>
                <a:effectLst/>
                <a:latin typeface="Montserrat" pitchFamily="2" charset="-52"/>
              </a:rPr>
              <a:t>Основные фазы: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i="0" dirty="0">
                <a:solidFill>
                  <a:srgbClr val="E6EDF3"/>
                </a:solidFill>
                <a:effectLst/>
                <a:latin typeface="Montserrat" pitchFamily="2" charset="-52"/>
              </a:rPr>
              <a:t>Анализ требований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i="0" dirty="0">
                <a:solidFill>
                  <a:srgbClr val="E6EDF3"/>
                </a:solidFill>
                <a:effectLst/>
                <a:latin typeface="Montserrat" pitchFamily="2" charset="-52"/>
              </a:rPr>
              <a:t>Проектирование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i="0" dirty="0">
                <a:solidFill>
                  <a:srgbClr val="E6EDF3"/>
                </a:solidFill>
                <a:effectLst/>
                <a:latin typeface="Montserrat" pitchFamily="2" charset="-52"/>
              </a:rPr>
              <a:t>Реализация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i="0" dirty="0">
                <a:solidFill>
                  <a:srgbClr val="E6EDF3"/>
                </a:solidFill>
                <a:effectLst/>
                <a:latin typeface="Montserrat" pitchFamily="2" charset="-52"/>
              </a:rPr>
              <a:t>Верификация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i="0" dirty="0">
                <a:solidFill>
                  <a:srgbClr val="E6EDF3"/>
                </a:solidFill>
                <a:effectLst/>
                <a:latin typeface="Montserrat" pitchFamily="2" charset="-52"/>
              </a:rPr>
              <a:t>Сопровождение</a:t>
            </a:r>
            <a:endParaRPr lang="en-US" sz="1600" i="0" dirty="0">
              <a:solidFill>
                <a:srgbClr val="E6EDF3"/>
              </a:solidFill>
              <a:effectLst/>
              <a:latin typeface="Montserrat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3300572" y="885328"/>
            <a:ext cx="55908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Каскадная модель</a:t>
            </a:r>
            <a:endParaRPr lang="ru-RU" sz="4400" b="1" i="0" dirty="0">
              <a:solidFill>
                <a:srgbClr val="E6EDF3"/>
              </a:solidFill>
              <a:effectLst/>
              <a:latin typeface="Montserrat" pitchFamily="2" charset="-52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DD06BD7-1480-431C-9B5F-F71B68ED03F7}"/>
              </a:ext>
            </a:extLst>
          </p:cNvPr>
          <p:cNvCxnSpPr/>
          <p:nvPr/>
        </p:nvCxnSpPr>
        <p:spPr>
          <a:xfrm flipH="1">
            <a:off x="0" y="0"/>
            <a:ext cx="3338423" cy="424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258E45B-79E9-4D50-8587-9D9162D4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3</a:t>
            </a:fld>
            <a:endParaRPr lang="en-US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C3416C9-4897-4C9A-B192-460E8B7A1354}"/>
              </a:ext>
            </a:extLst>
          </p:cNvPr>
          <p:cNvCxnSpPr/>
          <p:nvPr/>
        </p:nvCxnSpPr>
        <p:spPr>
          <a:xfrm flipH="1">
            <a:off x="8853574" y="2613804"/>
            <a:ext cx="3338423" cy="424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6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C01EB-1F66-45A0-A666-FB0478E00BB3}"/>
              </a:ext>
            </a:extLst>
          </p:cNvPr>
          <p:cNvSpPr txBox="1"/>
          <p:nvPr/>
        </p:nvSpPr>
        <p:spPr>
          <a:xfrm>
            <a:off x="2263572" y="2175593"/>
            <a:ext cx="740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Понятная и простая структура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Четкое разделение фаз проекта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Легкость в управлении и планировании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Хорошо подходит для проектов с четко определенными требованиями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2064440" y="1240928"/>
            <a:ext cx="80631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Плюсы каскадной модели</a:t>
            </a:r>
            <a:endParaRPr lang="ru-RU" sz="4400" b="1" i="0" dirty="0">
              <a:solidFill>
                <a:srgbClr val="E6EDF3"/>
              </a:solidFill>
              <a:effectLst/>
              <a:latin typeface="Montserrat" pitchFamily="2" charset="-52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A952D1-044C-4ED2-8FA3-5D68E54C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4</a:t>
            </a:fld>
            <a:endParaRPr lang="en-US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1A767AE-E761-4BEA-A2F1-F12D1ADDD2B5}"/>
              </a:ext>
            </a:extLst>
          </p:cNvPr>
          <p:cNvCxnSpPr>
            <a:cxnSpLocks/>
          </p:cNvCxnSpPr>
          <p:nvPr/>
        </p:nvCxnSpPr>
        <p:spPr>
          <a:xfrm flipH="1" flipV="1">
            <a:off x="8204200" y="0"/>
            <a:ext cx="3987801" cy="2613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8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C01EB-1F66-45A0-A666-FB0478E00BB3}"/>
              </a:ext>
            </a:extLst>
          </p:cNvPr>
          <p:cNvSpPr txBox="1"/>
          <p:nvPr/>
        </p:nvSpPr>
        <p:spPr>
          <a:xfrm>
            <a:off x="2644459" y="2175593"/>
            <a:ext cx="69030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Сложность внесения изменений на поздних стадиях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Высокий риск обнаружения ошибок на этапе тестирования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Долгий процесс завершения проекта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Ограниченная гибкость и адаптация к изменениям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1748758" y="1199597"/>
            <a:ext cx="8694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 Минусы каскадной модели</a:t>
            </a:r>
            <a:endParaRPr lang="ru-RU" sz="4400" b="1" i="0" dirty="0">
              <a:solidFill>
                <a:srgbClr val="E6EDF3"/>
              </a:solidFill>
              <a:effectLst/>
              <a:latin typeface="Montserrat" pitchFamily="2" charset="-52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A952D1-044C-4ED2-8FA3-5D68E54C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5</a:t>
            </a:fld>
            <a:endParaRPr lang="en-US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0228612-0B04-4448-ACED-F88435DD020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4244196"/>
            <a:ext cx="3987801" cy="2613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3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C01EB-1F66-45A0-A666-FB0478E00BB3}"/>
              </a:ext>
            </a:extLst>
          </p:cNvPr>
          <p:cNvSpPr txBox="1"/>
          <p:nvPr/>
        </p:nvSpPr>
        <p:spPr>
          <a:xfrm>
            <a:off x="2644459" y="2175593"/>
            <a:ext cx="69030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V-образная модель (V-Model) является расширением каскадной модели и делает акцент на тестирование на каждом этапе разработки. Каждая фаза разработки сопровождается соответствующей фазой тестирования, что улучшает качество и надежность конечного продукта. Например, анализ требований сопровождается тестированием требований, системный дизайн - интеграционным тестированием и так далее.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1748758" y="1199597"/>
            <a:ext cx="8694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V-</a:t>
            </a:r>
            <a:r>
              <a:rPr lang="ru-RU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образная модель</a:t>
            </a:r>
            <a:endParaRPr lang="ru-RU" sz="4400" b="1" i="0" dirty="0">
              <a:solidFill>
                <a:srgbClr val="E6EDF3"/>
              </a:solidFill>
              <a:effectLst/>
              <a:latin typeface="Montserrat" pitchFamily="2" charset="-52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A952D1-044C-4ED2-8FA3-5D68E54C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6</a:t>
            </a:fld>
            <a:endParaRPr lang="en-US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2ADC6E5-3DEE-44F1-93B5-6B97702CB8D9}"/>
              </a:ext>
            </a:extLst>
          </p:cNvPr>
          <p:cNvCxnSpPr>
            <a:cxnSpLocks/>
          </p:cNvCxnSpPr>
          <p:nvPr/>
        </p:nvCxnSpPr>
        <p:spPr>
          <a:xfrm flipH="1">
            <a:off x="-1" y="1082466"/>
            <a:ext cx="12191999" cy="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6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C01EB-1F66-45A0-A666-FB0478E00BB3}"/>
              </a:ext>
            </a:extLst>
          </p:cNvPr>
          <p:cNvSpPr txBox="1"/>
          <p:nvPr/>
        </p:nvSpPr>
        <p:spPr>
          <a:xfrm>
            <a:off x="2644459" y="2175593"/>
            <a:ext cx="69030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Основным преимуществом V-образной модели является улучшенное качество тестирования благодаря тесной связи каждого этапа разработки с соответствующим этапом тестирования. Эта модель также обладает четкой и структурированной формой, что упрощает управление и планирование проектами с четко определенными требованиями.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1748758" y="1199597"/>
            <a:ext cx="8694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Плюсы V-образной модели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A952D1-044C-4ED2-8FA3-5D68E54C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7</a:t>
            </a:fld>
            <a:endParaRPr lang="en-US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3099C44-71B1-4E2D-9852-4C4C573792BE}"/>
              </a:ext>
            </a:extLst>
          </p:cNvPr>
          <p:cNvCxnSpPr>
            <a:cxnSpLocks/>
          </p:cNvCxnSpPr>
          <p:nvPr/>
        </p:nvCxnSpPr>
        <p:spPr>
          <a:xfrm flipH="1" flipV="1">
            <a:off x="8128001" y="0"/>
            <a:ext cx="4063999" cy="207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3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C01EB-1F66-45A0-A666-FB0478E00BB3}"/>
              </a:ext>
            </a:extLst>
          </p:cNvPr>
          <p:cNvSpPr txBox="1"/>
          <p:nvPr/>
        </p:nvSpPr>
        <p:spPr>
          <a:xfrm>
            <a:off x="2644459" y="2175593"/>
            <a:ext cx="6903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Однако V-образная модель может быть жесткой и неповоротливой, что делает её неподходящей для проектов с часто меняющимися требованиями. Высокие затраты на тестирование и длительный процесс завершения проекта также являются существенными недостатками этой модели.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1748758" y="1199597"/>
            <a:ext cx="8694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Минусы </a:t>
            </a:r>
            <a:r>
              <a:rPr lang="en-US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V-</a:t>
            </a:r>
            <a:r>
              <a:rPr lang="ru-RU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образной модели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A952D1-044C-4ED2-8FA3-5D68E54C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8</a:t>
            </a:fld>
            <a:endParaRPr lang="en-US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3099C44-71B1-4E2D-9852-4C4C573792B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4783667"/>
            <a:ext cx="4063999" cy="207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9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C01EB-1F66-45A0-A666-FB0478E00BB3}"/>
              </a:ext>
            </a:extLst>
          </p:cNvPr>
          <p:cNvSpPr txBox="1"/>
          <p:nvPr/>
        </p:nvSpPr>
        <p:spPr>
          <a:xfrm>
            <a:off x="2644459" y="2175593"/>
            <a:ext cx="69030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Agile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 - это набор принципов для разработки программного обеспечения, направленных на гибкость и взаимодействие. Основные принципы </a:t>
            </a:r>
            <a:r>
              <a:rPr lang="ru-RU" sz="1600" b="0" i="0" dirty="0" err="1">
                <a:solidFill>
                  <a:srgbClr val="ECECEC"/>
                </a:solidFill>
                <a:effectLst/>
                <a:latin typeface="Montserrat" pitchFamily="2" charset="-52"/>
              </a:rPr>
              <a:t>Agile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 включают акцент на индивидуалов и взаимодействие вместо процессов и инструментов, рабочее программное обеспечение вместо исчерпывающей документации, сотрудничество с заказчиком вместо согласования условий контракта и готовность к изменениям вместо следования первоначальному плану.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5188A-2236-4D68-B2E4-4E40CC69B9EB}"/>
              </a:ext>
            </a:extLst>
          </p:cNvPr>
          <p:cNvSpPr txBox="1"/>
          <p:nvPr/>
        </p:nvSpPr>
        <p:spPr>
          <a:xfrm>
            <a:off x="1748758" y="1199597"/>
            <a:ext cx="8694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 Гибкая методология (</a:t>
            </a:r>
            <a:r>
              <a:rPr lang="en-US" sz="4400" b="0" i="0" dirty="0">
                <a:solidFill>
                  <a:srgbClr val="ECECEC"/>
                </a:solidFill>
                <a:effectLst/>
                <a:latin typeface="Montserrat" pitchFamily="2" charset="-52"/>
              </a:rPr>
              <a:t>Agile)</a:t>
            </a:r>
            <a:endParaRPr lang="ru-RU" sz="4400" b="0" i="0" dirty="0">
              <a:solidFill>
                <a:srgbClr val="ECECEC"/>
              </a:solidFill>
              <a:effectLst/>
              <a:latin typeface="Montserrat" pitchFamily="2" charset="-52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A952D1-044C-4ED2-8FA3-5D68E54C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37E4-8BF3-4B0D-BD94-4CD55314B182}" type="slidenum">
              <a:rPr lang="en-US" smtClean="0"/>
              <a:t>9</a:t>
            </a:fld>
            <a:endParaRPr lang="en-US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078F9A5-72E6-4385-9226-8B3686220345}"/>
              </a:ext>
            </a:extLst>
          </p:cNvPr>
          <p:cNvCxnSpPr>
            <a:cxnSpLocks/>
          </p:cNvCxnSpPr>
          <p:nvPr/>
        </p:nvCxnSpPr>
        <p:spPr>
          <a:xfrm flipH="1">
            <a:off x="-1" y="1082466"/>
            <a:ext cx="12191999" cy="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67753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108</TotalTime>
  <Words>672</Words>
  <Application>Microsoft Office PowerPoint</Application>
  <PresentationFormat>Широкоэкранный</PresentationFormat>
  <Paragraphs>65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Gill Sans MT</vt:lpstr>
      <vt:lpstr>Montserrat</vt:lpstr>
      <vt:lpstr>ui-sans-serif</vt:lpstr>
      <vt:lpstr>Посылка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Arthur Zakirzjnov</dc:creator>
  <cp:lastModifiedBy>Arthur Zakirzjnov</cp:lastModifiedBy>
  <cp:revision>5</cp:revision>
  <dcterms:created xsi:type="dcterms:W3CDTF">2024-05-24T05:37:11Z</dcterms:created>
  <dcterms:modified xsi:type="dcterms:W3CDTF">2024-05-24T07:27:06Z</dcterms:modified>
</cp:coreProperties>
</file>