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73" r:id="rId3"/>
    <p:sldId id="285" r:id="rId4"/>
    <p:sldId id="25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68" r:id="rId13"/>
  </p:sldIdLst>
  <p:sldSz cx="9144000" cy="5143500" type="screen16x9"/>
  <p:notesSz cx="6858000" cy="9144000"/>
  <p:embeddedFontLs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Nunito Light" panose="00000400000000000000" pitchFamily="2" charset="-52"/>
      <p:regular r:id="rId19"/>
      <p:italic r:id="rId20"/>
    </p:embeddedFont>
    <p:embeddedFont>
      <p:font typeface="Playfair Display" pitchFamily="2" charset="-52"/>
      <p:regular r:id="rId21"/>
      <p:bold r:id="rId22"/>
      <p:italic r:id="rId23"/>
      <p:boldItalic r:id="rId24"/>
    </p:embeddedFont>
    <p:embeddedFont>
      <p:font typeface="Playfair Display Medium" pitchFamily="2" charset="-52"/>
      <p:regular r:id="rId25"/>
      <p:bold r:id="rId26"/>
      <p:italic r:id="rId27"/>
      <p:boldItalic r:id="rId28"/>
    </p:embeddedFont>
    <p:embeddedFont>
      <p:font typeface="Raleway" panose="020B0503030101060003" pitchFamily="34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hur Zakirzjnov" initials="AZ" lastIdx="1" clrIdx="0">
    <p:extLst>
      <p:ext uri="{19B8F6BF-5375-455C-9EA6-DF929625EA0E}">
        <p15:presenceInfo xmlns:p15="http://schemas.microsoft.com/office/powerpoint/2012/main" userId="120465df0bdcc2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503913-8F1C-46EC-90AE-A4E5FBF9DFBA}">
  <a:tblStyle styleId="{08503913-8F1C-46EC-90AE-A4E5FBF9DF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BE9926-B513-41B8-A257-91A7947E84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62641760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62641760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13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62641760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62641760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232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23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62641760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62641760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62641760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62641760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01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828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62641760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62641760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47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62641760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62641760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1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1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87601"/>
            <a:ext cx="77040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"/>
          </p:nvPr>
        </p:nvSpPr>
        <p:spPr>
          <a:xfrm>
            <a:off x="720000" y="1945660"/>
            <a:ext cx="2811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4546553" y="1945654"/>
            <a:ext cx="29046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3"/>
          </p:nvPr>
        </p:nvSpPr>
        <p:spPr>
          <a:xfrm>
            <a:off x="720000" y="3515588"/>
            <a:ext cx="2811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4"/>
          </p:nvPr>
        </p:nvSpPr>
        <p:spPr>
          <a:xfrm>
            <a:off x="4546551" y="3515588"/>
            <a:ext cx="29046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5"/>
          </p:nvPr>
        </p:nvSpPr>
        <p:spPr>
          <a:xfrm>
            <a:off x="719999" y="1666404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6"/>
          </p:nvPr>
        </p:nvSpPr>
        <p:spPr>
          <a:xfrm>
            <a:off x="719999" y="3236407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7"/>
          </p:nvPr>
        </p:nvSpPr>
        <p:spPr>
          <a:xfrm>
            <a:off x="4546525" y="1666400"/>
            <a:ext cx="2904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8"/>
          </p:nvPr>
        </p:nvSpPr>
        <p:spPr>
          <a:xfrm>
            <a:off x="4546525" y="3236407"/>
            <a:ext cx="2904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2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68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ctrTitle"/>
          </p:nvPr>
        </p:nvSpPr>
        <p:spPr>
          <a:xfrm>
            <a:off x="652713" y="679350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latin typeface="Playfair Display Medium" pitchFamily="2" charset="-52"/>
              </a:rPr>
              <a:t>Модели жизненного цикла </a:t>
            </a:r>
            <a:endParaRPr lang="en-US" dirty="0">
              <a:latin typeface="Playfair Display Medium" pitchFamily="2" charset="-52"/>
            </a:endParaRPr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2783542" y="2417382"/>
            <a:ext cx="4977372" cy="1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800" dirty="0"/>
              <a:t>	</a:t>
            </a:r>
            <a:r>
              <a:rPr lang="ru-RU" sz="1800" dirty="0"/>
              <a:t>Стратегии разработки программного обеспечения играют ключевую роль в обеспечении успешного завершения проектов и эффективной поддержке продуктов на протяжении их жизненного цикла.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884435" y="438302"/>
            <a:ext cx="78897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Плюсы Спиральной Модели</a:t>
            </a: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719999" y="1194324"/>
            <a:ext cx="7704000" cy="3404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dirty="0"/>
              <a:t>Гибкость и Адаптивность: Спиральная модель предоставляет гибкость и позволяет адаптироваться к изменяющимся требованиям, благодаря итеративному подходу.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Оценка Рисков: Уникальная особенность спиральной модели - оценка рисков на каждом витке. Это позволяет своевременно выявлять и управлять потенциальными проблемами.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Развитие Продукта по Мере Работы: Продукт развивается постепенно на каждом витке, что дает возможность реализовывать новые идеи и функциональность.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Более Раннее Обнаружение Проблем: Благодаря фокусу на оценке рисков и реакции на изменения, проблемы могут быть выявлены и решены на ранних стадиях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373533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884435" y="235324"/>
            <a:ext cx="73751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Минусы Спиральной Модели</a:t>
            </a: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884435" y="808024"/>
            <a:ext cx="7704000" cy="3836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dirty="0"/>
              <a:t>Сложность Управления: Спиральная модель требует высокой степени управления и контроля рисков, что может потребовать дополнительных ресурсов.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Необходимость в Экспертном Знании: Эффективная реализация спиральной модели требует высокой квалификации и экспертного знания со стороны команды разработки.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Увеличение Затрат: Несмотря на гибкость, реализация спиральной модели может повлечь за собой увеличение временных и финансовых затрат.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Неприменимость для Малых Проектов: Для небольших и простых проектов, где риски минимальны, спиральная модель может показаться избыточной и сложной.</a:t>
            </a:r>
          </a:p>
          <a:p>
            <a:pPr marL="152400" indent="0" algn="l">
              <a:buNone/>
            </a:pPr>
            <a:endParaRPr lang="ru-RU" dirty="0"/>
          </a:p>
          <a:p>
            <a:pPr marL="152400" indent="0" algn="l">
              <a:buNone/>
            </a:pPr>
            <a:endParaRPr lang="ru-RU" dirty="0"/>
          </a:p>
          <a:p>
            <a:pPr marL="152400" indent="0" algn="r">
              <a:buNone/>
            </a:pPr>
            <a:r>
              <a:rPr lang="ru-RU" dirty="0"/>
              <a:t>Спиральная модель является мощным инструментом, однако ее успешная реализация требует тщательного управления и экспертного подхода со стороны команды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395847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Методология</a:t>
            </a:r>
            <a:r>
              <a:rPr lang="en-US" dirty="0"/>
              <a:t> RAD</a:t>
            </a:r>
            <a:endParaRPr dirty="0"/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10522913-0222-41B3-99FD-1AC0FADCB0C1}"/>
              </a:ext>
            </a:extLst>
          </p:cNvPr>
          <p:cNvSpPr txBox="1">
            <a:spLocks/>
          </p:cNvSpPr>
          <p:nvPr/>
        </p:nvSpPr>
        <p:spPr>
          <a:xfrm>
            <a:off x="628941" y="1017725"/>
            <a:ext cx="7704000" cy="383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52400" indent="0"/>
            <a:r>
              <a:rPr lang="ru-RU" sz="1400" dirty="0"/>
              <a:t>RAD - это методология, разработанная для обеспечения быстрого и эффективного создания программных приложений. Давайте рассмотрим основные характеристики и принципы RAD:</a:t>
            </a:r>
          </a:p>
          <a:p>
            <a:pPr algn="l">
              <a:buFont typeface="+mj-lt"/>
              <a:buAutoNum type="arabicPeriod"/>
            </a:pPr>
            <a:r>
              <a:rPr lang="ru-RU" sz="1400" dirty="0"/>
              <a:t>Итеративность и Прототипирование: Разработка приложения в итерациях с активным участием заказчика и созданием прототипов для предварительной оценки.</a:t>
            </a:r>
          </a:p>
          <a:p>
            <a:pPr algn="l">
              <a:buFont typeface="+mj-lt"/>
              <a:buAutoNum type="arabicPeriod"/>
            </a:pPr>
            <a:r>
              <a:rPr lang="ru-RU" sz="1400" dirty="0"/>
              <a:t>Быстрое Реагирование на Изменения: Гибкость в адаптации к изменениям требований заказчика.</a:t>
            </a:r>
          </a:p>
          <a:p>
            <a:pPr algn="l">
              <a:buFont typeface="+mj-lt"/>
              <a:buAutoNum type="arabicPeriod"/>
            </a:pPr>
            <a:r>
              <a:rPr lang="ru-RU" sz="1400" dirty="0"/>
              <a:t>Эффективность Разработки: Быстрое создание и внедрение приложений.</a:t>
            </a:r>
          </a:p>
          <a:p>
            <a:pPr algn="l">
              <a:buFont typeface="+mj-lt"/>
              <a:buAutoNum type="arabicPeriod"/>
            </a:pPr>
            <a:r>
              <a:rPr lang="ru-RU" sz="1400" dirty="0"/>
              <a:t>Применение для Малых и Средних Проектов: Особенно подходит для проектов с короткими сроками и динамичными требованиями.</a:t>
            </a:r>
          </a:p>
          <a:p>
            <a:pPr marL="152400" indent="0"/>
            <a:endParaRPr lang="ru-RU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>
            <a:spLocks noGrp="1"/>
          </p:cNvSpPr>
          <p:nvPr>
            <p:ph type="title"/>
          </p:nvPr>
        </p:nvSpPr>
        <p:spPr>
          <a:xfrm>
            <a:off x="720000" y="7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Понятия Жизненного Цикла</a:t>
            </a:r>
          </a:p>
        </p:txBody>
      </p:sp>
      <p:sp>
        <p:nvSpPr>
          <p:cNvPr id="378" name="Google Shape;378;p47"/>
          <p:cNvSpPr txBox="1"/>
          <p:nvPr/>
        </p:nvSpPr>
        <p:spPr>
          <a:xfrm flipH="1">
            <a:off x="720000" y="728613"/>
            <a:ext cx="7602041" cy="357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ru-RU" dirty="0">
                <a:latin typeface="Playfair Display Medium" pitchFamily="2" charset="-52"/>
              </a:rPr>
              <a:t>Жизненный цикл программного продукта - это последовательность этапов, через которые проходит программный продукт, начиная с момента его создания и заканчивая выводом из эксплуатации. Рассмотрим основные понятия этого цикла: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Playfair Display Medium" pitchFamily="2" charset="-52"/>
              </a:rPr>
              <a:t>Планирование: Этап определения целей, распределения ресурсов и разработки стратегии выполнения проекта.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Playfair Display Medium" pitchFamily="2" charset="-52"/>
              </a:rPr>
              <a:t>Проектирование: Создание архитектуры продукта, определение компонентов и их взаимосвязей.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Playfair Display Medium" pitchFamily="2" charset="-52"/>
              </a:rPr>
              <a:t>Разработка: Написание и тестирование кода в соответствии с разработанной архитектурой.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Playfair Display Medium" pitchFamily="2" charset="-52"/>
              </a:rPr>
              <a:t>Тестирование: Проверка функциональности, надежности и соответствия требованиям продукта.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Playfair Display Medium" pitchFamily="2" charset="-52"/>
              </a:rPr>
              <a:t>Внедрение: Релиз продукта и введение в эксплуатацию.</a:t>
            </a:r>
          </a:p>
          <a:p>
            <a:pPr algn="l"/>
            <a:r>
              <a:rPr lang="ru-RU" dirty="0">
                <a:latin typeface="Playfair Display Medium" pitchFamily="2" charset="-52"/>
              </a:rPr>
              <a:t>Эти этапы образуют цикл, который поддерживает создание и эволюцию программного продукта на протяжении его жизни.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Playfair Display Medium" pitchFamily="2" charset="-52"/>
              <a:sym typeface="Playfair Display Medi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Playfair Display Medium" pitchFamily="2" charset="-52"/>
              <a:sym typeface="Playfair Displ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>
            <a:spLocks noGrp="1"/>
          </p:cNvSpPr>
          <p:nvPr>
            <p:ph type="title"/>
          </p:nvPr>
        </p:nvSpPr>
        <p:spPr>
          <a:xfrm>
            <a:off x="720000" y="7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Каскадная модель</a:t>
            </a:r>
          </a:p>
        </p:txBody>
      </p:sp>
      <p:sp>
        <p:nvSpPr>
          <p:cNvPr id="374" name="Google Shape;374;p47"/>
          <p:cNvSpPr/>
          <p:nvPr/>
        </p:nvSpPr>
        <p:spPr>
          <a:xfrm>
            <a:off x="1257250" y="883694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7"/>
          <p:cNvSpPr/>
          <p:nvPr/>
        </p:nvSpPr>
        <p:spPr>
          <a:xfrm>
            <a:off x="2510265" y="1473543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7"/>
          <p:cNvSpPr/>
          <p:nvPr/>
        </p:nvSpPr>
        <p:spPr>
          <a:xfrm>
            <a:off x="4016489" y="2134193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7"/>
          <p:cNvSpPr/>
          <p:nvPr/>
        </p:nvSpPr>
        <p:spPr>
          <a:xfrm>
            <a:off x="5598062" y="2773090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7"/>
          <p:cNvSpPr txBox="1"/>
          <p:nvPr/>
        </p:nvSpPr>
        <p:spPr>
          <a:xfrm flipH="1">
            <a:off x="439300" y="1258301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Анализ</a:t>
            </a:r>
            <a:endParaRPr sz="2000" dirty="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80" name="Google Shape;380;p47"/>
          <p:cNvSpPr txBox="1"/>
          <p:nvPr/>
        </p:nvSpPr>
        <p:spPr>
          <a:xfrm flipH="1">
            <a:off x="1433650" y="1876528"/>
            <a:ext cx="23332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Проектирование</a:t>
            </a:r>
            <a:endParaRPr sz="2000" dirty="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82" name="Google Shape;382;p47"/>
          <p:cNvSpPr txBox="1"/>
          <p:nvPr/>
        </p:nvSpPr>
        <p:spPr>
          <a:xfrm flipH="1">
            <a:off x="3198539" y="2612955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Реализация</a:t>
            </a:r>
            <a:endParaRPr sz="2000" dirty="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84" name="Google Shape;384;p47"/>
          <p:cNvSpPr txBox="1"/>
          <p:nvPr/>
        </p:nvSpPr>
        <p:spPr>
          <a:xfrm flipH="1">
            <a:off x="4776415" y="3107472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Внедрение</a:t>
            </a:r>
            <a:endParaRPr sz="2000" dirty="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387" name="Google Shape;387;p47"/>
          <p:cNvCxnSpPr>
            <a:cxnSpLocks/>
            <a:stCxn id="375" idx="3"/>
            <a:endCxn id="376" idx="1"/>
          </p:cNvCxnSpPr>
          <p:nvPr/>
        </p:nvCxnSpPr>
        <p:spPr>
          <a:xfrm>
            <a:off x="2686665" y="1561743"/>
            <a:ext cx="1329824" cy="6606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7"/>
          <p:cNvCxnSpPr>
            <a:cxnSpLocks/>
            <a:stCxn id="374" idx="2"/>
            <a:endCxn id="378" idx="0"/>
          </p:cNvCxnSpPr>
          <p:nvPr/>
        </p:nvCxnSpPr>
        <p:spPr>
          <a:xfrm>
            <a:off x="1345450" y="1060094"/>
            <a:ext cx="0" cy="1982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7"/>
          <p:cNvCxnSpPr>
            <a:cxnSpLocks/>
            <a:stCxn id="375" idx="2"/>
            <a:endCxn id="380" idx="0"/>
          </p:cNvCxnSpPr>
          <p:nvPr/>
        </p:nvCxnSpPr>
        <p:spPr>
          <a:xfrm>
            <a:off x="2598465" y="1649943"/>
            <a:ext cx="1817" cy="2265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7"/>
          <p:cNvCxnSpPr>
            <a:stCxn id="376" idx="2"/>
            <a:endCxn id="382" idx="0"/>
          </p:cNvCxnSpPr>
          <p:nvPr/>
        </p:nvCxnSpPr>
        <p:spPr>
          <a:xfrm>
            <a:off x="4104689" y="2310593"/>
            <a:ext cx="0" cy="302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7" name="Google Shape;397;p47"/>
          <p:cNvSpPr txBox="1"/>
          <p:nvPr/>
        </p:nvSpPr>
        <p:spPr>
          <a:xfrm flipH="1">
            <a:off x="6425042" y="3586205"/>
            <a:ext cx="221713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Сопровождение</a:t>
            </a:r>
            <a:endParaRPr sz="2000" dirty="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9D3355D-07AA-4732-9475-4344D73EF70C}"/>
              </a:ext>
            </a:extLst>
          </p:cNvPr>
          <p:cNvCxnSpPr>
            <a:cxnSpLocks/>
            <a:stCxn id="374" idx="3"/>
            <a:endCxn id="375" idx="1"/>
          </p:cNvCxnSpPr>
          <p:nvPr/>
        </p:nvCxnSpPr>
        <p:spPr>
          <a:xfrm>
            <a:off x="1433650" y="971894"/>
            <a:ext cx="1076615" cy="5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6AE30C5-1136-490A-B04B-2088314278F7}"/>
              </a:ext>
            </a:extLst>
          </p:cNvPr>
          <p:cNvCxnSpPr>
            <a:cxnSpLocks/>
            <a:stCxn id="376" idx="3"/>
            <a:endCxn id="377" idx="1"/>
          </p:cNvCxnSpPr>
          <p:nvPr/>
        </p:nvCxnSpPr>
        <p:spPr>
          <a:xfrm>
            <a:off x="4192889" y="2222393"/>
            <a:ext cx="1405173" cy="63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oogle Shape;391;p47">
            <a:extLst>
              <a:ext uri="{FF2B5EF4-FFF2-40B4-BE49-F238E27FC236}">
                <a16:creationId xmlns:a16="http://schemas.microsoft.com/office/drawing/2014/main" id="{50CABD9E-E175-4B83-9EA4-19E933B110BA}"/>
              </a:ext>
            </a:extLst>
          </p:cNvPr>
          <p:cNvCxnSpPr>
            <a:cxnSpLocks/>
            <a:stCxn id="384" idx="0"/>
            <a:endCxn id="377" idx="2"/>
          </p:cNvCxnSpPr>
          <p:nvPr/>
        </p:nvCxnSpPr>
        <p:spPr>
          <a:xfrm flipV="1">
            <a:off x="5682565" y="2949490"/>
            <a:ext cx="3697" cy="1579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FC55DAB6-C49A-41AE-A43D-834143957659}"/>
              </a:ext>
            </a:extLst>
          </p:cNvPr>
          <p:cNvCxnSpPr>
            <a:cxnSpLocks/>
            <a:stCxn id="377" idx="3"/>
            <a:endCxn id="101" idx="1"/>
          </p:cNvCxnSpPr>
          <p:nvPr/>
        </p:nvCxnSpPr>
        <p:spPr>
          <a:xfrm>
            <a:off x="5774462" y="2861290"/>
            <a:ext cx="1670947" cy="52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Google Shape;377;p47">
            <a:extLst>
              <a:ext uri="{FF2B5EF4-FFF2-40B4-BE49-F238E27FC236}">
                <a16:creationId xmlns:a16="http://schemas.microsoft.com/office/drawing/2014/main" id="{EE7D9FDC-E509-4049-9D60-7D37EBEE85EF}"/>
              </a:ext>
            </a:extLst>
          </p:cNvPr>
          <p:cNvSpPr/>
          <p:nvPr/>
        </p:nvSpPr>
        <p:spPr>
          <a:xfrm>
            <a:off x="7445409" y="3298821"/>
            <a:ext cx="176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391;p47">
            <a:extLst>
              <a:ext uri="{FF2B5EF4-FFF2-40B4-BE49-F238E27FC236}">
                <a16:creationId xmlns:a16="http://schemas.microsoft.com/office/drawing/2014/main" id="{AE5CD59A-994D-442C-9C4A-CE21752CAF9F}"/>
              </a:ext>
            </a:extLst>
          </p:cNvPr>
          <p:cNvCxnSpPr>
            <a:cxnSpLocks/>
            <a:stCxn id="397" idx="0"/>
            <a:endCxn id="101" idx="2"/>
          </p:cNvCxnSpPr>
          <p:nvPr/>
        </p:nvCxnSpPr>
        <p:spPr>
          <a:xfrm flipV="1">
            <a:off x="7533609" y="3475221"/>
            <a:ext cx="0" cy="11098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948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884435" y="438302"/>
            <a:ext cx="73751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Плюсы Каскадной Модели</a:t>
            </a: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719999" y="1194324"/>
            <a:ext cx="7704000" cy="3404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dirty="0"/>
              <a:t>Четкость и Прозрачность: Каждая фаза проходит последовательно, что обеспечивает четкость и прозрачность в процессе разработки.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Легкость Управления: Благодаря линейной структуре, процесс управления проектом становится более простым и понятным.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Документирование Требований: Полное и четкое определение требований перед началом разработки способствует более предсказуемому и структурированному процессу.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Подходит для Стабильных Требований: Эффективна в случаях, когда требования к проекту остаются стабильными на протяжении всего цикла разработки.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884435" y="438302"/>
            <a:ext cx="73751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Минусы Каскадной Модели</a:t>
            </a: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719999" y="1194324"/>
            <a:ext cx="7704000" cy="3404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dirty="0"/>
              <a:t>Неустойчивость к Изменениям: Модель слабо адаптируется к изменениям в требованиях, и любые изменения могут потребовать значительных переработок.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Долгие Сроки Разработки: Из-за последовательной структуры, процесс может быть долгим, особенно при возникновении изменений на поздних этапах.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Ограниченная Вовлеченность Заказчика: Заказчик может оценить результаты лишь после завершения всех фаз, что ограничивает его влияние на процесс разработки.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Трудности в Предсказании Рисков: Трудно предвидеть все риски на ранних этапах, что может привести к непредвиденным проблемам в дальнейшем.</a:t>
            </a:r>
          </a:p>
          <a:p>
            <a:pPr marL="152400" indent="0" algn="l">
              <a:buNone/>
            </a:pPr>
            <a:endParaRPr lang="ru-RU" dirty="0"/>
          </a:p>
          <a:p>
            <a:pPr marL="152400" indent="0" algn="l">
              <a:buNone/>
            </a:pPr>
            <a:endParaRPr lang="ru-RU" dirty="0"/>
          </a:p>
          <a:p>
            <a:pPr marL="152400" indent="0" algn="r">
              <a:buNone/>
            </a:pPr>
            <a:r>
              <a:rPr lang="ru-RU" dirty="0"/>
              <a:t>Каскадная модель обладает своими преимуществами, но также имеет недостатки, которые следует учитывать при выборе модели жизненного цикла для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1470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>
            <a:spLocks noGrp="1"/>
          </p:cNvSpPr>
          <p:nvPr>
            <p:ph type="title"/>
          </p:nvPr>
        </p:nvSpPr>
        <p:spPr>
          <a:xfrm>
            <a:off x="720000" y="7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Поэтапной модель</a:t>
            </a:r>
          </a:p>
        </p:txBody>
      </p:sp>
      <p:sp>
        <p:nvSpPr>
          <p:cNvPr id="380" name="Google Shape;380;p47"/>
          <p:cNvSpPr txBox="1"/>
          <p:nvPr/>
        </p:nvSpPr>
        <p:spPr>
          <a:xfrm flipH="1">
            <a:off x="2938056" y="473023"/>
            <a:ext cx="23332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Проектирование</a:t>
            </a:r>
            <a:endParaRPr sz="2000" dirty="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82" name="Google Shape;382;p47"/>
          <p:cNvSpPr txBox="1"/>
          <p:nvPr/>
        </p:nvSpPr>
        <p:spPr>
          <a:xfrm flipH="1">
            <a:off x="933618" y="188192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Реализация</a:t>
            </a:r>
            <a:endParaRPr sz="2000" dirty="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84" name="Google Shape;384;p47"/>
          <p:cNvSpPr txBox="1"/>
          <p:nvPr/>
        </p:nvSpPr>
        <p:spPr>
          <a:xfrm flipH="1">
            <a:off x="3468383" y="3321810"/>
            <a:ext cx="193151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Тестирование</a:t>
            </a:r>
            <a:endParaRPr sz="2000" dirty="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4" name="Google Shape;380;p47">
            <a:extLst>
              <a:ext uri="{FF2B5EF4-FFF2-40B4-BE49-F238E27FC236}">
                <a16:creationId xmlns:a16="http://schemas.microsoft.com/office/drawing/2014/main" id="{9BE75852-BBD1-4442-A61E-8265D01D2C94}"/>
              </a:ext>
            </a:extLst>
          </p:cNvPr>
          <p:cNvSpPr txBox="1"/>
          <p:nvPr/>
        </p:nvSpPr>
        <p:spPr>
          <a:xfrm flipH="1">
            <a:off x="6800831" y="1391771"/>
            <a:ext cx="1837891" cy="66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Разработка требований</a:t>
            </a:r>
            <a:endParaRPr sz="2000" dirty="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6" name="Google Shape;380;p47">
            <a:extLst>
              <a:ext uri="{FF2B5EF4-FFF2-40B4-BE49-F238E27FC236}">
                <a16:creationId xmlns:a16="http://schemas.microsoft.com/office/drawing/2014/main" id="{E1C4B3EC-46A3-4550-801B-B757445B950B}"/>
              </a:ext>
            </a:extLst>
          </p:cNvPr>
          <p:cNvSpPr txBox="1"/>
          <p:nvPr/>
        </p:nvSpPr>
        <p:spPr>
          <a:xfrm flipH="1">
            <a:off x="6800831" y="2119922"/>
            <a:ext cx="1939754" cy="66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Эксплуатация и поддержка</a:t>
            </a:r>
            <a:endParaRPr sz="2000" dirty="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67D200A-4368-40AF-A329-88F5316254EF}"/>
              </a:ext>
            </a:extLst>
          </p:cNvPr>
          <p:cNvCxnSpPr/>
          <p:nvPr/>
        </p:nvCxnSpPr>
        <p:spPr>
          <a:xfrm flipH="1">
            <a:off x="5741894" y="2010335"/>
            <a:ext cx="2998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0B61558-CA91-45CF-8402-D9E1D12E41EB}"/>
              </a:ext>
            </a:extLst>
          </p:cNvPr>
          <p:cNvCxnSpPr/>
          <p:nvPr/>
        </p:nvCxnSpPr>
        <p:spPr>
          <a:xfrm flipH="1">
            <a:off x="5741894" y="2061168"/>
            <a:ext cx="2998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380;p47">
            <a:extLst>
              <a:ext uri="{FF2B5EF4-FFF2-40B4-BE49-F238E27FC236}">
                <a16:creationId xmlns:a16="http://schemas.microsoft.com/office/drawing/2014/main" id="{AD9F7A2E-1181-4BBF-B263-D0958C636E73}"/>
              </a:ext>
            </a:extLst>
          </p:cNvPr>
          <p:cNvSpPr txBox="1"/>
          <p:nvPr/>
        </p:nvSpPr>
        <p:spPr>
          <a:xfrm flipH="1">
            <a:off x="5260383" y="1994305"/>
            <a:ext cx="1837891" cy="66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endParaRPr sz="2000" dirty="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58AF6F99-CDFC-416A-8363-53E8D38C5025}"/>
              </a:ext>
            </a:extLst>
          </p:cNvPr>
          <p:cNvCxnSpPr>
            <a:stCxn id="42" idx="0"/>
          </p:cNvCxnSpPr>
          <p:nvPr/>
        </p:nvCxnSpPr>
        <p:spPr>
          <a:xfrm rot="16200000" flipV="1">
            <a:off x="4810373" y="625350"/>
            <a:ext cx="889829" cy="18480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380;p47">
            <a:extLst>
              <a:ext uri="{FF2B5EF4-FFF2-40B4-BE49-F238E27FC236}">
                <a16:creationId xmlns:a16="http://schemas.microsoft.com/office/drawing/2014/main" id="{383DBBA4-9B37-4F11-BF91-EDAF409C1DA0}"/>
              </a:ext>
            </a:extLst>
          </p:cNvPr>
          <p:cNvSpPr txBox="1"/>
          <p:nvPr/>
        </p:nvSpPr>
        <p:spPr>
          <a:xfrm flipH="1">
            <a:off x="3417396" y="435080"/>
            <a:ext cx="1837891" cy="66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endParaRPr sz="2000" dirty="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E1DF3D44-9B4C-4566-97B3-3D500BE500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74067" y="1072635"/>
            <a:ext cx="1682932" cy="10050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380;p47">
            <a:extLst>
              <a:ext uri="{FF2B5EF4-FFF2-40B4-BE49-F238E27FC236}">
                <a16:creationId xmlns:a16="http://schemas.microsoft.com/office/drawing/2014/main" id="{F783CC7B-E1F5-48B5-8357-8996D0BE68FE}"/>
              </a:ext>
            </a:extLst>
          </p:cNvPr>
          <p:cNvSpPr txBox="1"/>
          <p:nvPr/>
        </p:nvSpPr>
        <p:spPr>
          <a:xfrm flipH="1">
            <a:off x="1555120" y="1708974"/>
            <a:ext cx="1837891" cy="66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endParaRPr sz="2000" dirty="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C6F69F84-06E4-4947-81A8-EBD613111D7F}"/>
              </a:ext>
            </a:extLst>
          </p:cNvPr>
          <p:cNvCxnSpPr>
            <a:endCxn id="384" idx="3"/>
          </p:cNvCxnSpPr>
          <p:nvPr/>
        </p:nvCxnSpPr>
        <p:spPr>
          <a:xfrm rot="16200000" flipH="1">
            <a:off x="2394454" y="2534231"/>
            <a:ext cx="1153540" cy="994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изогнутый 34">
            <a:extLst>
              <a:ext uri="{FF2B5EF4-FFF2-40B4-BE49-F238E27FC236}">
                <a16:creationId xmlns:a16="http://schemas.microsoft.com/office/drawing/2014/main" id="{0F4D02EA-F29B-4F3A-ADB7-B28811711E9A}"/>
              </a:ext>
            </a:extLst>
          </p:cNvPr>
          <p:cNvCxnSpPr>
            <a:stCxn id="384" idx="1"/>
          </p:cNvCxnSpPr>
          <p:nvPr/>
        </p:nvCxnSpPr>
        <p:spPr>
          <a:xfrm flipV="1">
            <a:off x="5399898" y="2279276"/>
            <a:ext cx="779431" cy="13288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2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884435" y="438302"/>
            <a:ext cx="78897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Плюсы Поэтапной Модели</a:t>
            </a: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719999" y="1194324"/>
            <a:ext cx="7704000" cy="3404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dirty="0"/>
              <a:t>Гибкость и Итеративность: Подход поэтапной модели предоставляет гибкость, позволяя наращивать функциональность по мере развития проекта, что особенно полезно в условиях изменяющихся требований.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Быстрое Внедрение Основной Функциональности: Первые этапы фокусируются на реализации основной функциональности, что позволяет быстрее внедрить базовые возможности продукта.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Легкость Внесения Изменений: Возможность внесения изменений на ранних этапах уменьшает риски, связанные с неоднозначными или изменяющимися требованиями.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Возможность Оценки Работоспособности: Каждая итерация создает работоспособный промежуточный продукт, что позволяет заказчику и конечным пользователям оценить результаты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31797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884435" y="235324"/>
            <a:ext cx="73751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Минусы Поэтапной Модели</a:t>
            </a: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884435" y="808024"/>
            <a:ext cx="7704000" cy="3836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dirty="0"/>
              <a:t>Неопределенность в Конце Каждой Итерации: На конце каждой итерации может возникнуть неопределенность в планах, что может повлиять на стабильность проекта.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Увеличение Затрат: Несмотря на гибкость, поэтапная модель может привести к увеличению временных и финансовых затрат, особенно при частых изменениях требований.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Требуется Управление Итерациями: Управление каждой итерацией может потребовать дополнительных ресурсов и времени со стороны проектного руководства.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Неприменимость для Малых Проектов: Для небольших проектов, где требования стабильны, поэтапная модель может казаться избыточной и сложной в реализации.</a:t>
            </a:r>
          </a:p>
          <a:p>
            <a:pPr marL="152400" indent="0" algn="l">
              <a:buNone/>
            </a:pPr>
            <a:endParaRPr lang="ru-RU" dirty="0"/>
          </a:p>
          <a:p>
            <a:pPr marL="152400" indent="0" algn="r">
              <a:buNone/>
            </a:pPr>
            <a:r>
              <a:rPr lang="ru-RU" dirty="0"/>
              <a:t>Подход поэтапной модели обладает своими преимуществами, однако также сопряжен с некоторыми ограничениями, которые важно учитывать при принятии решения о применении данной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42378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>
            <a:spLocks noGrp="1"/>
          </p:cNvSpPr>
          <p:nvPr>
            <p:ph type="title"/>
          </p:nvPr>
        </p:nvSpPr>
        <p:spPr>
          <a:xfrm>
            <a:off x="720000" y="7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Спиральная модель</a:t>
            </a:r>
          </a:p>
        </p:txBody>
      </p:sp>
      <p:sp>
        <p:nvSpPr>
          <p:cNvPr id="46" name="Google Shape;380;p47">
            <a:extLst>
              <a:ext uri="{FF2B5EF4-FFF2-40B4-BE49-F238E27FC236}">
                <a16:creationId xmlns:a16="http://schemas.microsoft.com/office/drawing/2014/main" id="{383DBBA4-9B37-4F11-BF91-EDAF409C1DA0}"/>
              </a:ext>
            </a:extLst>
          </p:cNvPr>
          <p:cNvSpPr txBox="1"/>
          <p:nvPr/>
        </p:nvSpPr>
        <p:spPr>
          <a:xfrm flipH="1">
            <a:off x="1513978" y="759425"/>
            <a:ext cx="590976" cy="21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endParaRPr sz="2000" dirty="0"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2050" name="Picture 2" descr="Спиральная модель - УПРАВЛЕНИЕ ЖИЗНЕННЫМ ЦИКЛОМ ИНФОРМАЦИОННЫХ СИСТЕМ">
            <a:extLst>
              <a:ext uri="{FF2B5EF4-FFF2-40B4-BE49-F238E27FC236}">
                <a16:creationId xmlns:a16="http://schemas.microsoft.com/office/drawing/2014/main" id="{3990543B-B9BA-4F9F-BDDB-50F888F1D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95" y="831615"/>
            <a:ext cx="4731209" cy="34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720495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839</Words>
  <Application>Microsoft Office PowerPoint</Application>
  <PresentationFormat>Экран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Playfair Display</vt:lpstr>
      <vt:lpstr>Arial</vt:lpstr>
      <vt:lpstr>Nunito Light</vt:lpstr>
      <vt:lpstr>DM Sans</vt:lpstr>
      <vt:lpstr>Raleway</vt:lpstr>
      <vt:lpstr>Playfair Display Medium</vt:lpstr>
      <vt:lpstr>Formal and Professional Portfolio by Slidesgo</vt:lpstr>
      <vt:lpstr>Модели жизненного цикла </vt:lpstr>
      <vt:lpstr>Понятия Жизненного Цикла</vt:lpstr>
      <vt:lpstr>Каскадная модель</vt:lpstr>
      <vt:lpstr>Плюсы Каскадной Модели</vt:lpstr>
      <vt:lpstr>Минусы Каскадной Модели</vt:lpstr>
      <vt:lpstr>Поэтапной модель</vt:lpstr>
      <vt:lpstr>Плюсы Поэтапной Модели</vt:lpstr>
      <vt:lpstr>Минусы Поэтапной Модели</vt:lpstr>
      <vt:lpstr>Спиральная модель</vt:lpstr>
      <vt:lpstr>Плюсы Спиральной Модели</vt:lpstr>
      <vt:lpstr>Минусы Спиральной Модели</vt:lpstr>
      <vt:lpstr>Методология RAD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жизненного цикла</dc:title>
  <dc:creator>Arthur Zakirzjnov</dc:creator>
  <cp:lastModifiedBy>Arthur Zakirzjnov</cp:lastModifiedBy>
  <cp:revision>7</cp:revision>
  <dcterms:modified xsi:type="dcterms:W3CDTF">2024-01-24T19:23:03Z</dcterms:modified>
</cp:coreProperties>
</file>