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5D584-3098-468C-8013-97AE16B383B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3DF73-D612-4B0A-B124-A192E112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BAF12-63D4-47C0-B4E7-78E1C316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D04D8F-75E6-4899-ADEF-A860E0FC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BC686-0947-4E7A-86A8-CEB70B8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430F-EB99-4424-99E7-4A28BB81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E9F26-BF94-4BBE-87B2-C122B3AF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3F0CF-EA5B-49A5-AA57-3B87BF4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ECE9A-91C7-4196-B971-0469005D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46B78-B0B3-4454-9DE0-A2C36964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317B45-679C-46C7-9AD9-21583796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15EAC-D184-45C3-B2BD-7A0F7C97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19AA69-76FD-45CB-A8C3-927F12F03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E8CCC5-17C1-4639-A914-112FDE51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8463F0-CCC5-4052-9EF3-684CDD72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37C3A-FD94-4842-A3F8-A7918A4E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CC76A-CDC5-4DA9-ACB0-A7E96E08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9713F-2E11-4072-8D05-43AF8B69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64294-F2A0-4A98-9013-6DA8550B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3E847-D660-41B7-B7F9-7ED3EB4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E2172-DE24-4550-9C5F-FC069B8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655E9-2FBA-4382-AC63-F26EA8F0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260AE-9D8C-4DBF-BB5E-8FDD8DAF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258E5-AB8B-4FF9-A404-06FEEC18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2BFDC-13F5-43B2-997D-0B37AEAC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4DBA28-AE95-4A92-A664-C7C7DB3F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CDAD6-2D62-4B88-B292-5BC62E99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FE9A-D4C8-4A7D-A945-3867F1E7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3D42F-997C-4B5E-9BFD-B761A47A0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A66425-62A9-435A-8767-87B66B54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A539FE-DC94-49F0-84F4-9EEB01BA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669A89-33F5-4A1C-BAC4-715C4890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E2D3A-6715-48AF-B489-05A6A11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B96F0-D717-463D-8777-E7207F9C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6746C0-E6FB-4ABC-8BBF-8E55D738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513AC-7B3A-4C50-BE53-3312C6E1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DD9B02-799B-43C3-8BE8-086D01CA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D55590-FD46-4AAD-B43C-326FEBC5E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719B2B-B7A2-435B-AEB8-21E5349C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DC6810-3121-4D94-A6E8-707F4F13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7DF6F-0C88-4BBD-92D0-D3E09C4C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6E25D-8B40-4F8E-AB75-5A960716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9CD92A-F9A7-42DF-ACFF-727A643B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166967-A34A-4601-8AD8-B83CF92F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0132-E5B4-4C67-BF59-C90117EF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B4805F-29B3-4155-8FCE-E23B006A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FD8C5-92AF-4B2E-B06B-909C59F1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2D33F1-8260-42BD-85A2-33B97479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F609-B8F5-42FC-9695-CAB9D74F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5B07C-A15E-4E26-A720-B7609913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3A5333-52B9-4774-AB4C-5214329BC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C6374-3D25-406A-B538-C68198CD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467D1D-D1E6-460F-9053-5CE7FAB4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9D8BE0-087A-4B2F-A3B6-85ABF88D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F67D-9E6A-47BE-B431-547CF3CB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B6484C-2B1A-453B-B41B-D79149BCB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362031-1F85-42AB-AB17-683D706D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DB5D0A-7E2D-4844-9B61-5BF896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30CF4D-EC6C-464E-BE96-66ED6554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5869D8-ADF0-414D-ABC4-6C8D7F9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1338-42AD-4757-BE95-A6308A8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A6ED73-A2A2-4219-ADE5-1235AD84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61D34A-705B-4093-BA64-F138DC422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51EF-3F6B-4D2F-ABD9-23E2276917A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4D8C47-1B53-4FDE-8617-5FDA27F90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38C1D-3DB6-4205-9C56-0147BAC1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23383-9E36-47A8-98BE-176B6401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" y="1323635"/>
            <a:ext cx="10138611" cy="1962086"/>
          </a:xfrm>
        </p:spPr>
        <p:txBody>
          <a:bodyPr>
            <a:normAutofit/>
          </a:bodyPr>
          <a:lstStyle/>
          <a:p>
            <a:pPr algn="l"/>
            <a:r>
              <a:rPr lang="ru-RU" sz="3400" dirty="0">
                <a:solidFill>
                  <a:schemeClr val="bg1"/>
                </a:solidFill>
                <a:latin typeface="Montserrat" pitchFamily="2" charset="-52"/>
              </a:rPr>
              <a:t>Разработка сценария внедрения программного продукта для рабочего места</a:t>
            </a:r>
            <a:br>
              <a:rPr lang="ru-RU" sz="3400" dirty="0">
                <a:solidFill>
                  <a:schemeClr val="bg1"/>
                </a:solidFill>
                <a:latin typeface="Montserrat" pitchFamily="2" charset="-52"/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3" name="Google Shape;145;p14">
            <a:extLst>
              <a:ext uri="{FF2B5EF4-FFF2-40B4-BE49-F238E27FC236}">
                <a16:creationId xmlns:a16="http://schemas.microsoft.com/office/drawing/2014/main" id="{9ECDB33D-1286-43D8-9838-94A15DE19EBB}"/>
              </a:ext>
            </a:extLst>
          </p:cNvPr>
          <p:cNvSpPr txBox="1"/>
          <p:nvPr/>
        </p:nvSpPr>
        <p:spPr>
          <a:xfrm>
            <a:off x="9448801" y="5534365"/>
            <a:ext cx="25908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9080" marR="0" lvl="1" indent="-1295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ru-RU" b="0" i="0" u="none" strike="noStrike" cap="none" dirty="0">
                <a:solidFill>
                  <a:srgbClr val="FFFFFF"/>
                </a:solidFill>
                <a:latin typeface="Montserrat" pitchFamily="2" charset="-52"/>
                <a:ea typeface="Arimo"/>
                <a:cs typeface="Arimo"/>
                <a:sym typeface="Arimo"/>
              </a:rPr>
              <a:t>Закирзянов Артур</a:t>
            </a:r>
          </a:p>
          <a:p>
            <a:pPr marL="259080" marR="0" lvl="1" indent="-12953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ru-RU" b="0" i="0" u="none" strike="noStrike" cap="none" dirty="0">
                <a:solidFill>
                  <a:srgbClr val="FFFFFF"/>
                </a:solidFill>
                <a:latin typeface="Montserrat" pitchFamily="2" charset="-52"/>
                <a:ea typeface="Arimo"/>
                <a:cs typeface="Arimo"/>
                <a:sym typeface="Arimo"/>
              </a:rPr>
              <a:t>21п2</a:t>
            </a: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8738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Проблемы и риски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5;p42">
            <a:extLst>
              <a:ext uri="{FF2B5EF4-FFF2-40B4-BE49-F238E27FC236}">
                <a16:creationId xmlns:a16="http://schemas.microsoft.com/office/drawing/2014/main" id="{63D15294-FF19-40D8-8AF4-B8425220EB5B}"/>
              </a:ext>
            </a:extLst>
          </p:cNvPr>
          <p:cNvSpPr txBox="1"/>
          <p:nvPr/>
        </p:nvSpPr>
        <p:spPr>
          <a:xfrm>
            <a:off x="3657810" y="184590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Технические сбои</a:t>
            </a:r>
            <a:endParaRPr sz="9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5" name="Google Shape;476;p42">
            <a:extLst>
              <a:ext uri="{FF2B5EF4-FFF2-40B4-BE49-F238E27FC236}">
                <a16:creationId xmlns:a16="http://schemas.microsoft.com/office/drawing/2014/main" id="{E3856117-611C-4851-9910-CEF4D7B333F3}"/>
              </a:ext>
            </a:extLst>
          </p:cNvPr>
          <p:cNvSpPr txBox="1"/>
          <p:nvPr/>
        </p:nvSpPr>
        <p:spPr>
          <a:xfrm>
            <a:off x="3657810" y="342939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Неполное обучение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6" name="Google Shape;477;p42">
            <a:extLst>
              <a:ext uri="{FF2B5EF4-FFF2-40B4-BE49-F238E27FC236}">
                <a16:creationId xmlns:a16="http://schemas.microsoft.com/office/drawing/2014/main" id="{01EAB39E-C69F-4066-9052-BBE471D2FB62}"/>
              </a:ext>
            </a:extLst>
          </p:cNvPr>
          <p:cNvSpPr txBox="1"/>
          <p:nvPr/>
        </p:nvSpPr>
        <p:spPr>
          <a:xfrm>
            <a:off x="5334420" y="184590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Неучтенные задачи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7" name="Google Shape;478;p42">
            <a:extLst>
              <a:ext uri="{FF2B5EF4-FFF2-40B4-BE49-F238E27FC236}">
                <a16:creationId xmlns:a16="http://schemas.microsoft.com/office/drawing/2014/main" id="{03FA046A-7C0F-47DA-AABE-4F6070914BE7}"/>
              </a:ext>
            </a:extLst>
          </p:cNvPr>
          <p:cNvSpPr txBox="1"/>
          <p:nvPr/>
        </p:nvSpPr>
        <p:spPr>
          <a:xfrm>
            <a:off x="7011030" y="184590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Культурный шок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8" name="Google Shape;479;p42">
            <a:extLst>
              <a:ext uri="{FF2B5EF4-FFF2-40B4-BE49-F238E27FC236}">
                <a16:creationId xmlns:a16="http://schemas.microsoft.com/office/drawing/2014/main" id="{836A3BA4-DFEF-4825-B7A3-6B461DE73382}"/>
              </a:ext>
            </a:extLst>
          </p:cNvPr>
          <p:cNvSpPr txBox="1"/>
          <p:nvPr/>
        </p:nvSpPr>
        <p:spPr>
          <a:xfrm>
            <a:off x="7011030" y="342939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Конкуренция за ресурсы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9" name="Google Shape;480;p42">
            <a:extLst>
              <a:ext uri="{FF2B5EF4-FFF2-40B4-BE49-F238E27FC236}">
                <a16:creationId xmlns:a16="http://schemas.microsoft.com/office/drawing/2014/main" id="{A0373E48-266F-4E81-BD94-2B56D44ED2DC}"/>
              </a:ext>
            </a:extLst>
          </p:cNvPr>
          <p:cNvSpPr txBox="1"/>
          <p:nvPr/>
        </p:nvSpPr>
        <p:spPr>
          <a:xfrm>
            <a:off x="8687640" y="184590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Несоответствие бюджету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26" name="Google Shape;481;p42">
            <a:extLst>
              <a:ext uri="{FF2B5EF4-FFF2-40B4-BE49-F238E27FC236}">
                <a16:creationId xmlns:a16="http://schemas.microsoft.com/office/drawing/2014/main" id="{28825DF6-2C9D-443A-906A-0CA87C9A671C}"/>
              </a:ext>
            </a:extLst>
          </p:cNvPr>
          <p:cNvSpPr txBox="1"/>
          <p:nvPr/>
        </p:nvSpPr>
        <p:spPr>
          <a:xfrm>
            <a:off x="1981200" y="184590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Сопротивление сотрудников</a:t>
            </a:r>
            <a:endParaRPr sz="9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27" name="Google Shape;482;p42">
            <a:extLst>
              <a:ext uri="{FF2B5EF4-FFF2-40B4-BE49-F238E27FC236}">
                <a16:creationId xmlns:a16="http://schemas.microsoft.com/office/drawing/2014/main" id="{714811D8-DF15-4098-8845-667039A0C017}"/>
              </a:ext>
            </a:extLst>
          </p:cNvPr>
          <p:cNvSpPr txBox="1"/>
          <p:nvPr/>
        </p:nvSpPr>
        <p:spPr>
          <a:xfrm>
            <a:off x="1981200" y="501289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Отсутствие обратной связи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28" name="Google Shape;483;p42">
            <a:extLst>
              <a:ext uri="{FF2B5EF4-FFF2-40B4-BE49-F238E27FC236}">
                <a16:creationId xmlns:a16="http://schemas.microsoft.com/office/drawing/2014/main" id="{2DA7D5C7-B97F-4C88-84AE-E744584BD2B6}"/>
              </a:ext>
            </a:extLst>
          </p:cNvPr>
          <p:cNvSpPr txBox="1"/>
          <p:nvPr/>
        </p:nvSpPr>
        <p:spPr>
          <a:xfrm>
            <a:off x="6172725" y="501289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Интеграционные проблемы</a:t>
            </a:r>
            <a:endParaRPr sz="1000" b="1" dirty="0">
              <a:solidFill>
                <a:schemeClr val="lt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7978662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Выводы и рекомендации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60;p12">
            <a:extLst>
              <a:ext uri="{FF2B5EF4-FFF2-40B4-BE49-F238E27FC236}">
                <a16:creationId xmlns:a16="http://schemas.microsoft.com/office/drawing/2014/main" id="{515A216E-E79B-409C-953A-2C633801DDB0}"/>
              </a:ext>
            </a:extLst>
          </p:cNvPr>
          <p:cNvSpPr txBox="1"/>
          <p:nvPr/>
        </p:nvSpPr>
        <p:spPr>
          <a:xfrm>
            <a:off x="1773059" y="3107798"/>
            <a:ext cx="8645882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ru-RU" sz="1600" b="0" i="0" dirty="0">
                <a:solidFill>
                  <a:srgbClr val="E8E8E8"/>
                </a:solidFill>
                <a:effectLst/>
                <a:latin typeface="Montserrat" pitchFamily="2" charset="-52"/>
              </a:rPr>
              <a:t>Разработка сценария внедрения программного продукта для рабочего места требует комплексного подхода, учитывающего бизнес-цели и технические аспекты. Ключевым является четкое определение целей и правильная организация работы над системой, соблюдение всех необходимых требований и стандартов.</a:t>
            </a:r>
            <a:endParaRPr lang="en-US" sz="1600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189273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342" y="3015644"/>
            <a:ext cx="6671315" cy="565756"/>
          </a:xfrm>
        </p:spPr>
        <p:txBody>
          <a:bodyPr>
            <a:normAutofit/>
          </a:bodyPr>
          <a:lstStyle/>
          <a:p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Спасибо за внимание!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65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089" y="945114"/>
            <a:ext cx="4992861" cy="1847849"/>
          </a:xfrm>
        </p:spPr>
        <p:txBody>
          <a:bodyPr>
            <a:normAutofit fontScale="90000"/>
          </a:bodyPr>
          <a:lstStyle/>
          <a:p>
            <a:pPr algn="l"/>
            <a:r>
              <a:rPr lang="ru-RU" sz="3400" dirty="0">
                <a:solidFill>
                  <a:schemeClr val="bg1"/>
                </a:solidFill>
                <a:latin typeface="Montserrat" pitchFamily="2" charset="-52"/>
              </a:rPr>
              <a:t>Зачем нужно внедрение программного продукта</a:t>
            </a:r>
            <a:endParaRPr lang="en-US" sz="3400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44;p11">
            <a:extLst>
              <a:ext uri="{FF2B5EF4-FFF2-40B4-BE49-F238E27FC236}">
                <a16:creationId xmlns:a16="http://schemas.microsoft.com/office/drawing/2014/main" id="{2A97CC46-8258-4A4C-AA20-11C0057CD2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7136"/>
          <a:stretch/>
        </p:blipFill>
        <p:spPr>
          <a:xfrm>
            <a:off x="7359483" y="5686426"/>
            <a:ext cx="4816176" cy="86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2BF561-CA15-4F68-B0CB-25F3CDC8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9" y="316377"/>
            <a:ext cx="1324160" cy="125747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6DF206D-9819-4CA6-8CE6-1C7CB9BD3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945114"/>
            <a:ext cx="434339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033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7951679" cy="1240052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Текущее состояние рабочих мест без внедрения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Google Shape;113;p13">
            <a:extLst>
              <a:ext uri="{FF2B5EF4-FFF2-40B4-BE49-F238E27FC236}">
                <a16:creationId xmlns:a16="http://schemas.microsoft.com/office/drawing/2014/main" id="{E20677F6-9266-4DBB-9AD0-DC8F7E76444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lum bright="70000" contrast="-70000"/>
          </a:blip>
          <a:srcRect/>
          <a:stretch/>
        </p:blipFill>
        <p:spPr>
          <a:xfrm flipH="1">
            <a:off x="2187156" y="4756691"/>
            <a:ext cx="3066972" cy="1789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3" name="Google Shape;206;p15">
            <a:extLst>
              <a:ext uri="{FF2B5EF4-FFF2-40B4-BE49-F238E27FC236}">
                <a16:creationId xmlns:a16="http://schemas.microsoft.com/office/drawing/2014/main" id="{9F5EC223-220E-447F-BE64-2F87A9EFC761}"/>
              </a:ext>
            </a:extLst>
          </p:cNvPr>
          <p:cNvSpPr/>
          <p:nvPr/>
        </p:nvSpPr>
        <p:spPr>
          <a:xfrm>
            <a:off x="2272928" y="4841158"/>
            <a:ext cx="451222" cy="429763"/>
          </a:xfrm>
          <a:custGeom>
            <a:avLst/>
            <a:gdLst/>
            <a:ahLst/>
            <a:cxnLst/>
            <a:rect l="l" t="t" r="r" b="b"/>
            <a:pathLst>
              <a:path w="521361" h="521361" extrusionOk="0">
                <a:moveTo>
                  <a:pt x="0" y="0"/>
                </a:moveTo>
                <a:lnTo>
                  <a:pt x="521361" y="0"/>
                </a:lnTo>
                <a:lnTo>
                  <a:pt x="521361" y="521361"/>
                </a:lnTo>
                <a:lnTo>
                  <a:pt x="0" y="521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8" name="Google Shape;113;p13">
            <a:extLst>
              <a:ext uri="{FF2B5EF4-FFF2-40B4-BE49-F238E27FC236}">
                <a16:creationId xmlns:a16="http://schemas.microsoft.com/office/drawing/2014/main" id="{F53D63F7-77EB-4AB4-8870-40A14183ACD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lum bright="70000" contrast="-70000"/>
          </a:blip>
          <a:srcRect/>
          <a:stretch/>
        </p:blipFill>
        <p:spPr>
          <a:xfrm>
            <a:off x="6635331" y="4763137"/>
            <a:ext cx="3066972" cy="1789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9" name="Google Shape;207;p15">
            <a:extLst>
              <a:ext uri="{FF2B5EF4-FFF2-40B4-BE49-F238E27FC236}">
                <a16:creationId xmlns:a16="http://schemas.microsoft.com/office/drawing/2014/main" id="{71832E1B-0768-4419-8EA9-5A6D3C3443F8}"/>
              </a:ext>
            </a:extLst>
          </p:cNvPr>
          <p:cNvSpPr/>
          <p:nvPr/>
        </p:nvSpPr>
        <p:spPr>
          <a:xfrm>
            <a:off x="9231087" y="4841158"/>
            <a:ext cx="391021" cy="391021"/>
          </a:xfrm>
          <a:custGeom>
            <a:avLst/>
            <a:gdLst/>
            <a:ahLst/>
            <a:cxnLst/>
            <a:rect l="l" t="t" r="r" b="b"/>
            <a:pathLst>
              <a:path w="521361" h="521361" extrusionOk="0">
                <a:moveTo>
                  <a:pt x="0" y="0"/>
                </a:moveTo>
                <a:lnTo>
                  <a:pt x="521361" y="0"/>
                </a:lnTo>
                <a:lnTo>
                  <a:pt x="521361" y="521361"/>
                </a:lnTo>
                <a:lnTo>
                  <a:pt x="0" y="521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145;p14">
            <a:extLst>
              <a:ext uri="{FF2B5EF4-FFF2-40B4-BE49-F238E27FC236}">
                <a16:creationId xmlns:a16="http://schemas.microsoft.com/office/drawing/2014/main" id="{9B28A937-219B-4BE4-B7FD-194784D4FBD9}"/>
              </a:ext>
            </a:extLst>
          </p:cNvPr>
          <p:cNvSpPr txBox="1"/>
          <p:nvPr/>
        </p:nvSpPr>
        <p:spPr>
          <a:xfrm>
            <a:off x="2425242" y="4379520"/>
            <a:ext cx="25908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41"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</a:pPr>
            <a:r>
              <a:rPr lang="ru-RU" b="0" i="0" u="none" strike="noStrike" cap="none" dirty="0">
                <a:solidFill>
                  <a:srgbClr val="FFFFFF"/>
                </a:solidFill>
                <a:latin typeface="Montserrat" pitchFamily="2" charset="-52"/>
                <a:ea typeface="Arimo"/>
                <a:cs typeface="Arimo"/>
                <a:sym typeface="Arimo"/>
              </a:rPr>
              <a:t>До</a:t>
            </a:r>
          </a:p>
        </p:txBody>
      </p:sp>
      <p:sp>
        <p:nvSpPr>
          <p:cNvPr id="61" name="Google Shape;145;p14">
            <a:extLst>
              <a:ext uri="{FF2B5EF4-FFF2-40B4-BE49-F238E27FC236}">
                <a16:creationId xmlns:a16="http://schemas.microsoft.com/office/drawing/2014/main" id="{BC6A79FD-2B34-410C-8AB8-545FC35038E3}"/>
              </a:ext>
            </a:extLst>
          </p:cNvPr>
          <p:cNvSpPr txBox="1"/>
          <p:nvPr/>
        </p:nvSpPr>
        <p:spPr>
          <a:xfrm>
            <a:off x="6873417" y="4385966"/>
            <a:ext cx="25908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41"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</a:pPr>
            <a:r>
              <a:rPr lang="ru-RU" b="0" i="0" u="none" strike="noStrike" cap="none" dirty="0">
                <a:solidFill>
                  <a:srgbClr val="FFFFFF"/>
                </a:solidFill>
                <a:latin typeface="Montserrat" pitchFamily="2" charset="-52"/>
                <a:ea typeface="Arimo"/>
                <a:cs typeface="Arimo"/>
                <a:sym typeface="Arimo"/>
              </a:rPr>
              <a:t>После</a:t>
            </a:r>
          </a:p>
        </p:txBody>
      </p:sp>
    </p:spTree>
    <p:extLst>
      <p:ext uri="{BB962C8B-B14F-4D97-AF65-F5344CB8AC3E}">
        <p14:creationId xmlns:p14="http://schemas.microsoft.com/office/powerpoint/2010/main" val="753061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Основные цели внедрения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55;p12">
            <a:extLst>
              <a:ext uri="{FF2B5EF4-FFF2-40B4-BE49-F238E27FC236}">
                <a16:creationId xmlns:a16="http://schemas.microsoft.com/office/drawing/2014/main" id="{C14C8744-F567-434E-B6BE-22C46E95D466}"/>
              </a:ext>
            </a:extLst>
          </p:cNvPr>
          <p:cNvSpPr/>
          <p:nvPr/>
        </p:nvSpPr>
        <p:spPr>
          <a:xfrm>
            <a:off x="1312154" y="1935018"/>
            <a:ext cx="5431901" cy="5431901"/>
          </a:xfrm>
          <a:custGeom>
            <a:avLst/>
            <a:gdLst/>
            <a:ahLst/>
            <a:cxnLst/>
            <a:rect l="l" t="t" r="r" b="b"/>
            <a:pathLst>
              <a:path w="8147851" h="8147851" extrusionOk="0">
                <a:moveTo>
                  <a:pt x="0" y="0"/>
                </a:moveTo>
                <a:lnTo>
                  <a:pt x="8147851" y="0"/>
                </a:lnTo>
                <a:lnTo>
                  <a:pt x="8147851" y="8147850"/>
                </a:lnTo>
                <a:lnTo>
                  <a:pt x="0" y="81478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6000"/>
            </a:blip>
            <a:stretch>
              <a:fillRect/>
            </a:stretch>
          </a:blipFill>
          <a:ln>
            <a:noFill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2212E7-0E2D-47C2-BBDB-CC4AFEEF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4" b="99769" l="5299" r="90897">
                        <a14:foregroundMark x1="45041" y1="31597" x2="41644" y2="44213"/>
                        <a14:foregroundMark x1="38489" y1="46587" x2="36753" y2="48380"/>
                        <a14:foregroundMark x1="45720" y1="39120" x2="41234" y2="43753"/>
                        <a14:foregroundMark x1="36753" y1="48380" x2="26495" y2="48264"/>
                        <a14:foregroundMark x1="26495" y1="48264" x2="25951" y2="42593"/>
                        <a14:foregroundMark x1="28329" y1="35648" x2="25679" y2="46065"/>
                        <a14:foregroundMark x1="25408" y1="35417" x2="25408" y2="35417"/>
                        <a14:foregroundMark x1="24796" y1="35417" x2="24796" y2="35417"/>
                        <a14:foregroundMark x1="23370" y1="22685" x2="23370" y2="22685"/>
                        <a14:foregroundMark x1="41916" y1="31134" x2="42663" y2="31597"/>
                        <a14:foregroundMark x1="36614" y1="68815" x2="34783" y2="77546"/>
                        <a14:foregroundMark x1="41151" y1="47183" x2="36855" y2="67667"/>
                        <a14:foregroundMark x1="44565" y1="30903" x2="41771" y2="44228"/>
                        <a14:foregroundMark x1="34783" y1="77546" x2="21739" y2="82407"/>
                        <a14:foregroundMark x1="21739" y1="82407" x2="25815" y2="62847"/>
                        <a14:foregroundMark x1="25815" y1="62847" x2="23370" y2="88889"/>
                        <a14:foregroundMark x1="23370" y1="88889" x2="12704" y2="94676"/>
                        <a14:foregroundMark x1="12704" y1="94676" x2="19973" y2="92593"/>
                        <a14:foregroundMark x1="9851" y1="89583" x2="9851" y2="89583"/>
                        <a14:foregroundMark x1="9103" y1="85532" x2="7541" y2="85764"/>
                        <a14:foregroundMark x1="5435" y1="88310" x2="9579" y2="84028"/>
                        <a14:foregroundMark x1="5299" y1="84606" x2="5299" y2="84606"/>
                        <a14:foregroundMark x1="18071" y1="99769" x2="29484" y2="98495"/>
                        <a14:foregroundMark x1="33424" y1="90509" x2="31114" y2="70833"/>
                        <a14:foregroundMark x1="38613" y1="95741" x2="44107" y2="88304"/>
                        <a14:foregroundMark x1="37931" y1="96664" x2="38264" y2="96214"/>
                        <a14:foregroundMark x1="45226" y1="85861" x2="52038" y2="64583"/>
                        <a14:foregroundMark x1="52038" y1="64583" x2="51902" y2="60648"/>
                        <a14:foregroundMark x1="44905" y1="65046" x2="38859" y2="83218"/>
                        <a14:foregroundMark x1="45636" y1="94053" x2="48777" y2="99074"/>
                        <a14:foregroundMark x1="38859" y1="83218" x2="44227" y2="91799"/>
                        <a14:foregroundMark x1="61802" y1="96918" x2="65557" y2="96296"/>
                        <a14:foregroundMark x1="48777" y1="99074" x2="60505" y2="97132"/>
                        <a14:foregroundMark x1="44158" y1="58565" x2="33016" y2="96528"/>
                        <a14:foregroundMark x1="33016" y1="96528" x2="33016" y2="96528"/>
                        <a14:foregroundMark x1="61005" y1="61111" x2="71671" y2="97569"/>
                        <a14:foregroundMark x1="53940" y1="48611" x2="63791" y2="72338"/>
                        <a14:foregroundMark x1="70788" y1="62847" x2="73166" y2="79051"/>
                        <a14:foregroundMark x1="64946" y1="46065" x2="71807" y2="67824"/>
                        <a14:foregroundMark x1="65217" y1="75116" x2="69905" y2="75579"/>
                        <a14:foregroundMark x1="66984" y1="71296" x2="67867" y2="75810"/>
                        <a14:foregroundMark x1="80027" y1="95255" x2="80027" y2="95255"/>
                        <a14:foregroundMark x1="84851" y1="91319" x2="81522" y2="97569"/>
                        <a14:foregroundMark x1="84851" y1="85995" x2="90285" y2="81829"/>
                        <a14:foregroundMark x1="90897" y1="66319" x2="90897" y2="66319"/>
                        <a14:foregroundMark x1="88247" y1="48380" x2="90557" y2="61111"/>
                        <a14:foregroundMark x1="82405" y1="37616" x2="79008" y2="45370"/>
                        <a14:foregroundMark x1="87772" y1="47569" x2="85734" y2="44560"/>
                        <a14:backgroundMark x1="27582" y1="25116" x2="27582" y2="22917"/>
                        <a14:backgroundMark x1="63315" y1="81597" x2="63315" y2="81597"/>
                        <a14:backgroundMark x1="62432" y1="82755" x2="60666" y2="95255"/>
                        <a14:backgroundMark x1="60666" y1="95255" x2="60666" y2="95255"/>
                        <a14:backgroundMark x1="60122" y1="23380" x2="60122" y2="23380"/>
                        <a14:backgroundMark x1="57473" y1="24306" x2="51155" y2="17361"/>
                        <a14:backgroundMark x1="51155" y1="17361" x2="51155" y2="17361"/>
                        <a14:backgroundMark x1="17323" y1="47569" x2="23030" y2="52778"/>
                        <a14:backgroundMark x1="63927" y1="54282" x2="62160" y2="51852"/>
                        <a14:backgroundMark x1="35666" y1="65741" x2="35054" y2="62037"/>
                        <a14:backgroundMark x1="34511" y1="84028" x2="34511" y2="69097"/>
                        <a14:backgroundMark x1="34511" y1="69097" x2="36413" y2="69329"/>
                        <a14:backgroundMark x1="37296" y1="73032" x2="36957" y2="67245"/>
                        <a14:backgroundMark x1="30367" y1="40046" x2="30367" y2="41319"/>
                        <a14:backgroundMark x1="41372" y1="45602" x2="39470" y2="45370"/>
                        <a14:backgroundMark x1="41508" y1="45023" x2="38179" y2="45833"/>
                        <a14:backgroundMark x1="42255" y1="45833" x2="40353" y2="44560"/>
                        <a14:backgroundMark x1="37092" y1="94792" x2="37568" y2="91551"/>
                        <a14:backgroundMark x1="37704" y1="98264" x2="36549" y2="94213"/>
                        <a14:backgroundMark x1="38723" y1="98958" x2="36549" y2="95718"/>
                        <a14:backgroundMark x1="61005" y1="95718" x2="60258" y2="96759"/>
                        <a14:backgroundMark x1="38859" y1="96759" x2="37976" y2="95023"/>
                        <a14:backgroundMark x1="45041" y1="89468" x2="45788" y2="93981"/>
                        <a14:backgroundMark x1="44293" y1="87731" x2="45448" y2="87269"/>
                        <a14:backgroundMark x1="44905" y1="91204" x2="45788" y2="8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5" y="2689812"/>
            <a:ext cx="6501741" cy="3816239"/>
          </a:xfrm>
          <a:prstGeom prst="rect">
            <a:avLst/>
          </a:prstGeom>
        </p:spPr>
      </p:pic>
      <p:sp>
        <p:nvSpPr>
          <p:cNvPr id="29" name="Google Shape;158;p12">
            <a:extLst>
              <a:ext uri="{FF2B5EF4-FFF2-40B4-BE49-F238E27FC236}">
                <a16:creationId xmlns:a16="http://schemas.microsoft.com/office/drawing/2014/main" id="{21EDED5F-9BFF-4EF8-96EC-8A58A64CE35E}"/>
              </a:ext>
            </a:extLst>
          </p:cNvPr>
          <p:cNvSpPr txBox="1"/>
          <p:nvPr/>
        </p:nvSpPr>
        <p:spPr>
          <a:xfrm>
            <a:off x="7756168" y="1978841"/>
            <a:ext cx="2940505" cy="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3000"/>
              </a:lnSpc>
            </a:pPr>
            <a:r>
              <a:rPr lang="ru-RU" sz="2000" b="1" dirty="0">
                <a:solidFill>
                  <a:srgbClr val="F5641D"/>
                </a:solidFill>
                <a:latin typeface="Fira Sans"/>
                <a:ea typeface="Fira Sans"/>
                <a:cs typeface="Fira Sans"/>
                <a:sym typeface="Fira Sans"/>
              </a:rPr>
              <a:t>Цель</a:t>
            </a:r>
            <a:r>
              <a:rPr lang="en-US" sz="2000" b="1" dirty="0">
                <a:solidFill>
                  <a:srgbClr val="F5641D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000" dirty="0"/>
          </a:p>
        </p:txBody>
      </p:sp>
      <p:sp>
        <p:nvSpPr>
          <p:cNvPr id="30" name="Google Shape;160;p12">
            <a:extLst>
              <a:ext uri="{FF2B5EF4-FFF2-40B4-BE49-F238E27FC236}">
                <a16:creationId xmlns:a16="http://schemas.microsoft.com/office/drawing/2014/main" id="{515A216E-E79B-409C-953A-2C633801DDB0}"/>
              </a:ext>
            </a:extLst>
          </p:cNvPr>
          <p:cNvSpPr txBox="1"/>
          <p:nvPr/>
        </p:nvSpPr>
        <p:spPr>
          <a:xfrm>
            <a:off x="7756168" y="2379637"/>
            <a:ext cx="3338737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ru-RU" sz="1600" dirty="0">
                <a:solidFill>
                  <a:schemeClr val="bg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Сделать работу сотрудников быстрее и удобнее.</a:t>
            </a:r>
          </a:p>
          <a:p>
            <a:pPr>
              <a:lnSpc>
                <a:spcPct val="140000"/>
              </a:lnSpc>
            </a:pPr>
            <a:r>
              <a:rPr lang="ru-RU" sz="1600" dirty="0">
                <a:solidFill>
                  <a:schemeClr val="bg1"/>
                </a:solidFill>
                <a:latin typeface="Fira Sans" panose="020B0503050000020004" pitchFamily="34" charset="0"/>
              </a:rPr>
              <a:t>Меньше ошибок, больше времени для решения реальных задач.</a:t>
            </a:r>
            <a:endParaRPr lang="en-US" sz="16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125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7319015" cy="565756"/>
          </a:xfrm>
        </p:spPr>
        <p:txBody>
          <a:bodyPr>
            <a:normAutofit fontScale="90000"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Выбор программного решения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53;p28">
            <a:extLst>
              <a:ext uri="{FF2B5EF4-FFF2-40B4-BE49-F238E27FC236}">
                <a16:creationId xmlns:a16="http://schemas.microsoft.com/office/drawing/2014/main" id="{085B543E-BF8F-463A-A259-BCEC6D29DCA6}"/>
              </a:ext>
            </a:extLst>
          </p:cNvPr>
          <p:cNvSpPr/>
          <p:nvPr/>
        </p:nvSpPr>
        <p:spPr>
          <a:xfrm>
            <a:off x="1614718" y="3433449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Удобство использования</a:t>
            </a:r>
            <a:endParaRPr sz="1400" b="1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8" name="Google Shape;254;p28">
            <a:extLst>
              <a:ext uri="{FF2B5EF4-FFF2-40B4-BE49-F238E27FC236}">
                <a16:creationId xmlns:a16="http://schemas.microsoft.com/office/drawing/2014/main" id="{4CEB3C94-AC7B-40AA-AB9A-F968B324846E}"/>
              </a:ext>
            </a:extLst>
          </p:cNvPr>
          <p:cNvSpPr/>
          <p:nvPr/>
        </p:nvSpPr>
        <p:spPr>
          <a:xfrm>
            <a:off x="3830788" y="3433449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Надежность</a:t>
            </a:r>
            <a:endParaRPr sz="1400" b="1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9" name="Google Shape;255;p28">
            <a:extLst>
              <a:ext uri="{FF2B5EF4-FFF2-40B4-BE49-F238E27FC236}">
                <a16:creationId xmlns:a16="http://schemas.microsoft.com/office/drawing/2014/main" id="{6F9D70E6-1CA6-4900-B67B-FEBA42C298E6}"/>
              </a:ext>
            </a:extLst>
          </p:cNvPr>
          <p:cNvSpPr/>
          <p:nvPr/>
        </p:nvSpPr>
        <p:spPr>
          <a:xfrm>
            <a:off x="6096000" y="3433449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Поддержка разработчика</a:t>
            </a:r>
            <a:endParaRPr sz="1400" b="1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27" name="Google Shape;255;p28">
            <a:extLst>
              <a:ext uri="{FF2B5EF4-FFF2-40B4-BE49-F238E27FC236}">
                <a16:creationId xmlns:a16="http://schemas.microsoft.com/office/drawing/2014/main" id="{9058C08A-1539-48D4-9CD3-9B9C09F053C3}"/>
              </a:ext>
            </a:extLst>
          </p:cNvPr>
          <p:cNvSpPr/>
          <p:nvPr/>
        </p:nvSpPr>
        <p:spPr>
          <a:xfrm>
            <a:off x="8319554" y="3433449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Совместимость с другими системами</a:t>
            </a:r>
            <a:endParaRPr sz="1400" b="1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75151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Процесс внедрения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CFE0A6D7-D125-421D-B84C-4AC0B29B9F68}"/>
              </a:ext>
            </a:extLst>
          </p:cNvPr>
          <p:cNvSpPr/>
          <p:nvPr/>
        </p:nvSpPr>
        <p:spPr>
          <a:xfrm>
            <a:off x="3327836" y="3744857"/>
            <a:ext cx="2615764" cy="253849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Подготовка системы</a:t>
            </a:r>
            <a:endParaRPr lang="en-US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B71BEDA-2D29-4220-9E55-967B26C56590}"/>
              </a:ext>
            </a:extLst>
          </p:cNvPr>
          <p:cNvSpPr/>
          <p:nvPr/>
        </p:nvSpPr>
        <p:spPr>
          <a:xfrm>
            <a:off x="5629435" y="3752850"/>
            <a:ext cx="2615764" cy="25304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Тестирование продукта</a:t>
            </a:r>
            <a:endParaRPr lang="en-US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EAB707C-AFBF-4BB0-B939-C81639DB9ED0}"/>
              </a:ext>
            </a:extLst>
          </p:cNvPr>
          <p:cNvSpPr/>
          <p:nvPr/>
        </p:nvSpPr>
        <p:spPr>
          <a:xfrm>
            <a:off x="4493352" y="1885643"/>
            <a:ext cx="2615764" cy="253849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требований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425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Подготовка сотрудников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97FE69-7687-480F-911F-BABE63FD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5812" y="2390691"/>
            <a:ext cx="5540375" cy="39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4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6671315" cy="565756"/>
          </a:xfrm>
        </p:spPr>
        <p:txBody>
          <a:bodyPr>
            <a:normAutofit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Тестирование и адаптация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86;p30">
            <a:extLst>
              <a:ext uri="{FF2B5EF4-FFF2-40B4-BE49-F238E27FC236}">
                <a16:creationId xmlns:a16="http://schemas.microsoft.com/office/drawing/2014/main" id="{E68A0E1B-2339-47F1-B4EB-12A5324B4601}"/>
              </a:ext>
            </a:extLst>
          </p:cNvPr>
          <p:cNvSpPr txBox="1"/>
          <p:nvPr/>
        </p:nvSpPr>
        <p:spPr>
          <a:xfrm>
            <a:off x="3141195" y="2747881"/>
            <a:ext cx="620282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40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30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20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10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7" name="Google Shape;288;p30">
            <a:extLst>
              <a:ext uri="{FF2B5EF4-FFF2-40B4-BE49-F238E27FC236}">
                <a16:creationId xmlns:a16="http://schemas.microsoft.com/office/drawing/2014/main" id="{1CB78287-EC6D-424C-8BE7-E2F9A4B83685}"/>
              </a:ext>
            </a:extLst>
          </p:cNvPr>
          <p:cNvSpPr/>
          <p:nvPr/>
        </p:nvSpPr>
        <p:spPr>
          <a:xfrm>
            <a:off x="4044164" y="4132467"/>
            <a:ext cx="508786" cy="1947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8;p30">
            <a:extLst>
              <a:ext uri="{FF2B5EF4-FFF2-40B4-BE49-F238E27FC236}">
                <a16:creationId xmlns:a16="http://schemas.microsoft.com/office/drawing/2014/main" id="{73D77AE4-70DD-4A88-A42C-6C33C6231C79}"/>
              </a:ext>
            </a:extLst>
          </p:cNvPr>
          <p:cNvSpPr/>
          <p:nvPr/>
        </p:nvSpPr>
        <p:spPr>
          <a:xfrm>
            <a:off x="5356942" y="3736877"/>
            <a:ext cx="508786" cy="2343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8;p30">
            <a:extLst>
              <a:ext uri="{FF2B5EF4-FFF2-40B4-BE49-F238E27FC236}">
                <a16:creationId xmlns:a16="http://schemas.microsoft.com/office/drawing/2014/main" id="{CAAEA789-0688-4E5D-B072-0AE5207CE2F4}"/>
              </a:ext>
            </a:extLst>
          </p:cNvPr>
          <p:cNvSpPr/>
          <p:nvPr/>
        </p:nvSpPr>
        <p:spPr>
          <a:xfrm>
            <a:off x="6421858" y="3310247"/>
            <a:ext cx="508786" cy="27691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8;p30">
            <a:extLst>
              <a:ext uri="{FF2B5EF4-FFF2-40B4-BE49-F238E27FC236}">
                <a16:creationId xmlns:a16="http://schemas.microsoft.com/office/drawing/2014/main" id="{0F1BF28D-76A6-4905-904E-E1F4A084E5A8}"/>
              </a:ext>
            </a:extLst>
          </p:cNvPr>
          <p:cNvSpPr/>
          <p:nvPr/>
        </p:nvSpPr>
        <p:spPr>
          <a:xfrm>
            <a:off x="7734636" y="2747881"/>
            <a:ext cx="508786" cy="3331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8;p12">
            <a:extLst>
              <a:ext uri="{FF2B5EF4-FFF2-40B4-BE49-F238E27FC236}">
                <a16:creationId xmlns:a16="http://schemas.microsoft.com/office/drawing/2014/main" id="{951846CD-3520-48C3-BE15-B185C4C6F988}"/>
              </a:ext>
            </a:extLst>
          </p:cNvPr>
          <p:cNvSpPr txBox="1"/>
          <p:nvPr/>
        </p:nvSpPr>
        <p:spPr>
          <a:xfrm>
            <a:off x="2752725" y="1839063"/>
            <a:ext cx="6324600" cy="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3000"/>
              </a:lnSpc>
            </a:pPr>
            <a:r>
              <a:rPr lang="ru-RU" sz="2000" b="1" dirty="0">
                <a:solidFill>
                  <a:srgbClr val="F5641D"/>
                </a:solidFill>
                <a:latin typeface="Fira Sans"/>
                <a:ea typeface="Fira Sans"/>
                <a:cs typeface="Fira Sans"/>
                <a:sym typeface="Fira Sans"/>
              </a:rPr>
              <a:t>Регрессионные баги и размер проекта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62822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3AB17D-5404-4086-A1FA-3B452F876C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6036F-E598-4EA0-993E-21F01CABC33B}"/>
              </a:ext>
            </a:extLst>
          </p:cNvPr>
          <p:cNvSpPr txBox="1">
            <a:spLocks/>
          </p:cNvSpPr>
          <p:nvPr/>
        </p:nvSpPr>
        <p:spPr>
          <a:xfrm>
            <a:off x="1981200" y="180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Montserrat" pitchFamily="2" charset="-52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5E6B01-CF4D-408A-9E6A-DB757585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5" y="1060065"/>
            <a:ext cx="7176140" cy="565756"/>
          </a:xfrm>
        </p:spPr>
        <p:txBody>
          <a:bodyPr>
            <a:normAutofit fontScale="90000"/>
          </a:bodyPr>
          <a:lstStyle/>
          <a:p>
            <a:pPr algn="l"/>
            <a:r>
              <a:rPr lang="ru-RU" sz="3400" b="1" dirty="0">
                <a:solidFill>
                  <a:schemeClr val="bg1"/>
                </a:solidFill>
                <a:latin typeface="Montserrat" pitchFamily="2" charset="-52"/>
              </a:rPr>
              <a:t>Оценка результатов внедрения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cxnSp>
        <p:nvCxnSpPr>
          <p:cNvPr id="22" name="Google Shape;162;p12">
            <a:extLst>
              <a:ext uri="{FF2B5EF4-FFF2-40B4-BE49-F238E27FC236}">
                <a16:creationId xmlns:a16="http://schemas.microsoft.com/office/drawing/2014/main" id="{BAB70D05-FAE1-4BCF-AB2D-85E24E65F2A8}"/>
              </a:ext>
            </a:extLst>
          </p:cNvPr>
          <p:cNvCxnSpPr/>
          <p:nvPr/>
        </p:nvCxnSpPr>
        <p:spPr>
          <a:xfrm>
            <a:off x="16341" y="305796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3;p12">
            <a:extLst>
              <a:ext uri="{FF2B5EF4-FFF2-40B4-BE49-F238E27FC236}">
                <a16:creationId xmlns:a16="http://schemas.microsoft.com/office/drawing/2014/main" id="{9147F979-B422-4331-9F4B-D3B75259E6B3}"/>
              </a:ext>
            </a:extLst>
          </p:cNvPr>
          <p:cNvCxnSpPr/>
          <p:nvPr/>
        </p:nvCxnSpPr>
        <p:spPr>
          <a:xfrm>
            <a:off x="16341" y="6552204"/>
            <a:ext cx="1223915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D70D526A-96DA-4AE2-ABFE-BBD1907DA3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oogle Shape;138;p19">
            <a:extLst>
              <a:ext uri="{FF2B5EF4-FFF2-40B4-BE49-F238E27FC236}">
                <a16:creationId xmlns:a16="http://schemas.microsoft.com/office/drawing/2014/main" id="{E10DE29A-6787-48CF-9127-A7574B2A67D3}"/>
              </a:ext>
            </a:extLst>
          </p:cNvPr>
          <p:cNvGrpSpPr/>
          <p:nvPr/>
        </p:nvGrpSpPr>
        <p:grpSpPr>
          <a:xfrm>
            <a:off x="11094905" y="426647"/>
            <a:ext cx="903434" cy="903434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21" name="Google Shape;139;p19">
              <a:extLst>
                <a:ext uri="{FF2B5EF4-FFF2-40B4-BE49-F238E27FC236}">
                  <a16:creationId xmlns:a16="http://schemas.microsoft.com/office/drawing/2014/main" id="{D014031E-005D-401D-98FA-F0BE07EA946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;p19">
              <a:extLst>
                <a:ext uri="{FF2B5EF4-FFF2-40B4-BE49-F238E27FC236}">
                  <a16:creationId xmlns:a16="http://schemas.microsoft.com/office/drawing/2014/main" id="{08E48B05-645A-49BB-B750-A873886320F1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1;p19">
              <a:extLst>
                <a:ext uri="{FF2B5EF4-FFF2-40B4-BE49-F238E27FC236}">
                  <a16:creationId xmlns:a16="http://schemas.microsoft.com/office/drawing/2014/main" id="{23754EAD-DA9F-453F-B7F6-71C9C2C57974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86;p30">
            <a:extLst>
              <a:ext uri="{FF2B5EF4-FFF2-40B4-BE49-F238E27FC236}">
                <a16:creationId xmlns:a16="http://schemas.microsoft.com/office/drawing/2014/main" id="{DE09FD4F-7C4C-4619-9335-0F3A105987CB}"/>
              </a:ext>
            </a:extLst>
          </p:cNvPr>
          <p:cNvSpPr txBox="1"/>
          <p:nvPr/>
        </p:nvSpPr>
        <p:spPr>
          <a:xfrm>
            <a:off x="2333209" y="2972433"/>
            <a:ext cx="620282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4000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3000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2000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1000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15" name="Google Shape;287;p30">
            <a:extLst>
              <a:ext uri="{FF2B5EF4-FFF2-40B4-BE49-F238E27FC236}">
                <a16:creationId xmlns:a16="http://schemas.microsoft.com/office/drawing/2014/main" id="{150959E1-5F59-43C8-AEAE-5C9E7DA4FD42}"/>
              </a:ext>
            </a:extLst>
          </p:cNvPr>
          <p:cNvSpPr/>
          <p:nvPr/>
        </p:nvSpPr>
        <p:spPr>
          <a:xfrm>
            <a:off x="3250166" y="4692482"/>
            <a:ext cx="233700" cy="1553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8;p30">
            <a:extLst>
              <a:ext uri="{FF2B5EF4-FFF2-40B4-BE49-F238E27FC236}">
                <a16:creationId xmlns:a16="http://schemas.microsoft.com/office/drawing/2014/main" id="{2388AD6F-AE79-4CFC-BE37-5A1F0B3E960B}"/>
              </a:ext>
            </a:extLst>
          </p:cNvPr>
          <p:cNvSpPr/>
          <p:nvPr/>
        </p:nvSpPr>
        <p:spPr>
          <a:xfrm>
            <a:off x="3564410" y="4298419"/>
            <a:ext cx="233700" cy="1947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9;p30">
            <a:extLst>
              <a:ext uri="{FF2B5EF4-FFF2-40B4-BE49-F238E27FC236}">
                <a16:creationId xmlns:a16="http://schemas.microsoft.com/office/drawing/2014/main" id="{BFC4DCB9-0678-40E8-B248-94DD42C3D41F}"/>
              </a:ext>
            </a:extLst>
          </p:cNvPr>
          <p:cNvSpPr/>
          <p:nvPr/>
        </p:nvSpPr>
        <p:spPr>
          <a:xfrm>
            <a:off x="3878654" y="4805209"/>
            <a:ext cx="233700" cy="1441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86;p30">
            <a:extLst>
              <a:ext uri="{FF2B5EF4-FFF2-40B4-BE49-F238E27FC236}">
                <a16:creationId xmlns:a16="http://schemas.microsoft.com/office/drawing/2014/main" id="{22420FB2-8A4B-46D0-A664-18BDF05FE59E}"/>
              </a:ext>
            </a:extLst>
          </p:cNvPr>
          <p:cNvSpPr txBox="1"/>
          <p:nvPr/>
        </p:nvSpPr>
        <p:spPr>
          <a:xfrm>
            <a:off x="7083413" y="2872215"/>
            <a:ext cx="620282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4000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3000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2000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1000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Montserrat" pitchFamily="2" charset="-52"/>
                <a:ea typeface="Work Sans"/>
                <a:cs typeface="Work Sans"/>
                <a:sym typeface="Work Sans"/>
              </a:rPr>
              <a:t>0</a:t>
            </a:r>
            <a:endParaRPr sz="1400" dirty="0">
              <a:solidFill>
                <a:schemeClr val="bg1"/>
              </a:solidFill>
              <a:latin typeface="Montserrat" pitchFamily="2" charset="-52"/>
              <a:ea typeface="Work Sans"/>
              <a:cs typeface="Work Sans"/>
              <a:sym typeface="Work Sans"/>
            </a:endParaRPr>
          </a:p>
        </p:txBody>
      </p: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7B6B336C-DF33-4733-817C-07BA4FB5539A}"/>
              </a:ext>
            </a:extLst>
          </p:cNvPr>
          <p:cNvSpPr/>
          <p:nvPr/>
        </p:nvSpPr>
        <p:spPr>
          <a:xfrm>
            <a:off x="8000370" y="3570932"/>
            <a:ext cx="233700" cy="2575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88;p30">
            <a:extLst>
              <a:ext uri="{FF2B5EF4-FFF2-40B4-BE49-F238E27FC236}">
                <a16:creationId xmlns:a16="http://schemas.microsoft.com/office/drawing/2014/main" id="{420D16ED-ED5C-4EB4-9EC5-3A23DDE5D990}"/>
              </a:ext>
            </a:extLst>
          </p:cNvPr>
          <p:cNvSpPr/>
          <p:nvPr/>
        </p:nvSpPr>
        <p:spPr>
          <a:xfrm>
            <a:off x="8314614" y="3199457"/>
            <a:ext cx="233700" cy="29466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89;p30">
            <a:extLst>
              <a:ext uri="{FF2B5EF4-FFF2-40B4-BE49-F238E27FC236}">
                <a16:creationId xmlns:a16="http://schemas.microsoft.com/office/drawing/2014/main" id="{F100B115-683A-4411-843C-4B3A892F20AC}"/>
              </a:ext>
            </a:extLst>
          </p:cNvPr>
          <p:cNvSpPr/>
          <p:nvPr/>
        </p:nvSpPr>
        <p:spPr>
          <a:xfrm>
            <a:off x="8628858" y="3047058"/>
            <a:ext cx="233700" cy="30991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8;p12">
            <a:extLst>
              <a:ext uri="{FF2B5EF4-FFF2-40B4-BE49-F238E27FC236}">
                <a16:creationId xmlns:a16="http://schemas.microsoft.com/office/drawing/2014/main" id="{265782E5-DE62-4699-B72C-C557EFE87B78}"/>
              </a:ext>
            </a:extLst>
          </p:cNvPr>
          <p:cNvSpPr txBox="1"/>
          <p:nvPr/>
        </p:nvSpPr>
        <p:spPr>
          <a:xfrm>
            <a:off x="2433358" y="2187043"/>
            <a:ext cx="1867316" cy="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3000"/>
              </a:lnSpc>
            </a:pPr>
            <a:r>
              <a:rPr lang="ru-RU" sz="2000" b="1" dirty="0">
                <a:solidFill>
                  <a:srgbClr val="F5641D"/>
                </a:solidFill>
                <a:latin typeface="Fira Sans"/>
                <a:ea typeface="Fira Sans"/>
                <a:cs typeface="Fira Sans"/>
                <a:sym typeface="Fira Sans"/>
              </a:rPr>
              <a:t>До внедрения</a:t>
            </a:r>
            <a:endParaRPr lang="ru-RU" sz="2000" dirty="0"/>
          </a:p>
        </p:txBody>
      </p:sp>
      <p:sp>
        <p:nvSpPr>
          <p:cNvPr id="34" name="Google Shape;158;p12">
            <a:extLst>
              <a:ext uri="{FF2B5EF4-FFF2-40B4-BE49-F238E27FC236}">
                <a16:creationId xmlns:a16="http://schemas.microsoft.com/office/drawing/2014/main" id="{51C3B387-6C96-4871-9434-2EA780EBD88A}"/>
              </a:ext>
            </a:extLst>
          </p:cNvPr>
          <p:cNvSpPr txBox="1"/>
          <p:nvPr/>
        </p:nvSpPr>
        <p:spPr>
          <a:xfrm>
            <a:off x="6984601" y="2222526"/>
            <a:ext cx="2265238" cy="3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3000"/>
              </a:lnSpc>
            </a:pPr>
            <a:r>
              <a:rPr lang="ru-RU" sz="2000" b="1" dirty="0">
                <a:solidFill>
                  <a:srgbClr val="F5641D"/>
                </a:solidFill>
                <a:latin typeface="Fira Sans"/>
                <a:ea typeface="Fira Sans"/>
                <a:cs typeface="Fira Sans"/>
                <a:sym typeface="Fira Sans"/>
              </a:rPr>
              <a:t>После внедрения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26102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166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Montserrat</vt:lpstr>
      <vt:lpstr>Тема Office</vt:lpstr>
      <vt:lpstr>Разработка сценария внедрения программного продукта для рабочего места </vt:lpstr>
      <vt:lpstr>Зачем нужно внедрение программного продукта</vt:lpstr>
      <vt:lpstr>Текущее состояние рабочих мест без внедрения</vt:lpstr>
      <vt:lpstr>Основные цели внедрения</vt:lpstr>
      <vt:lpstr>Выбор программного решения</vt:lpstr>
      <vt:lpstr>Процесс внедрения</vt:lpstr>
      <vt:lpstr>Подготовка сотрудников</vt:lpstr>
      <vt:lpstr>Тестирование и адаптация</vt:lpstr>
      <vt:lpstr>Оценка результатов внедрения</vt:lpstr>
      <vt:lpstr>Проблемы и риски</vt:lpstr>
      <vt:lpstr>Выводы и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Arthur Zakirzjnov</dc:creator>
  <cp:lastModifiedBy>Arthur Zakirzjnov</cp:lastModifiedBy>
  <cp:revision>17</cp:revision>
  <dcterms:created xsi:type="dcterms:W3CDTF">2024-09-11T15:39:48Z</dcterms:created>
  <dcterms:modified xsi:type="dcterms:W3CDTF">2024-09-13T08:45:41Z</dcterms:modified>
</cp:coreProperties>
</file>