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1" autoAdjust="0"/>
    <p:restoredTop sz="96867" autoAdjust="0"/>
  </p:normalViewPr>
  <p:slideViewPr>
    <p:cSldViewPr snapToGrid="0">
      <p:cViewPr varScale="1">
        <p:scale>
          <a:sx n="96" d="100"/>
          <a:sy n="96" d="100"/>
        </p:scale>
        <p:origin x="90" y="4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7" d="100"/>
          <a:sy n="97" d="100"/>
        </p:scale>
        <p:origin x="299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0E059-6658-4D71-8B6C-28F57D967E6A}" type="datetimeFigureOut">
              <a:rPr lang="en-US" smtClean="0"/>
              <a:t>6/18/2018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F581C-D91D-4D64-ABCC-80EB5183D6B3}" type="slidenum">
              <a:rPr lang="en-US" smtClean="0"/>
              <a:t>‹#›</a:t>
            </a:fld>
            <a:endParaRPr lang="en-US"/>
          </a:p>
        </p:txBody>
      </p:sp>
    </p:spTree>
    <p:extLst>
      <p:ext uri="{BB962C8B-B14F-4D97-AF65-F5344CB8AC3E}">
        <p14:creationId xmlns:p14="http://schemas.microsoft.com/office/powerpoint/2010/main" val="858938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6F581C-D91D-4D64-ABCC-80EB5183D6B3}" type="slidenum">
              <a:rPr lang="en-US" smtClean="0"/>
              <a:t>1</a:t>
            </a:fld>
            <a:endParaRPr lang="en-US"/>
          </a:p>
        </p:txBody>
      </p:sp>
    </p:spTree>
    <p:extLst>
      <p:ext uri="{BB962C8B-B14F-4D97-AF65-F5344CB8AC3E}">
        <p14:creationId xmlns:p14="http://schemas.microsoft.com/office/powerpoint/2010/main" val="228355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C6B4-22FD-49C5-ACEC-B8D7D3D9D0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BCEF06-4191-4DCF-8932-D481DD8B47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D69465-F751-421B-AA82-E4EB2272ADFC}"/>
              </a:ext>
            </a:extLst>
          </p:cNvPr>
          <p:cNvSpPr>
            <a:spLocks noGrp="1"/>
          </p:cNvSpPr>
          <p:nvPr>
            <p:ph type="dt" sz="half" idx="10"/>
          </p:nvPr>
        </p:nvSpPr>
        <p:spPr/>
        <p:txBody>
          <a:bodyPr/>
          <a:lstStyle/>
          <a:p>
            <a:fld id="{62DCD513-4A56-4C2D-835C-3CD568EC1873}" type="datetimeFigureOut">
              <a:rPr lang="en-US" smtClean="0"/>
              <a:t>6/18/2018</a:t>
            </a:fld>
            <a:endParaRPr lang="en-US"/>
          </a:p>
        </p:txBody>
      </p:sp>
      <p:sp>
        <p:nvSpPr>
          <p:cNvPr id="5" name="Footer Placeholder 4">
            <a:extLst>
              <a:ext uri="{FF2B5EF4-FFF2-40B4-BE49-F238E27FC236}">
                <a16:creationId xmlns:a16="http://schemas.microsoft.com/office/drawing/2014/main" id="{2CBF0F0E-9349-40BF-8306-F0A7B1016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57A87-E2C1-4096-AB11-538C482021FD}"/>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411131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E040-F05A-4A15-9D26-AD16D445AF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F3056C-004E-4B0B-8FBA-789373EC33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E0B0B-FC4E-4AD3-98D7-78FACBE9F928}"/>
              </a:ext>
            </a:extLst>
          </p:cNvPr>
          <p:cNvSpPr>
            <a:spLocks noGrp="1"/>
          </p:cNvSpPr>
          <p:nvPr>
            <p:ph type="dt" sz="half" idx="10"/>
          </p:nvPr>
        </p:nvSpPr>
        <p:spPr/>
        <p:txBody>
          <a:bodyPr/>
          <a:lstStyle/>
          <a:p>
            <a:fld id="{62DCD513-4A56-4C2D-835C-3CD568EC1873}" type="datetimeFigureOut">
              <a:rPr lang="en-US" smtClean="0"/>
              <a:t>6/18/2018</a:t>
            </a:fld>
            <a:endParaRPr lang="en-US"/>
          </a:p>
        </p:txBody>
      </p:sp>
      <p:sp>
        <p:nvSpPr>
          <p:cNvPr id="5" name="Footer Placeholder 4">
            <a:extLst>
              <a:ext uri="{FF2B5EF4-FFF2-40B4-BE49-F238E27FC236}">
                <a16:creationId xmlns:a16="http://schemas.microsoft.com/office/drawing/2014/main" id="{103EDFAB-D14D-4A64-A83C-ED89D1D79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BCEF0-B069-4AD0-AD66-C77446653911}"/>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1585890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0F208-EDD6-4882-892E-A795A83928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080708-6703-48CB-B062-CFDD261A9C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696EC-772A-4709-8997-12903C62CAFF}"/>
              </a:ext>
            </a:extLst>
          </p:cNvPr>
          <p:cNvSpPr>
            <a:spLocks noGrp="1"/>
          </p:cNvSpPr>
          <p:nvPr>
            <p:ph type="dt" sz="half" idx="10"/>
          </p:nvPr>
        </p:nvSpPr>
        <p:spPr/>
        <p:txBody>
          <a:bodyPr/>
          <a:lstStyle/>
          <a:p>
            <a:fld id="{62DCD513-4A56-4C2D-835C-3CD568EC1873}" type="datetimeFigureOut">
              <a:rPr lang="en-US" smtClean="0"/>
              <a:t>6/18/2018</a:t>
            </a:fld>
            <a:endParaRPr lang="en-US"/>
          </a:p>
        </p:txBody>
      </p:sp>
      <p:sp>
        <p:nvSpPr>
          <p:cNvPr id="5" name="Footer Placeholder 4">
            <a:extLst>
              <a:ext uri="{FF2B5EF4-FFF2-40B4-BE49-F238E27FC236}">
                <a16:creationId xmlns:a16="http://schemas.microsoft.com/office/drawing/2014/main" id="{8D8E6813-ADF8-41C9-8C05-1B8087A98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939F2-45A3-47D0-A788-C45A75A53508}"/>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119665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C39C-E943-4225-B65B-5D1A8E81B3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992C2-92AA-49A6-8160-A55AB5809D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396A9-302C-420D-A8B1-BCE079EE7438}"/>
              </a:ext>
            </a:extLst>
          </p:cNvPr>
          <p:cNvSpPr>
            <a:spLocks noGrp="1"/>
          </p:cNvSpPr>
          <p:nvPr>
            <p:ph type="dt" sz="half" idx="10"/>
          </p:nvPr>
        </p:nvSpPr>
        <p:spPr/>
        <p:txBody>
          <a:bodyPr/>
          <a:lstStyle/>
          <a:p>
            <a:fld id="{62DCD513-4A56-4C2D-835C-3CD568EC1873}" type="datetimeFigureOut">
              <a:rPr lang="en-US" smtClean="0"/>
              <a:t>6/18/2018</a:t>
            </a:fld>
            <a:endParaRPr lang="en-US"/>
          </a:p>
        </p:txBody>
      </p:sp>
      <p:sp>
        <p:nvSpPr>
          <p:cNvPr id="5" name="Footer Placeholder 4">
            <a:extLst>
              <a:ext uri="{FF2B5EF4-FFF2-40B4-BE49-F238E27FC236}">
                <a16:creationId xmlns:a16="http://schemas.microsoft.com/office/drawing/2014/main" id="{434EDBCB-08DA-4E52-A316-DC9DC30FA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49F17-3135-4EAD-B875-1F60CE895C8C}"/>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6065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BB99-BED8-4458-AE6D-CDA1359231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78899E-629A-4FCA-94A3-1843FA636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41A467-0D0A-4D78-9C4A-940BBBCE4A56}"/>
              </a:ext>
            </a:extLst>
          </p:cNvPr>
          <p:cNvSpPr>
            <a:spLocks noGrp="1"/>
          </p:cNvSpPr>
          <p:nvPr>
            <p:ph type="dt" sz="half" idx="10"/>
          </p:nvPr>
        </p:nvSpPr>
        <p:spPr/>
        <p:txBody>
          <a:bodyPr/>
          <a:lstStyle/>
          <a:p>
            <a:fld id="{62DCD513-4A56-4C2D-835C-3CD568EC1873}" type="datetimeFigureOut">
              <a:rPr lang="en-US" smtClean="0"/>
              <a:t>6/18/2018</a:t>
            </a:fld>
            <a:endParaRPr lang="en-US"/>
          </a:p>
        </p:txBody>
      </p:sp>
      <p:sp>
        <p:nvSpPr>
          <p:cNvPr id="5" name="Footer Placeholder 4">
            <a:extLst>
              <a:ext uri="{FF2B5EF4-FFF2-40B4-BE49-F238E27FC236}">
                <a16:creationId xmlns:a16="http://schemas.microsoft.com/office/drawing/2014/main" id="{F1E2A288-0CF1-4ACA-B9D9-F3C971FD9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2A6A3-1FA5-4BAB-A68F-B1D98B46B1EB}"/>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7929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11E9-E092-42C6-BD64-AA752A75E4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266B80-B4DF-4DD2-B5E6-70E5CEC54DF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885B43-8C7D-4A75-B91F-A9D8CDD420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D9016-8A3C-4057-BA50-D111612B7280}"/>
              </a:ext>
            </a:extLst>
          </p:cNvPr>
          <p:cNvSpPr>
            <a:spLocks noGrp="1"/>
          </p:cNvSpPr>
          <p:nvPr>
            <p:ph type="dt" sz="half" idx="10"/>
          </p:nvPr>
        </p:nvSpPr>
        <p:spPr/>
        <p:txBody>
          <a:bodyPr/>
          <a:lstStyle/>
          <a:p>
            <a:fld id="{62DCD513-4A56-4C2D-835C-3CD568EC1873}" type="datetimeFigureOut">
              <a:rPr lang="en-US" smtClean="0"/>
              <a:t>6/18/2018</a:t>
            </a:fld>
            <a:endParaRPr lang="en-US"/>
          </a:p>
        </p:txBody>
      </p:sp>
      <p:sp>
        <p:nvSpPr>
          <p:cNvPr id="6" name="Footer Placeholder 5">
            <a:extLst>
              <a:ext uri="{FF2B5EF4-FFF2-40B4-BE49-F238E27FC236}">
                <a16:creationId xmlns:a16="http://schemas.microsoft.com/office/drawing/2014/main" id="{794161B9-961F-46A4-8E58-0DD72FB228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9E8D1-9DEE-462D-B7EC-C01C56740C20}"/>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3853753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780C-1E48-4007-AA3A-8F94850AB6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E05BCF-877D-4658-A427-A2431648A8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F75AA0-8C5B-45B7-A544-39E2B954B6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35FEFA-9071-46A3-B535-0FD3E3E33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E8767B-A97B-4648-B5A1-88DF23FF54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F42681-F3A3-42DE-A0A8-0682E1859794}"/>
              </a:ext>
            </a:extLst>
          </p:cNvPr>
          <p:cNvSpPr>
            <a:spLocks noGrp="1"/>
          </p:cNvSpPr>
          <p:nvPr>
            <p:ph type="dt" sz="half" idx="10"/>
          </p:nvPr>
        </p:nvSpPr>
        <p:spPr/>
        <p:txBody>
          <a:bodyPr/>
          <a:lstStyle/>
          <a:p>
            <a:fld id="{62DCD513-4A56-4C2D-835C-3CD568EC1873}" type="datetimeFigureOut">
              <a:rPr lang="en-US" smtClean="0"/>
              <a:t>6/18/2018</a:t>
            </a:fld>
            <a:endParaRPr lang="en-US"/>
          </a:p>
        </p:txBody>
      </p:sp>
      <p:sp>
        <p:nvSpPr>
          <p:cNvPr id="8" name="Footer Placeholder 7">
            <a:extLst>
              <a:ext uri="{FF2B5EF4-FFF2-40B4-BE49-F238E27FC236}">
                <a16:creationId xmlns:a16="http://schemas.microsoft.com/office/drawing/2014/main" id="{2FC4CE43-59F4-4690-965A-9F2C6B6326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98EB05-7FCB-4E79-B39A-BD7C8DAD2C48}"/>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39852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D18F-7E7A-4F90-BCE1-57B0F093D3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623A00-8920-4FB9-BE7F-740C058D83BD}"/>
              </a:ext>
            </a:extLst>
          </p:cNvPr>
          <p:cNvSpPr>
            <a:spLocks noGrp="1"/>
          </p:cNvSpPr>
          <p:nvPr>
            <p:ph type="dt" sz="half" idx="10"/>
          </p:nvPr>
        </p:nvSpPr>
        <p:spPr/>
        <p:txBody>
          <a:bodyPr/>
          <a:lstStyle/>
          <a:p>
            <a:fld id="{62DCD513-4A56-4C2D-835C-3CD568EC1873}" type="datetimeFigureOut">
              <a:rPr lang="en-US" smtClean="0"/>
              <a:t>6/18/2018</a:t>
            </a:fld>
            <a:endParaRPr lang="en-US"/>
          </a:p>
        </p:txBody>
      </p:sp>
      <p:sp>
        <p:nvSpPr>
          <p:cNvPr id="4" name="Footer Placeholder 3">
            <a:extLst>
              <a:ext uri="{FF2B5EF4-FFF2-40B4-BE49-F238E27FC236}">
                <a16:creationId xmlns:a16="http://schemas.microsoft.com/office/drawing/2014/main" id="{D29962DF-5FC1-49CA-9D4E-B53FCCC5FE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6D5F59-08CB-46A8-9C88-2B8683B4E715}"/>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36409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7C1966-BE68-406E-AE6F-3B9489989426}"/>
              </a:ext>
            </a:extLst>
          </p:cNvPr>
          <p:cNvSpPr>
            <a:spLocks noGrp="1"/>
          </p:cNvSpPr>
          <p:nvPr>
            <p:ph type="dt" sz="half" idx="10"/>
          </p:nvPr>
        </p:nvSpPr>
        <p:spPr/>
        <p:txBody>
          <a:bodyPr/>
          <a:lstStyle/>
          <a:p>
            <a:fld id="{62DCD513-4A56-4C2D-835C-3CD568EC1873}" type="datetimeFigureOut">
              <a:rPr lang="en-US" smtClean="0"/>
              <a:t>6/18/2018</a:t>
            </a:fld>
            <a:endParaRPr lang="en-US"/>
          </a:p>
        </p:txBody>
      </p:sp>
      <p:sp>
        <p:nvSpPr>
          <p:cNvPr id="3" name="Footer Placeholder 2">
            <a:extLst>
              <a:ext uri="{FF2B5EF4-FFF2-40B4-BE49-F238E27FC236}">
                <a16:creationId xmlns:a16="http://schemas.microsoft.com/office/drawing/2014/main" id="{AA559938-0C8C-4E53-AB55-1BA9CC9FA7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D3F88F-04D4-4F80-A380-589FC803020B}"/>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396307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A304-A317-4504-A018-A6079DB58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822EEA-2510-4FE5-B681-EDAA87647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8179FA-1A05-4CB3-BDF0-74CA86C59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DB2520-816C-48A4-B288-B41D2A8B8B62}"/>
              </a:ext>
            </a:extLst>
          </p:cNvPr>
          <p:cNvSpPr>
            <a:spLocks noGrp="1"/>
          </p:cNvSpPr>
          <p:nvPr>
            <p:ph type="dt" sz="half" idx="10"/>
          </p:nvPr>
        </p:nvSpPr>
        <p:spPr/>
        <p:txBody>
          <a:bodyPr/>
          <a:lstStyle/>
          <a:p>
            <a:fld id="{62DCD513-4A56-4C2D-835C-3CD568EC1873}" type="datetimeFigureOut">
              <a:rPr lang="en-US" smtClean="0"/>
              <a:t>6/18/2018</a:t>
            </a:fld>
            <a:endParaRPr lang="en-US"/>
          </a:p>
        </p:txBody>
      </p:sp>
      <p:sp>
        <p:nvSpPr>
          <p:cNvPr id="6" name="Footer Placeholder 5">
            <a:extLst>
              <a:ext uri="{FF2B5EF4-FFF2-40B4-BE49-F238E27FC236}">
                <a16:creationId xmlns:a16="http://schemas.microsoft.com/office/drawing/2014/main" id="{C708862F-E342-4D43-A3BC-9F660C562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C110F-97BB-4DC6-B260-9FD08FD888A3}"/>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229109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B439-3ADC-492F-B607-1A9C4536D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0F96C9-6D32-4379-973C-C3680EC1BF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8C616D-26B0-4307-8467-EE9060968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420805-7A8E-4E92-8537-86E6E0E8FD12}"/>
              </a:ext>
            </a:extLst>
          </p:cNvPr>
          <p:cNvSpPr>
            <a:spLocks noGrp="1"/>
          </p:cNvSpPr>
          <p:nvPr>
            <p:ph type="dt" sz="half" idx="10"/>
          </p:nvPr>
        </p:nvSpPr>
        <p:spPr/>
        <p:txBody>
          <a:bodyPr/>
          <a:lstStyle/>
          <a:p>
            <a:fld id="{62DCD513-4A56-4C2D-835C-3CD568EC1873}" type="datetimeFigureOut">
              <a:rPr lang="en-US" smtClean="0"/>
              <a:t>6/18/2018</a:t>
            </a:fld>
            <a:endParaRPr lang="en-US"/>
          </a:p>
        </p:txBody>
      </p:sp>
      <p:sp>
        <p:nvSpPr>
          <p:cNvPr id="6" name="Footer Placeholder 5">
            <a:extLst>
              <a:ext uri="{FF2B5EF4-FFF2-40B4-BE49-F238E27FC236}">
                <a16:creationId xmlns:a16="http://schemas.microsoft.com/office/drawing/2014/main" id="{81EDF8A1-0B73-4DF7-BF8F-C0A362E0C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EA0DC-3BE1-4B84-8664-98F98CD3D4BB}"/>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7109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328DD-9BE7-4875-ABEF-5BB153E3C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FC18E6-3D00-49C0-8C4E-587ECFEAAE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75956-80F9-4EE8-850A-C4302B844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CD513-4A56-4C2D-835C-3CD568EC1873}" type="datetimeFigureOut">
              <a:rPr lang="en-US" smtClean="0"/>
              <a:t>6/18/2018</a:t>
            </a:fld>
            <a:endParaRPr lang="en-US"/>
          </a:p>
        </p:txBody>
      </p:sp>
      <p:sp>
        <p:nvSpPr>
          <p:cNvPr id="5" name="Footer Placeholder 4">
            <a:extLst>
              <a:ext uri="{FF2B5EF4-FFF2-40B4-BE49-F238E27FC236}">
                <a16:creationId xmlns:a16="http://schemas.microsoft.com/office/drawing/2014/main" id="{6A200CEA-F591-4B0D-B388-B0E57C392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87DACE-D2FE-4FFC-B13A-3C0E0D98F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F4D8A-1917-477F-8DB7-BE3AD560C2D2}" type="slidenum">
              <a:rPr lang="en-US" smtClean="0"/>
              <a:t>‹#›</a:t>
            </a:fld>
            <a:endParaRPr lang="en-US"/>
          </a:p>
        </p:txBody>
      </p:sp>
    </p:spTree>
    <p:extLst>
      <p:ext uri="{BB962C8B-B14F-4D97-AF65-F5344CB8AC3E}">
        <p14:creationId xmlns:p14="http://schemas.microsoft.com/office/powerpoint/2010/main" val="397314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6B9164F-7115-4F05-8455-4216CF7FAE37}"/>
              </a:ext>
            </a:extLst>
          </p:cNvPr>
          <p:cNvGrpSpPr/>
          <p:nvPr/>
        </p:nvGrpSpPr>
        <p:grpSpPr>
          <a:xfrm>
            <a:off x="100584" y="684793"/>
            <a:ext cx="7859268" cy="4267200"/>
            <a:chOff x="100584" y="853756"/>
            <a:chExt cx="7859268" cy="4267200"/>
          </a:xfrm>
        </p:grpSpPr>
        <p:sp>
          <p:nvSpPr>
            <p:cNvPr id="4" name="Rectangle 3">
              <a:extLst>
                <a:ext uri="{FF2B5EF4-FFF2-40B4-BE49-F238E27FC236}">
                  <a16:creationId xmlns:a16="http://schemas.microsoft.com/office/drawing/2014/main" id="{71B6D926-5C2B-457E-9315-1A480E40647A}"/>
                </a:ext>
              </a:extLst>
            </p:cNvPr>
            <p:cNvSpPr/>
            <p:nvPr/>
          </p:nvSpPr>
          <p:spPr>
            <a:xfrm>
              <a:off x="100584" y="853756"/>
              <a:ext cx="7859268"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Request</a:t>
              </a:r>
            </a:p>
          </p:txBody>
        </p:sp>
        <p:sp>
          <p:nvSpPr>
            <p:cNvPr id="43" name="Rectangle 42">
              <a:extLst>
                <a:ext uri="{FF2B5EF4-FFF2-40B4-BE49-F238E27FC236}">
                  <a16:creationId xmlns:a16="http://schemas.microsoft.com/office/drawing/2014/main" id="{862D97B0-2E27-4462-9804-FFAAEFB72333}"/>
                </a:ext>
              </a:extLst>
            </p:cNvPr>
            <p:cNvSpPr/>
            <p:nvPr/>
          </p:nvSpPr>
          <p:spPr>
            <a:xfrm>
              <a:off x="100584" y="1905316"/>
              <a:ext cx="2619756" cy="6934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nvGrpSpPr>
            <p:cNvPr id="83" name="Group 82">
              <a:extLst>
                <a:ext uri="{FF2B5EF4-FFF2-40B4-BE49-F238E27FC236}">
                  <a16:creationId xmlns:a16="http://schemas.microsoft.com/office/drawing/2014/main" id="{05781B05-B73F-4BD6-861C-813405BE296B}"/>
                </a:ext>
              </a:extLst>
            </p:cNvPr>
            <p:cNvGrpSpPr/>
            <p:nvPr/>
          </p:nvGrpSpPr>
          <p:grpSpPr>
            <a:xfrm>
              <a:off x="267462" y="3375976"/>
              <a:ext cx="2286000" cy="1744980"/>
              <a:chOff x="5379720" y="358140"/>
              <a:chExt cx="2286000" cy="1744980"/>
            </a:xfrm>
          </p:grpSpPr>
          <p:sp>
            <p:nvSpPr>
              <p:cNvPr id="57" name="Rectangle 56">
                <a:extLst>
                  <a:ext uri="{FF2B5EF4-FFF2-40B4-BE49-F238E27FC236}">
                    <a16:creationId xmlns:a16="http://schemas.microsoft.com/office/drawing/2014/main" id="{4808B174-B9CF-4CAD-8A19-1BC9D885D3B3}"/>
                  </a:ext>
                </a:extLst>
              </p:cNvPr>
              <p:cNvSpPr/>
              <p:nvPr/>
            </p:nvSpPr>
            <p:spPr>
              <a:xfrm>
                <a:off x="5379720" y="358140"/>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59" name="Rectangle 58">
                <a:extLst>
                  <a:ext uri="{FF2B5EF4-FFF2-40B4-BE49-F238E27FC236}">
                    <a16:creationId xmlns:a16="http://schemas.microsoft.com/office/drawing/2014/main" id="{E29AF638-7105-4D86-8075-831B4BC8A1AA}"/>
                  </a:ext>
                </a:extLst>
              </p:cNvPr>
              <p:cNvSpPr/>
              <p:nvPr/>
            </p:nvSpPr>
            <p:spPr>
              <a:xfrm>
                <a:off x="5379720" y="632460"/>
                <a:ext cx="228600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sp>
            <p:nvSpPr>
              <p:cNvPr id="82" name="Rectangle 81">
                <a:extLst>
                  <a:ext uri="{FF2B5EF4-FFF2-40B4-BE49-F238E27FC236}">
                    <a16:creationId xmlns:a16="http://schemas.microsoft.com/office/drawing/2014/main" id="{A8698467-C17F-43DA-B61C-306E06639DC2}"/>
                  </a:ext>
                </a:extLst>
              </p:cNvPr>
              <p:cNvSpPr/>
              <p:nvPr/>
            </p:nvSpPr>
            <p:spPr>
              <a:xfrm>
                <a:off x="5379720" y="1409700"/>
                <a:ext cx="2286000" cy="6934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grpSp>
          <p:nvGrpSpPr>
            <p:cNvPr id="84" name="Group 83">
              <a:extLst>
                <a:ext uri="{FF2B5EF4-FFF2-40B4-BE49-F238E27FC236}">
                  <a16:creationId xmlns:a16="http://schemas.microsoft.com/office/drawing/2014/main" id="{8B7E2BAC-5F49-4111-AB33-8C5A3AC06B9D}"/>
                </a:ext>
              </a:extLst>
            </p:cNvPr>
            <p:cNvGrpSpPr/>
            <p:nvPr/>
          </p:nvGrpSpPr>
          <p:grpSpPr>
            <a:xfrm>
              <a:off x="2887218" y="3375976"/>
              <a:ext cx="2286000" cy="1744980"/>
              <a:chOff x="5379720" y="358140"/>
              <a:chExt cx="2286000" cy="1744980"/>
            </a:xfrm>
          </p:grpSpPr>
          <p:sp>
            <p:nvSpPr>
              <p:cNvPr id="85" name="Rectangle 84">
                <a:extLst>
                  <a:ext uri="{FF2B5EF4-FFF2-40B4-BE49-F238E27FC236}">
                    <a16:creationId xmlns:a16="http://schemas.microsoft.com/office/drawing/2014/main" id="{FAE7EF46-989A-45A4-9419-D720C61ED018}"/>
                  </a:ext>
                </a:extLst>
              </p:cNvPr>
              <p:cNvSpPr/>
              <p:nvPr/>
            </p:nvSpPr>
            <p:spPr>
              <a:xfrm>
                <a:off x="5379720" y="358140"/>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86" name="Rectangle 85">
                <a:extLst>
                  <a:ext uri="{FF2B5EF4-FFF2-40B4-BE49-F238E27FC236}">
                    <a16:creationId xmlns:a16="http://schemas.microsoft.com/office/drawing/2014/main" id="{0C0EC992-D5B9-4901-8443-E0F3235509D6}"/>
                  </a:ext>
                </a:extLst>
              </p:cNvPr>
              <p:cNvSpPr/>
              <p:nvPr/>
            </p:nvSpPr>
            <p:spPr>
              <a:xfrm>
                <a:off x="5379720" y="632460"/>
                <a:ext cx="228600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sp>
            <p:nvSpPr>
              <p:cNvPr id="87" name="Rectangle 86">
                <a:extLst>
                  <a:ext uri="{FF2B5EF4-FFF2-40B4-BE49-F238E27FC236}">
                    <a16:creationId xmlns:a16="http://schemas.microsoft.com/office/drawing/2014/main" id="{9EF2F05A-F111-4E43-A210-2E108B77FF7A}"/>
                  </a:ext>
                </a:extLst>
              </p:cNvPr>
              <p:cNvSpPr/>
              <p:nvPr/>
            </p:nvSpPr>
            <p:spPr>
              <a:xfrm>
                <a:off x="5379720" y="1409700"/>
                <a:ext cx="2286000" cy="693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grpSp>
          <p:nvGrpSpPr>
            <p:cNvPr id="88" name="Group 87">
              <a:extLst>
                <a:ext uri="{FF2B5EF4-FFF2-40B4-BE49-F238E27FC236}">
                  <a16:creationId xmlns:a16="http://schemas.microsoft.com/office/drawing/2014/main" id="{FD255E6C-0E45-4720-90AD-73D0C41AAE8C}"/>
                </a:ext>
              </a:extLst>
            </p:cNvPr>
            <p:cNvGrpSpPr/>
            <p:nvPr/>
          </p:nvGrpSpPr>
          <p:grpSpPr>
            <a:xfrm>
              <a:off x="5506974" y="3375976"/>
              <a:ext cx="2286000" cy="1744980"/>
              <a:chOff x="5379720" y="358140"/>
              <a:chExt cx="2286000" cy="1744980"/>
            </a:xfrm>
          </p:grpSpPr>
          <p:sp>
            <p:nvSpPr>
              <p:cNvPr id="89" name="Rectangle 88">
                <a:extLst>
                  <a:ext uri="{FF2B5EF4-FFF2-40B4-BE49-F238E27FC236}">
                    <a16:creationId xmlns:a16="http://schemas.microsoft.com/office/drawing/2014/main" id="{796CA68C-ACC9-4DE8-8E4A-56F27825F78F}"/>
                  </a:ext>
                </a:extLst>
              </p:cNvPr>
              <p:cNvSpPr/>
              <p:nvPr/>
            </p:nvSpPr>
            <p:spPr>
              <a:xfrm>
                <a:off x="5379720" y="358140"/>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90" name="Rectangle 89">
                <a:extLst>
                  <a:ext uri="{FF2B5EF4-FFF2-40B4-BE49-F238E27FC236}">
                    <a16:creationId xmlns:a16="http://schemas.microsoft.com/office/drawing/2014/main" id="{CD020ADD-D8B2-43FA-BFFB-4F6A85BF5828}"/>
                  </a:ext>
                </a:extLst>
              </p:cNvPr>
              <p:cNvSpPr/>
              <p:nvPr/>
            </p:nvSpPr>
            <p:spPr>
              <a:xfrm>
                <a:off x="5379720" y="632460"/>
                <a:ext cx="228600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sp>
            <p:nvSpPr>
              <p:cNvPr id="91" name="Rectangle 90">
                <a:extLst>
                  <a:ext uri="{FF2B5EF4-FFF2-40B4-BE49-F238E27FC236}">
                    <a16:creationId xmlns:a16="http://schemas.microsoft.com/office/drawing/2014/main" id="{D4B3E03D-9F65-4C58-B15B-53AFEB983B8F}"/>
                  </a:ext>
                </a:extLst>
              </p:cNvPr>
              <p:cNvSpPr/>
              <p:nvPr/>
            </p:nvSpPr>
            <p:spPr>
              <a:xfrm>
                <a:off x="5379720" y="1409700"/>
                <a:ext cx="2286000" cy="6934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sp>
          <p:nvSpPr>
            <p:cNvPr id="108" name="Rectangle 107">
              <a:extLst>
                <a:ext uri="{FF2B5EF4-FFF2-40B4-BE49-F238E27FC236}">
                  <a16:creationId xmlns:a16="http://schemas.microsoft.com/office/drawing/2014/main" id="{AD6A332B-0C6E-45ED-AA1C-887F09F25F2F}"/>
                </a:ext>
              </a:extLst>
            </p:cNvPr>
            <p:cNvSpPr/>
            <p:nvPr/>
          </p:nvSpPr>
          <p:spPr>
            <a:xfrm>
              <a:off x="2720340" y="1905316"/>
              <a:ext cx="2619756" cy="693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sp>
          <p:nvSpPr>
            <p:cNvPr id="109" name="Rectangle 108">
              <a:extLst>
                <a:ext uri="{FF2B5EF4-FFF2-40B4-BE49-F238E27FC236}">
                  <a16:creationId xmlns:a16="http://schemas.microsoft.com/office/drawing/2014/main" id="{417B1F7C-A460-4B2B-9F08-6A9E63863883}"/>
                </a:ext>
              </a:extLst>
            </p:cNvPr>
            <p:cNvSpPr/>
            <p:nvPr/>
          </p:nvSpPr>
          <p:spPr>
            <a:xfrm>
              <a:off x="5340096" y="1905316"/>
              <a:ext cx="2619756" cy="6934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cxnSp>
          <p:nvCxnSpPr>
            <p:cNvPr id="112" name="Straight Arrow Connector 111">
              <a:extLst>
                <a:ext uri="{FF2B5EF4-FFF2-40B4-BE49-F238E27FC236}">
                  <a16:creationId xmlns:a16="http://schemas.microsoft.com/office/drawing/2014/main" id="{3B9E2A15-A879-4849-A7C2-489E2D92B983}"/>
                </a:ext>
              </a:extLst>
            </p:cNvPr>
            <p:cNvCxnSpPr>
              <a:cxnSpLocks/>
              <a:stCxn id="43" idx="2"/>
              <a:endCxn id="57" idx="0"/>
            </p:cNvCxnSpPr>
            <p:nvPr/>
          </p:nvCxnSpPr>
          <p:spPr>
            <a:xfrm>
              <a:off x="1410462" y="2598736"/>
              <a:ext cx="0" cy="77724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16" name="Straight Arrow Connector 115">
              <a:extLst>
                <a:ext uri="{FF2B5EF4-FFF2-40B4-BE49-F238E27FC236}">
                  <a16:creationId xmlns:a16="http://schemas.microsoft.com/office/drawing/2014/main" id="{0FE2128E-E39D-4BB1-9488-01D42A5D4611}"/>
                </a:ext>
              </a:extLst>
            </p:cNvPr>
            <p:cNvCxnSpPr>
              <a:cxnSpLocks/>
            </p:cNvCxnSpPr>
            <p:nvPr/>
          </p:nvCxnSpPr>
          <p:spPr>
            <a:xfrm>
              <a:off x="4030218" y="2598736"/>
              <a:ext cx="0" cy="77724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17" name="Straight Arrow Connector 116">
              <a:extLst>
                <a:ext uri="{FF2B5EF4-FFF2-40B4-BE49-F238E27FC236}">
                  <a16:creationId xmlns:a16="http://schemas.microsoft.com/office/drawing/2014/main" id="{B9DBEAA4-67F3-4F1B-BE9A-2C99FB957490}"/>
                </a:ext>
              </a:extLst>
            </p:cNvPr>
            <p:cNvCxnSpPr>
              <a:cxnSpLocks/>
            </p:cNvCxnSpPr>
            <p:nvPr/>
          </p:nvCxnSpPr>
          <p:spPr>
            <a:xfrm>
              <a:off x="6650736" y="2613976"/>
              <a:ext cx="0" cy="77724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118" name="Rectangle 117">
              <a:extLst>
                <a:ext uri="{FF2B5EF4-FFF2-40B4-BE49-F238E27FC236}">
                  <a16:creationId xmlns:a16="http://schemas.microsoft.com/office/drawing/2014/main" id="{4D853437-C5BE-45DD-A3BF-E56E751A180A}"/>
                </a:ext>
              </a:extLst>
            </p:cNvPr>
            <p:cNvSpPr/>
            <p:nvPr/>
          </p:nvSpPr>
          <p:spPr>
            <a:xfrm>
              <a:off x="100584" y="1128076"/>
              <a:ext cx="7859268"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Priority</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Requesting User</a:t>
              </a:r>
            </a:p>
          </p:txBody>
        </p:sp>
      </p:grpSp>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3">
                  <a:extLst>
                    <a:ext uri="{96DAC541-7B7A-43D3-8B79-37D633B846F1}">
                      <asvg:svgBlip xmlns="" xmlns:asvg="http://schemas.microsoft.com/office/drawing/2016/SVG/main"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After a request is submitted, it is received by the logistician for the site indicated in the request.</a:t>
            </a:r>
          </a:p>
          <a:p>
            <a:pPr marL="285750" indent="-285750">
              <a:buBlip>
                <a:blip r:embed="rId3">
                  <a:extLst>
                    <a:ext uri="{96DAC541-7B7A-43D3-8B79-37D633B846F1}">
                      <asvg:svgBlip xmlns="" xmlns:asvg="http://schemas.microsoft.com/office/drawing/2016/SVG/main" r:embed="rId4"/>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3">
                  <a:extLst>
                    <a:ext uri="{96DAC541-7B7A-43D3-8B79-37D633B846F1}">
                      <asvg:svgBlip xmlns="" xmlns:asvg="http://schemas.microsoft.com/office/drawing/2016/SVG/main"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The logistician then groups item(s) into one or more item groups. Each item group is assigned the following:</a:t>
            </a:r>
          </a:p>
          <a:p>
            <a:pPr marL="742950" lvl="1" indent="-285750">
              <a:buBlip>
                <a:blip r:embed="rId3">
                  <a:extLst>
                    <a:ext uri="{96DAC541-7B7A-43D3-8B79-37D633B846F1}">
                      <asvg:svgBlip xmlns="" xmlns:asvg="http://schemas.microsoft.com/office/drawing/2016/SVG/main" r:embed="rId4"/>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742950" lvl="1" indent="-285750">
              <a:buBlip>
                <a:blip r:embed="rId3">
                  <a:extLst>
                    <a:ext uri="{96DAC541-7B7A-43D3-8B79-37D633B846F1}">
                      <asvg:svgBlip xmlns="" xmlns:asvg="http://schemas.microsoft.com/office/drawing/2016/SVG/main"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marL="742950" lvl="1" indent="-285750">
              <a:buBlip>
                <a:blip r:embed="rId3">
                  <a:extLst>
                    <a:ext uri="{96DAC541-7B7A-43D3-8B79-37D633B846F1}">
                      <asvg:svgBlip xmlns="" xmlns:asvg="http://schemas.microsoft.com/office/drawing/2016/SVG/main"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marL="742950" lvl="1" indent="-285750">
              <a:buBlip>
                <a:blip r:embed="rId3">
                  <a:extLst>
                    <a:ext uri="{96DAC541-7B7A-43D3-8B79-37D633B846F1}">
                      <asvg:svgBlip xmlns="" xmlns:asvg="http://schemas.microsoft.com/office/drawing/2016/SVG/main"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Item Group Category</a:t>
            </a:r>
          </a:p>
          <a:p>
            <a:pPr marL="1200150" lvl="2" indent="-285750">
              <a:buBlip>
                <a:blip r:embed="rId3">
                  <a:extLst>
                    <a:ext uri="{96DAC541-7B7A-43D3-8B79-37D633B846F1}">
                      <asvg:svgBlip xmlns="" xmlns:asvg="http://schemas.microsoft.com/office/drawing/2016/SVG/main"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Serialized Items</a:t>
            </a:r>
          </a:p>
          <a:p>
            <a:pPr marL="1200150" lvl="2" indent="-285750">
              <a:buBlip>
                <a:blip r:embed="rId3">
                  <a:extLst>
                    <a:ext uri="{96DAC541-7B7A-43D3-8B79-37D633B846F1}">
                      <asvg:svgBlip xmlns="" xmlns:asvg="http://schemas.microsoft.com/office/drawing/2016/SVG/main"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Non Serialized Items</a:t>
            </a:r>
          </a:p>
          <a:p>
            <a:pPr marL="1200150" lvl="2" indent="-285750">
              <a:buBlip>
                <a:blip r:embed="rId3">
                  <a:extLst>
                    <a:ext uri="{96DAC541-7B7A-43D3-8B79-37D633B846F1}">
                      <asvg:svgBlip xmlns="" xmlns:asvg="http://schemas.microsoft.com/office/drawing/2016/SVG/main"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Hardware</a:t>
            </a:r>
          </a:p>
          <a:p>
            <a:pPr marL="1200150" lvl="2" indent="-285750">
              <a:buBlip>
                <a:blip r:embed="rId3">
                  <a:extLst>
                    <a:ext uri="{96DAC541-7B7A-43D3-8B79-37D633B846F1}">
                      <asvg:svgBlip xmlns="" xmlns:asvg="http://schemas.microsoft.com/office/drawing/2016/SVG/main"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Software</a:t>
            </a:r>
          </a:p>
          <a:p>
            <a:pPr marL="1200150" lvl="2" indent="-285750">
              <a:buBlip>
                <a:blip r:embed="rId3">
                  <a:extLst>
                    <a:ext uri="{96DAC541-7B7A-43D3-8B79-37D633B846F1}">
                      <asvg:svgBlip xmlns="" xmlns:asvg="http://schemas.microsoft.com/office/drawing/2016/SVG/main"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Contracts / Services</a:t>
            </a:r>
          </a:p>
          <a:p>
            <a:pPr marL="1200150" lvl="2" indent="-285750">
              <a:buBlip>
                <a:blip r:embed="rId3">
                  <a:extLst>
                    <a:ext uri="{96DAC541-7B7A-43D3-8B79-37D633B846F1}">
                      <asvg:svgBlip xmlns="" xmlns:asvg="http://schemas.microsoft.com/office/drawing/2016/SVG/main"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Etc.</a:t>
            </a:r>
          </a:p>
          <a:p>
            <a:pPr marL="1200150" lvl="2" indent="-285750">
              <a:buBlip>
                <a:blip r:embed="rId3">
                  <a:extLst>
                    <a:ext uri="{96DAC541-7B7A-43D3-8B79-37D633B846F1}">
                      <asvg:svgBlip xmlns="" xmlns:asvg="http://schemas.microsoft.com/office/drawing/2016/SVG/main" r:embed="rId4"/>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3">
                  <a:extLst>
                    <a:ext uri="{96DAC541-7B7A-43D3-8B79-37D633B846F1}">
                      <asvg:svgBlip xmlns="" xmlns:asvg="http://schemas.microsoft.com/office/drawing/2016/SVG/main"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Each Item Group is then forwarded to the logistician assigned to the specified Site in the Item Group.</a:t>
            </a:r>
          </a:p>
          <a:p>
            <a:pPr marL="285750" indent="-285750">
              <a:buBlip>
                <a:blip r:embed="rId3">
                  <a:extLst>
                    <a:ext uri="{96DAC541-7B7A-43D3-8B79-37D633B846F1}">
                      <asvg:svgBlip xmlns="" xmlns:asvg="http://schemas.microsoft.com/office/drawing/2016/SVG/main" r:embed="rId4"/>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p>
            <a:r>
              <a:rPr lang="en-US" sz="1200" b="1" i="1" dirty="0">
                <a:solidFill>
                  <a:schemeClr val="tx1">
                    <a:lumMod val="65000"/>
                    <a:lumOff val="35000"/>
                  </a:schemeClr>
                </a:solidFill>
                <a:latin typeface="Segoe UI" panose="020B0502040204020203" pitchFamily="34" charset="0"/>
                <a:cs typeface="Segoe UI" panose="020B0502040204020203" pitchFamily="34" charset="0"/>
              </a:rPr>
              <a:t>Note: </a:t>
            </a:r>
            <a:r>
              <a:rPr lang="en-US" sz="1200" i="1" dirty="0">
                <a:solidFill>
                  <a:schemeClr val="tx1">
                    <a:lumMod val="65000"/>
                    <a:lumOff val="35000"/>
                  </a:schemeClr>
                </a:solidFill>
                <a:latin typeface="Segoe UI" panose="020B0502040204020203" pitchFamily="34" charset="0"/>
                <a:cs typeface="Segoe UI" panose="020B0502040204020203" pitchFamily="34" charset="0"/>
              </a:rPr>
              <a:t>This is the most complex scenario possible. Logisticians will be able to perform the actions outlined in the next slide in this step for simple requests that are only relevant to them.</a:t>
            </a:r>
            <a:endParaRPr lang="en-US" sz="1200" b="1" i="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4" y="140315"/>
            <a:ext cx="7859268"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Request and Item Groups</a:t>
            </a:r>
          </a:p>
        </p:txBody>
      </p:sp>
      <p:sp>
        <p:nvSpPr>
          <p:cNvPr id="7" name="Title 6" hidden="1">
            <a:extLst>
              <a:ext uri="{FF2B5EF4-FFF2-40B4-BE49-F238E27FC236}">
                <a16:creationId xmlns:a16="http://schemas.microsoft.com/office/drawing/2014/main" id="{26A45D7D-60D1-4BA9-85D6-CA4284BEEFC9}"/>
              </a:ext>
            </a:extLst>
          </p:cNvPr>
          <p:cNvSpPr>
            <a:spLocks noGrp="1"/>
          </p:cNvSpPr>
          <p:nvPr>
            <p:ph type="ctrTitle"/>
          </p:nvPr>
        </p:nvSpPr>
        <p:spPr/>
        <p:txBody>
          <a:bodyPr/>
          <a:lstStyle/>
          <a:p>
            <a:r>
              <a:rPr lang="en-US" dirty="0"/>
              <a:t>Request and Item Groups</a:t>
            </a:r>
          </a:p>
        </p:txBody>
      </p:sp>
    </p:spTree>
    <p:extLst>
      <p:ext uri="{BB962C8B-B14F-4D97-AF65-F5344CB8AC3E}">
        <p14:creationId xmlns:p14="http://schemas.microsoft.com/office/powerpoint/2010/main" val="136951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Approval Groups define a set of approvers for an authority related to an item group. They can optionally be grouped into an Approval Group Template.</a:t>
            </a: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Once an item group is created, the logistician for the site specified by the item group will assign the appropriate approval process.</a:t>
            </a: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Approval Groups can be flagged as local to the item group site, otherwise the approval group is at the organization level. They can also be flagged to specify that the approval group represents the commander. If local, it will be the commander for the site specified by the item group.</a:t>
            </a: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If an approval is postponed, it will be placed in an inactive state until the specified Postponed Date.</a:t>
            </a: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Approval flow and notification is as follows:</a:t>
            </a:r>
          </a:p>
          <a:p>
            <a:pPr marL="800100" lvl="1" indent="-342900">
              <a:buFont typeface="+mj-lt"/>
              <a:buAutoNum type="arabicPeriod"/>
            </a:pPr>
            <a:r>
              <a:rPr lang="en-US" sz="1400" dirty="0">
                <a:solidFill>
                  <a:schemeClr val="tx1">
                    <a:lumMod val="65000"/>
                    <a:lumOff val="35000"/>
                  </a:schemeClr>
                </a:solidFill>
                <a:latin typeface="Segoe UI" panose="020B0502040204020203" pitchFamily="34" charset="0"/>
                <a:cs typeface="Segoe UI" panose="020B0502040204020203" pitchFamily="34" charset="0"/>
              </a:rPr>
              <a:t>Local </a:t>
            </a:r>
          </a:p>
          <a:p>
            <a:pPr marL="800100" lvl="1" indent="-342900">
              <a:buFont typeface="+mj-lt"/>
              <a:buAutoNum type="arabicPeriod"/>
            </a:pPr>
            <a:r>
              <a:rPr lang="en-US" sz="1400" dirty="0">
                <a:solidFill>
                  <a:schemeClr val="tx1">
                    <a:lumMod val="65000"/>
                    <a:lumOff val="35000"/>
                  </a:schemeClr>
                </a:solidFill>
                <a:latin typeface="Segoe UI" panose="020B0502040204020203" pitchFamily="34" charset="0"/>
                <a:cs typeface="Segoe UI" panose="020B0502040204020203" pitchFamily="34" charset="0"/>
              </a:rPr>
              <a:t>Local Commander</a:t>
            </a:r>
          </a:p>
          <a:p>
            <a:pPr marL="800100" lvl="1" indent="-342900">
              <a:buFont typeface="+mj-lt"/>
              <a:buAutoNum type="arabicPeriod"/>
            </a:pPr>
            <a:r>
              <a:rPr lang="en-US" sz="1400" dirty="0">
                <a:solidFill>
                  <a:schemeClr val="tx1">
                    <a:lumMod val="65000"/>
                    <a:lumOff val="35000"/>
                  </a:schemeClr>
                </a:solidFill>
                <a:latin typeface="Segoe UI" panose="020B0502040204020203" pitchFamily="34" charset="0"/>
                <a:cs typeface="Segoe UI" panose="020B0502040204020203" pitchFamily="34" charset="0"/>
              </a:rPr>
              <a:t>Non-Local</a:t>
            </a:r>
          </a:p>
          <a:p>
            <a:pPr marL="800100" lvl="1" indent="-342900">
              <a:buFont typeface="+mj-lt"/>
              <a:buAutoNum type="arabicPeriod"/>
            </a:pPr>
            <a:r>
              <a:rPr lang="en-US" sz="1400" dirty="0">
                <a:solidFill>
                  <a:schemeClr val="tx1">
                    <a:lumMod val="65000"/>
                    <a:lumOff val="35000"/>
                  </a:schemeClr>
                </a:solidFill>
                <a:latin typeface="Segoe UI" panose="020B0502040204020203" pitchFamily="34" charset="0"/>
                <a:cs typeface="Segoe UI" panose="020B0502040204020203" pitchFamily="34" charset="0"/>
              </a:rPr>
              <a:t>Non-Local Commander</a:t>
            </a:r>
            <a:endParaRPr lang="en-US" sz="1400" b="1" i="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3" y="140315"/>
            <a:ext cx="7859261"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Approval Groups and Templates</a:t>
            </a:r>
          </a:p>
        </p:txBody>
      </p:sp>
      <p:sp>
        <p:nvSpPr>
          <p:cNvPr id="69" name="Title 68" hidden="1">
            <a:extLst>
              <a:ext uri="{FF2B5EF4-FFF2-40B4-BE49-F238E27FC236}">
                <a16:creationId xmlns:a16="http://schemas.microsoft.com/office/drawing/2014/main" id="{E58EFEEA-636C-45C1-8252-AB1FCA0D66E6}"/>
              </a:ext>
            </a:extLst>
          </p:cNvPr>
          <p:cNvSpPr>
            <a:spLocks noGrp="1"/>
          </p:cNvSpPr>
          <p:nvPr>
            <p:ph type="ctrTitle"/>
          </p:nvPr>
        </p:nvSpPr>
        <p:spPr/>
        <p:txBody>
          <a:bodyPr/>
          <a:lstStyle/>
          <a:p>
            <a:r>
              <a:rPr lang="en-US" dirty="0"/>
              <a:t>Approval Groups and Templates</a:t>
            </a:r>
          </a:p>
        </p:txBody>
      </p:sp>
      <p:grpSp>
        <p:nvGrpSpPr>
          <p:cNvPr id="15" name="Group 14"/>
          <p:cNvGrpSpPr/>
          <p:nvPr/>
        </p:nvGrpSpPr>
        <p:grpSpPr>
          <a:xfrm>
            <a:off x="100583" y="684795"/>
            <a:ext cx="7859262" cy="5745169"/>
            <a:chOff x="100583" y="853758"/>
            <a:chExt cx="7859262" cy="5745169"/>
          </a:xfrm>
        </p:grpSpPr>
        <p:grpSp>
          <p:nvGrpSpPr>
            <p:cNvPr id="83" name="Group 82">
              <a:extLst>
                <a:ext uri="{FF2B5EF4-FFF2-40B4-BE49-F238E27FC236}">
                  <a16:creationId xmlns:a16="http://schemas.microsoft.com/office/drawing/2014/main" id="{05781B05-B73F-4BD6-861C-813405BE296B}"/>
                </a:ext>
              </a:extLst>
            </p:cNvPr>
            <p:cNvGrpSpPr/>
            <p:nvPr/>
          </p:nvGrpSpPr>
          <p:grpSpPr>
            <a:xfrm>
              <a:off x="100584" y="853758"/>
              <a:ext cx="7859261" cy="1744980"/>
              <a:chOff x="5379720" y="358140"/>
              <a:chExt cx="2286000" cy="1744980"/>
            </a:xfrm>
          </p:grpSpPr>
          <p:sp>
            <p:nvSpPr>
              <p:cNvPr id="57" name="Rectangle 56">
                <a:extLst>
                  <a:ext uri="{FF2B5EF4-FFF2-40B4-BE49-F238E27FC236}">
                    <a16:creationId xmlns:a16="http://schemas.microsoft.com/office/drawing/2014/main" id="{4808B174-B9CF-4CAD-8A19-1BC9D885D3B3}"/>
                  </a:ext>
                </a:extLst>
              </p:cNvPr>
              <p:cNvSpPr/>
              <p:nvPr/>
            </p:nvSpPr>
            <p:spPr>
              <a:xfrm>
                <a:off x="5379720" y="358140"/>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59" name="Rectangle 58">
                <a:extLst>
                  <a:ext uri="{FF2B5EF4-FFF2-40B4-BE49-F238E27FC236}">
                    <a16:creationId xmlns:a16="http://schemas.microsoft.com/office/drawing/2014/main" id="{E29AF638-7105-4D86-8075-831B4BC8A1AA}"/>
                  </a:ext>
                </a:extLst>
              </p:cNvPr>
              <p:cNvSpPr/>
              <p:nvPr/>
            </p:nvSpPr>
            <p:spPr>
              <a:xfrm>
                <a:off x="5379720" y="632460"/>
                <a:ext cx="228600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sp>
            <p:nvSpPr>
              <p:cNvPr id="82" name="Rectangle 81">
                <a:extLst>
                  <a:ext uri="{FF2B5EF4-FFF2-40B4-BE49-F238E27FC236}">
                    <a16:creationId xmlns:a16="http://schemas.microsoft.com/office/drawing/2014/main" id="{A8698467-C17F-43DA-B61C-306E06639DC2}"/>
                  </a:ext>
                </a:extLst>
              </p:cNvPr>
              <p:cNvSpPr/>
              <p:nvPr/>
            </p:nvSpPr>
            <p:spPr>
              <a:xfrm>
                <a:off x="5379720" y="1409700"/>
                <a:ext cx="2286000" cy="6934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grpSp>
          <p:nvGrpSpPr>
            <p:cNvPr id="2" name="Group 1">
              <a:extLst>
                <a:ext uri="{FF2B5EF4-FFF2-40B4-BE49-F238E27FC236}">
                  <a16:creationId xmlns:a16="http://schemas.microsoft.com/office/drawing/2014/main" id="{E2BC3CAF-1B90-441D-B661-34CC6494EE95}"/>
                </a:ext>
              </a:extLst>
            </p:cNvPr>
            <p:cNvGrpSpPr/>
            <p:nvPr/>
          </p:nvGrpSpPr>
          <p:grpSpPr>
            <a:xfrm>
              <a:off x="100584" y="3043891"/>
              <a:ext cx="2286000" cy="1443871"/>
              <a:chOff x="100584" y="2909441"/>
              <a:chExt cx="2286000" cy="1443871"/>
            </a:xfrm>
          </p:grpSpPr>
          <p:sp>
            <p:nvSpPr>
              <p:cNvPr id="26" name="Rectangle 25">
                <a:extLst>
                  <a:ext uri="{FF2B5EF4-FFF2-40B4-BE49-F238E27FC236}">
                    <a16:creationId xmlns:a16="http://schemas.microsoft.com/office/drawing/2014/main" id="{2F6C15E8-5C83-44B2-8FB2-C33F80A10BFB}"/>
                  </a:ext>
                </a:extLst>
              </p:cNvPr>
              <p:cNvSpPr/>
              <p:nvPr/>
            </p:nvSpPr>
            <p:spPr>
              <a:xfrm>
                <a:off x="100584" y="290944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 Approval</a:t>
                </a:r>
              </a:p>
            </p:txBody>
          </p:sp>
          <p:sp>
            <p:nvSpPr>
              <p:cNvPr id="27" name="Rectangle 26">
                <a:extLst>
                  <a:ext uri="{FF2B5EF4-FFF2-40B4-BE49-F238E27FC236}">
                    <a16:creationId xmlns:a16="http://schemas.microsoft.com/office/drawing/2014/main" id="{024D04DF-A84D-4F81-8289-9DD0F7E170BA}"/>
                  </a:ext>
                </a:extLst>
              </p:cNvPr>
              <p:cNvSpPr/>
              <p:nvPr/>
            </p:nvSpPr>
            <p:spPr>
              <a:xfrm>
                <a:off x="100584" y="3183761"/>
                <a:ext cx="2286000" cy="1169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Actioning 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Approved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Rejected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Postponed / Postponed Date</a:t>
                </a:r>
              </a:p>
            </p:txBody>
          </p:sp>
        </p:grpSp>
        <p:grpSp>
          <p:nvGrpSpPr>
            <p:cNvPr id="3" name="Group 2">
              <a:extLst>
                <a:ext uri="{FF2B5EF4-FFF2-40B4-BE49-F238E27FC236}">
                  <a16:creationId xmlns:a16="http://schemas.microsoft.com/office/drawing/2014/main" id="{10988C86-3E81-4036-A45F-918B223E9DA8}"/>
                </a:ext>
              </a:extLst>
            </p:cNvPr>
            <p:cNvGrpSpPr/>
            <p:nvPr/>
          </p:nvGrpSpPr>
          <p:grpSpPr>
            <a:xfrm>
              <a:off x="100584" y="4937911"/>
              <a:ext cx="2286000" cy="797540"/>
              <a:chOff x="100584" y="4490472"/>
              <a:chExt cx="2286000" cy="797540"/>
            </a:xfrm>
          </p:grpSpPr>
          <p:sp>
            <p:nvSpPr>
              <p:cNvPr id="37" name="Rectangle 36">
                <a:extLst>
                  <a:ext uri="{FF2B5EF4-FFF2-40B4-BE49-F238E27FC236}">
                    <a16:creationId xmlns:a16="http://schemas.microsoft.com/office/drawing/2014/main" id="{C65E5A26-BF13-4008-B637-667A7C96B7FC}"/>
                  </a:ext>
                </a:extLst>
              </p:cNvPr>
              <p:cNvSpPr/>
              <p:nvPr/>
            </p:nvSpPr>
            <p:spPr>
              <a:xfrm>
                <a:off x="100584" y="4490472"/>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Approval Group</a:t>
                </a:r>
              </a:p>
            </p:txBody>
          </p:sp>
          <p:sp>
            <p:nvSpPr>
              <p:cNvPr id="38" name="Rectangle 37">
                <a:extLst>
                  <a:ext uri="{FF2B5EF4-FFF2-40B4-BE49-F238E27FC236}">
                    <a16:creationId xmlns:a16="http://schemas.microsoft.com/office/drawing/2014/main" id="{A7683271-E190-4E8A-84BD-B5722698E595}"/>
                  </a:ext>
                </a:extLst>
              </p:cNvPr>
              <p:cNvSpPr/>
              <p:nvPr/>
            </p:nvSpPr>
            <p:spPr>
              <a:xfrm>
                <a:off x="100584" y="4764792"/>
                <a:ext cx="2286000" cy="523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Local?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Commander?</a:t>
                </a:r>
              </a:p>
            </p:txBody>
          </p:sp>
        </p:grpSp>
        <p:grpSp>
          <p:nvGrpSpPr>
            <p:cNvPr id="41" name="Group 40">
              <a:extLst>
                <a:ext uri="{FF2B5EF4-FFF2-40B4-BE49-F238E27FC236}">
                  <a16:creationId xmlns:a16="http://schemas.microsoft.com/office/drawing/2014/main" id="{487B3779-1198-45AC-B598-E17ADD739958}"/>
                </a:ext>
              </a:extLst>
            </p:cNvPr>
            <p:cNvGrpSpPr/>
            <p:nvPr/>
          </p:nvGrpSpPr>
          <p:grpSpPr>
            <a:xfrm>
              <a:off x="2887214" y="3043891"/>
              <a:ext cx="2286000" cy="1443871"/>
              <a:chOff x="100584" y="2909441"/>
              <a:chExt cx="2286000" cy="1443871"/>
            </a:xfrm>
          </p:grpSpPr>
          <p:sp>
            <p:nvSpPr>
              <p:cNvPr id="42" name="Rectangle 41">
                <a:extLst>
                  <a:ext uri="{FF2B5EF4-FFF2-40B4-BE49-F238E27FC236}">
                    <a16:creationId xmlns:a16="http://schemas.microsoft.com/office/drawing/2014/main" id="{DD9A5FAA-D93B-45B4-A67E-63B01814B16F}"/>
                  </a:ext>
                </a:extLst>
              </p:cNvPr>
              <p:cNvSpPr/>
              <p:nvPr/>
            </p:nvSpPr>
            <p:spPr>
              <a:xfrm>
                <a:off x="100584" y="290944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 Approval</a:t>
                </a:r>
              </a:p>
            </p:txBody>
          </p:sp>
          <p:sp>
            <p:nvSpPr>
              <p:cNvPr id="44" name="Rectangle 43">
                <a:extLst>
                  <a:ext uri="{FF2B5EF4-FFF2-40B4-BE49-F238E27FC236}">
                    <a16:creationId xmlns:a16="http://schemas.microsoft.com/office/drawing/2014/main" id="{1CAC4A7D-3A1E-4B7D-AF1C-5661BB3F3FFA}"/>
                  </a:ext>
                </a:extLst>
              </p:cNvPr>
              <p:cNvSpPr/>
              <p:nvPr/>
            </p:nvSpPr>
            <p:spPr>
              <a:xfrm>
                <a:off x="100584" y="3183761"/>
                <a:ext cx="2286000" cy="1169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Actioning 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Approved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Rejected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Postponed / Postponed Date</a:t>
                </a:r>
              </a:p>
            </p:txBody>
          </p:sp>
        </p:grpSp>
        <p:grpSp>
          <p:nvGrpSpPr>
            <p:cNvPr id="45" name="Group 44">
              <a:extLst>
                <a:ext uri="{FF2B5EF4-FFF2-40B4-BE49-F238E27FC236}">
                  <a16:creationId xmlns:a16="http://schemas.microsoft.com/office/drawing/2014/main" id="{BD6E1BE2-A942-407D-AA0B-C105833B954C}"/>
                </a:ext>
              </a:extLst>
            </p:cNvPr>
            <p:cNvGrpSpPr/>
            <p:nvPr/>
          </p:nvGrpSpPr>
          <p:grpSpPr>
            <a:xfrm>
              <a:off x="5673845" y="3048743"/>
              <a:ext cx="2286000" cy="1443871"/>
              <a:chOff x="100584" y="2909441"/>
              <a:chExt cx="2286000" cy="1443871"/>
            </a:xfrm>
          </p:grpSpPr>
          <p:sp>
            <p:nvSpPr>
              <p:cNvPr id="46" name="Rectangle 45">
                <a:extLst>
                  <a:ext uri="{FF2B5EF4-FFF2-40B4-BE49-F238E27FC236}">
                    <a16:creationId xmlns:a16="http://schemas.microsoft.com/office/drawing/2014/main" id="{E700FA9D-EC06-43AD-A5EA-5FB128989C0A}"/>
                  </a:ext>
                </a:extLst>
              </p:cNvPr>
              <p:cNvSpPr/>
              <p:nvPr/>
            </p:nvSpPr>
            <p:spPr>
              <a:xfrm>
                <a:off x="100584" y="290944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 Approval</a:t>
                </a:r>
              </a:p>
            </p:txBody>
          </p:sp>
          <p:sp>
            <p:nvSpPr>
              <p:cNvPr id="47" name="Rectangle 46">
                <a:extLst>
                  <a:ext uri="{FF2B5EF4-FFF2-40B4-BE49-F238E27FC236}">
                    <a16:creationId xmlns:a16="http://schemas.microsoft.com/office/drawing/2014/main" id="{125ED282-4785-4FA0-B3E2-3F732667ACB5}"/>
                  </a:ext>
                </a:extLst>
              </p:cNvPr>
              <p:cNvSpPr/>
              <p:nvPr/>
            </p:nvSpPr>
            <p:spPr>
              <a:xfrm>
                <a:off x="100584" y="3183761"/>
                <a:ext cx="2286000" cy="1169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Actioning 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Approved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Rejected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Postponed / Postponed Date</a:t>
                </a:r>
              </a:p>
            </p:txBody>
          </p:sp>
        </p:grpSp>
        <p:grpSp>
          <p:nvGrpSpPr>
            <p:cNvPr id="48" name="Group 47">
              <a:extLst>
                <a:ext uri="{FF2B5EF4-FFF2-40B4-BE49-F238E27FC236}">
                  <a16:creationId xmlns:a16="http://schemas.microsoft.com/office/drawing/2014/main" id="{B3AF1BAF-B0EB-489F-98B5-0A4DB22B815A}"/>
                </a:ext>
              </a:extLst>
            </p:cNvPr>
            <p:cNvGrpSpPr/>
            <p:nvPr/>
          </p:nvGrpSpPr>
          <p:grpSpPr>
            <a:xfrm>
              <a:off x="2887214" y="4937911"/>
              <a:ext cx="2286000" cy="797540"/>
              <a:chOff x="100584" y="4490472"/>
              <a:chExt cx="2286000" cy="797540"/>
            </a:xfrm>
          </p:grpSpPr>
          <p:sp>
            <p:nvSpPr>
              <p:cNvPr id="49" name="Rectangle 48">
                <a:extLst>
                  <a:ext uri="{FF2B5EF4-FFF2-40B4-BE49-F238E27FC236}">
                    <a16:creationId xmlns:a16="http://schemas.microsoft.com/office/drawing/2014/main" id="{2FCCD752-B787-4317-B033-D38449406071}"/>
                  </a:ext>
                </a:extLst>
              </p:cNvPr>
              <p:cNvSpPr/>
              <p:nvPr/>
            </p:nvSpPr>
            <p:spPr>
              <a:xfrm>
                <a:off x="100584" y="4490472"/>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Approval Group</a:t>
                </a:r>
              </a:p>
            </p:txBody>
          </p:sp>
          <p:sp>
            <p:nvSpPr>
              <p:cNvPr id="50" name="Rectangle 49">
                <a:extLst>
                  <a:ext uri="{FF2B5EF4-FFF2-40B4-BE49-F238E27FC236}">
                    <a16:creationId xmlns:a16="http://schemas.microsoft.com/office/drawing/2014/main" id="{C6DF0433-61CE-4660-887D-516C91B4E4AB}"/>
                  </a:ext>
                </a:extLst>
              </p:cNvPr>
              <p:cNvSpPr/>
              <p:nvPr/>
            </p:nvSpPr>
            <p:spPr>
              <a:xfrm>
                <a:off x="100584" y="4764792"/>
                <a:ext cx="2286000" cy="523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Local?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Commander?</a:t>
                </a:r>
              </a:p>
            </p:txBody>
          </p:sp>
        </p:grpSp>
        <p:grpSp>
          <p:nvGrpSpPr>
            <p:cNvPr id="51" name="Group 50">
              <a:extLst>
                <a:ext uri="{FF2B5EF4-FFF2-40B4-BE49-F238E27FC236}">
                  <a16:creationId xmlns:a16="http://schemas.microsoft.com/office/drawing/2014/main" id="{6615D268-87AF-436D-8084-BF105133C6C2}"/>
                </a:ext>
              </a:extLst>
            </p:cNvPr>
            <p:cNvGrpSpPr/>
            <p:nvPr/>
          </p:nvGrpSpPr>
          <p:grpSpPr>
            <a:xfrm>
              <a:off x="5673845" y="4937911"/>
              <a:ext cx="2286000" cy="797540"/>
              <a:chOff x="100584" y="4490472"/>
              <a:chExt cx="2286000" cy="797540"/>
            </a:xfrm>
          </p:grpSpPr>
          <p:sp>
            <p:nvSpPr>
              <p:cNvPr id="52" name="Rectangle 51">
                <a:extLst>
                  <a:ext uri="{FF2B5EF4-FFF2-40B4-BE49-F238E27FC236}">
                    <a16:creationId xmlns:a16="http://schemas.microsoft.com/office/drawing/2014/main" id="{53FE88ED-33D5-45E0-916E-A17A2F04089B}"/>
                  </a:ext>
                </a:extLst>
              </p:cNvPr>
              <p:cNvSpPr/>
              <p:nvPr/>
            </p:nvSpPr>
            <p:spPr>
              <a:xfrm>
                <a:off x="100584" y="4490472"/>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Approval Group</a:t>
                </a:r>
              </a:p>
            </p:txBody>
          </p:sp>
          <p:sp>
            <p:nvSpPr>
              <p:cNvPr id="53" name="Rectangle 52">
                <a:extLst>
                  <a:ext uri="{FF2B5EF4-FFF2-40B4-BE49-F238E27FC236}">
                    <a16:creationId xmlns:a16="http://schemas.microsoft.com/office/drawing/2014/main" id="{236745D1-9174-49E8-A600-0048DD0A606B}"/>
                  </a:ext>
                </a:extLst>
              </p:cNvPr>
              <p:cNvSpPr/>
              <p:nvPr/>
            </p:nvSpPr>
            <p:spPr>
              <a:xfrm>
                <a:off x="100584" y="4764792"/>
                <a:ext cx="2286000" cy="523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Local?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Commander?</a:t>
                </a:r>
              </a:p>
            </p:txBody>
          </p:sp>
        </p:grpSp>
        <p:sp>
          <p:nvSpPr>
            <p:cNvPr id="54" name="Rectangle 53">
              <a:extLst>
                <a:ext uri="{FF2B5EF4-FFF2-40B4-BE49-F238E27FC236}">
                  <a16:creationId xmlns:a16="http://schemas.microsoft.com/office/drawing/2014/main" id="{6AF49571-F61E-44A0-8FB6-F6FE19502DE7}"/>
                </a:ext>
              </a:extLst>
            </p:cNvPr>
            <p:cNvSpPr/>
            <p:nvPr/>
          </p:nvSpPr>
          <p:spPr>
            <a:xfrm>
              <a:off x="100583" y="6324607"/>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Approval Group Template (Optional)</a:t>
              </a:r>
            </a:p>
          </p:txBody>
        </p:sp>
        <p:cxnSp>
          <p:nvCxnSpPr>
            <p:cNvPr id="10" name="Straight Arrow Connector 9">
              <a:extLst>
                <a:ext uri="{FF2B5EF4-FFF2-40B4-BE49-F238E27FC236}">
                  <a16:creationId xmlns:a16="http://schemas.microsoft.com/office/drawing/2014/main" id="{91DD231C-4233-4643-ACED-B1259F018D7F}"/>
                </a:ext>
              </a:extLst>
            </p:cNvPr>
            <p:cNvCxnSpPr>
              <a:cxnSpLocks/>
              <a:stCxn id="54" idx="0"/>
              <a:endCxn id="50" idx="2"/>
            </p:cNvCxnSpPr>
            <p:nvPr/>
          </p:nvCxnSpPr>
          <p:spPr>
            <a:xfrm flipV="1">
              <a:off x="4030214" y="5735451"/>
              <a:ext cx="0" cy="589156"/>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AE0D1100-468D-4015-BA95-D91A75932748}"/>
                </a:ext>
              </a:extLst>
            </p:cNvPr>
            <p:cNvCxnSpPr>
              <a:stCxn id="37" idx="0"/>
              <a:endCxn id="27" idx="2"/>
            </p:cNvCxnSpPr>
            <p:nvPr/>
          </p:nvCxnSpPr>
          <p:spPr>
            <a:xfrm flipV="1">
              <a:off x="1243584" y="4487762"/>
              <a:ext cx="0" cy="450149"/>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63FBE2C6-3D77-4608-AE72-599AF152B1FE}"/>
                </a:ext>
              </a:extLst>
            </p:cNvPr>
            <p:cNvCxnSpPr>
              <a:cxnSpLocks/>
              <a:stCxn id="49" idx="0"/>
              <a:endCxn id="44" idx="2"/>
            </p:cNvCxnSpPr>
            <p:nvPr/>
          </p:nvCxnSpPr>
          <p:spPr>
            <a:xfrm flipV="1">
              <a:off x="4030214" y="4487762"/>
              <a:ext cx="0" cy="450149"/>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39" name="Straight Arrow Connector 38">
              <a:extLst>
                <a:ext uri="{FF2B5EF4-FFF2-40B4-BE49-F238E27FC236}">
                  <a16:creationId xmlns:a16="http://schemas.microsoft.com/office/drawing/2014/main" id="{B81C8248-A69F-47FD-B9AD-4D77A693FA2F}"/>
                </a:ext>
              </a:extLst>
            </p:cNvPr>
            <p:cNvCxnSpPr>
              <a:stCxn id="52" idx="0"/>
              <a:endCxn id="47" idx="2"/>
            </p:cNvCxnSpPr>
            <p:nvPr/>
          </p:nvCxnSpPr>
          <p:spPr>
            <a:xfrm flipV="1">
              <a:off x="6816845" y="4492614"/>
              <a:ext cx="0" cy="445297"/>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61" name="Straight Arrow Connector 60">
              <a:extLst>
                <a:ext uri="{FF2B5EF4-FFF2-40B4-BE49-F238E27FC236}">
                  <a16:creationId xmlns:a16="http://schemas.microsoft.com/office/drawing/2014/main" id="{613C448B-91C2-4E9D-BFF3-68B50FCECEF1}"/>
                </a:ext>
              </a:extLst>
            </p:cNvPr>
            <p:cNvCxnSpPr>
              <a:cxnSpLocks/>
              <a:stCxn id="42" idx="0"/>
              <a:endCxn id="82" idx="2"/>
            </p:cNvCxnSpPr>
            <p:nvPr/>
          </p:nvCxnSpPr>
          <p:spPr>
            <a:xfrm flipV="1">
              <a:off x="4030214" y="2598738"/>
              <a:ext cx="1" cy="445153"/>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5" name="Elbow Connector 4"/>
            <p:cNvCxnSpPr>
              <a:stCxn id="46" idx="0"/>
              <a:endCxn id="82" idx="2"/>
            </p:cNvCxnSpPr>
            <p:nvPr/>
          </p:nvCxnSpPr>
          <p:spPr>
            <a:xfrm rot="16200000" flipV="1">
              <a:off x="5198528" y="1430426"/>
              <a:ext cx="450005" cy="2786630"/>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7" name="Elbow Connector 6"/>
            <p:cNvCxnSpPr>
              <a:stCxn id="26" idx="0"/>
              <a:endCxn id="82" idx="2"/>
            </p:cNvCxnSpPr>
            <p:nvPr/>
          </p:nvCxnSpPr>
          <p:spPr>
            <a:xfrm rot="5400000" flipH="1" flipV="1">
              <a:off x="2414323" y="1428000"/>
              <a:ext cx="445153" cy="2786631"/>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1" name="Elbow Connector 10"/>
            <p:cNvCxnSpPr>
              <a:stCxn id="54" idx="0"/>
              <a:endCxn id="53" idx="2"/>
            </p:cNvCxnSpPr>
            <p:nvPr/>
          </p:nvCxnSpPr>
          <p:spPr>
            <a:xfrm rot="5400000" flipH="1" flipV="1">
              <a:off x="5128951" y="4636714"/>
              <a:ext cx="589156" cy="2786631"/>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3" name="Elbow Connector 12"/>
            <p:cNvCxnSpPr>
              <a:stCxn id="54" idx="0"/>
              <a:endCxn id="38" idx="2"/>
            </p:cNvCxnSpPr>
            <p:nvPr/>
          </p:nvCxnSpPr>
          <p:spPr>
            <a:xfrm rot="16200000" flipV="1">
              <a:off x="2342321" y="4636714"/>
              <a:ext cx="589156" cy="2786630"/>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299408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Once all item groups in a request have been approved, the items can be ordered. The site logistician associated with an item group will action the acquisition of the items.</a:t>
            </a: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However many orders / transactions that are required to obtain the item(s) will be documented as orders.</a:t>
            </a: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Each order will automatically generate a transaction based on the funding account associated with the item group, the cost of the order, and the date the order was placed.</a:t>
            </a: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Order Placement</a:t>
            </a:r>
          </a:p>
        </p:txBody>
      </p:sp>
      <p:sp>
        <p:nvSpPr>
          <p:cNvPr id="92" name="Title 91" hidden="1">
            <a:extLst>
              <a:ext uri="{FF2B5EF4-FFF2-40B4-BE49-F238E27FC236}">
                <a16:creationId xmlns:a16="http://schemas.microsoft.com/office/drawing/2014/main" id="{CAF02D93-D405-4EE2-91E9-DD912F7CC669}"/>
              </a:ext>
            </a:extLst>
          </p:cNvPr>
          <p:cNvSpPr>
            <a:spLocks noGrp="1"/>
          </p:cNvSpPr>
          <p:nvPr>
            <p:ph type="ctrTitle"/>
          </p:nvPr>
        </p:nvSpPr>
        <p:spPr/>
        <p:txBody>
          <a:bodyPr/>
          <a:lstStyle/>
          <a:p>
            <a:r>
              <a:rPr lang="en-US" dirty="0"/>
              <a:t>Order Placement</a:t>
            </a:r>
          </a:p>
        </p:txBody>
      </p:sp>
      <p:grpSp>
        <p:nvGrpSpPr>
          <p:cNvPr id="8" name="Group 7"/>
          <p:cNvGrpSpPr/>
          <p:nvPr/>
        </p:nvGrpSpPr>
        <p:grpSpPr>
          <a:xfrm>
            <a:off x="100584" y="684795"/>
            <a:ext cx="7866114" cy="5752106"/>
            <a:chOff x="100584" y="853758"/>
            <a:chExt cx="7866114" cy="5752106"/>
          </a:xfrm>
        </p:grpSpPr>
        <p:sp>
          <p:nvSpPr>
            <p:cNvPr id="57" name="Rectangle 56">
              <a:extLst>
                <a:ext uri="{FF2B5EF4-FFF2-40B4-BE49-F238E27FC236}">
                  <a16:creationId xmlns:a16="http://schemas.microsoft.com/office/drawing/2014/main" id="{4808B174-B9CF-4CAD-8A19-1BC9D885D3B3}"/>
                </a:ext>
              </a:extLst>
            </p:cNvPr>
            <p:cNvSpPr/>
            <p:nvPr/>
          </p:nvSpPr>
          <p:spPr>
            <a:xfrm>
              <a:off x="100584" y="8537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59" name="Rectangle 58">
              <a:extLst>
                <a:ext uri="{FF2B5EF4-FFF2-40B4-BE49-F238E27FC236}">
                  <a16:creationId xmlns:a16="http://schemas.microsoft.com/office/drawing/2014/main" id="{E29AF638-7105-4D86-8075-831B4BC8A1AA}"/>
                </a:ext>
              </a:extLst>
            </p:cNvPr>
            <p:cNvSpPr/>
            <p:nvPr/>
          </p:nvSpPr>
          <p:spPr>
            <a:xfrm>
              <a:off x="100584" y="1128078"/>
              <a:ext cx="7859261"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grpSp>
          <p:nvGrpSpPr>
            <p:cNvPr id="4" name="Group 3">
              <a:extLst>
                <a:ext uri="{FF2B5EF4-FFF2-40B4-BE49-F238E27FC236}">
                  <a16:creationId xmlns:a16="http://schemas.microsoft.com/office/drawing/2014/main" id="{3FB31660-F4CB-40FC-B69E-F968868016F2}"/>
                </a:ext>
              </a:extLst>
            </p:cNvPr>
            <p:cNvGrpSpPr/>
            <p:nvPr/>
          </p:nvGrpSpPr>
          <p:grpSpPr>
            <a:xfrm>
              <a:off x="272027" y="2719188"/>
              <a:ext cx="2286004" cy="1874758"/>
              <a:chOff x="2887214" y="3375976"/>
              <a:chExt cx="2286004" cy="1874758"/>
            </a:xfrm>
          </p:grpSpPr>
          <p:sp>
            <p:nvSpPr>
              <p:cNvPr id="40" name="Rectangle 39">
                <a:extLst>
                  <a:ext uri="{FF2B5EF4-FFF2-40B4-BE49-F238E27FC236}">
                    <a16:creationId xmlns:a16="http://schemas.microsoft.com/office/drawing/2014/main" id="{EFAFC82C-5D8F-4A26-9F43-9300544A5FA4}"/>
                  </a:ext>
                </a:extLst>
              </p:cNvPr>
              <p:cNvSpPr/>
              <p:nvPr/>
            </p:nvSpPr>
            <p:spPr>
              <a:xfrm>
                <a:off x="2887218" y="3375976"/>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Order</a:t>
                </a:r>
              </a:p>
            </p:txBody>
          </p:sp>
          <p:sp>
            <p:nvSpPr>
              <p:cNvPr id="43" name="Rectangle 42">
                <a:extLst>
                  <a:ext uri="{FF2B5EF4-FFF2-40B4-BE49-F238E27FC236}">
                    <a16:creationId xmlns:a16="http://schemas.microsoft.com/office/drawing/2014/main" id="{1BA70B27-39D9-4D24-875B-6298E42CB418}"/>
                  </a:ext>
                </a:extLst>
              </p:cNvPr>
              <p:cNvSpPr/>
              <p:nvPr/>
            </p:nvSpPr>
            <p:spPr>
              <a:xfrm>
                <a:off x="2887214" y="3650296"/>
                <a:ext cx="2286000" cy="16004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Vendor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Cost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Tracking Number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Order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Received</a:t>
                </a:r>
              </a:p>
            </p:txBody>
          </p:sp>
        </p:grpSp>
        <p:sp>
          <p:nvSpPr>
            <p:cNvPr id="58" name="Rectangle 57">
              <a:extLst>
                <a:ext uri="{FF2B5EF4-FFF2-40B4-BE49-F238E27FC236}">
                  <a16:creationId xmlns:a16="http://schemas.microsoft.com/office/drawing/2014/main" id="{8C67BCCB-79E7-4004-9F91-31B7B4D014B8}"/>
                </a:ext>
              </a:extLst>
            </p:cNvPr>
            <p:cNvSpPr/>
            <p:nvPr/>
          </p:nvSpPr>
          <p:spPr>
            <a:xfrm>
              <a:off x="2722622" y="1905318"/>
              <a:ext cx="2615184" cy="4908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p:txBody>
        </p:sp>
        <p:sp>
          <p:nvSpPr>
            <p:cNvPr id="60" name="Rectangle 59">
              <a:extLst>
                <a:ext uri="{FF2B5EF4-FFF2-40B4-BE49-F238E27FC236}">
                  <a16:creationId xmlns:a16="http://schemas.microsoft.com/office/drawing/2014/main" id="{D7B0F5AA-E0EC-45FA-9BBD-11D2A12C6C3A}"/>
                </a:ext>
              </a:extLst>
            </p:cNvPr>
            <p:cNvSpPr/>
            <p:nvPr/>
          </p:nvSpPr>
          <p:spPr>
            <a:xfrm>
              <a:off x="5344660" y="1905318"/>
              <a:ext cx="2615184" cy="4908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p:txBody>
        </p:sp>
        <p:sp>
          <p:nvSpPr>
            <p:cNvPr id="62" name="Rectangle 61">
              <a:extLst>
                <a:ext uri="{FF2B5EF4-FFF2-40B4-BE49-F238E27FC236}">
                  <a16:creationId xmlns:a16="http://schemas.microsoft.com/office/drawing/2014/main" id="{FDD57323-8A40-42B3-9CDE-0EC821F72568}"/>
                </a:ext>
              </a:extLst>
            </p:cNvPr>
            <p:cNvSpPr/>
            <p:nvPr/>
          </p:nvSpPr>
          <p:spPr>
            <a:xfrm>
              <a:off x="107437" y="1905318"/>
              <a:ext cx="2615184" cy="4908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p:txBody>
        </p:sp>
        <p:grpSp>
          <p:nvGrpSpPr>
            <p:cNvPr id="63" name="Group 62">
              <a:extLst>
                <a:ext uri="{FF2B5EF4-FFF2-40B4-BE49-F238E27FC236}">
                  <a16:creationId xmlns:a16="http://schemas.microsoft.com/office/drawing/2014/main" id="{10451074-C47F-44AE-B6E0-842AA0D98222}"/>
                </a:ext>
              </a:extLst>
            </p:cNvPr>
            <p:cNvGrpSpPr/>
            <p:nvPr/>
          </p:nvGrpSpPr>
          <p:grpSpPr>
            <a:xfrm>
              <a:off x="2890634" y="2719188"/>
              <a:ext cx="2286004" cy="1874758"/>
              <a:chOff x="2887214" y="3375976"/>
              <a:chExt cx="2286004" cy="1874758"/>
            </a:xfrm>
          </p:grpSpPr>
          <p:sp>
            <p:nvSpPr>
              <p:cNvPr id="64" name="Rectangle 63">
                <a:extLst>
                  <a:ext uri="{FF2B5EF4-FFF2-40B4-BE49-F238E27FC236}">
                    <a16:creationId xmlns:a16="http://schemas.microsoft.com/office/drawing/2014/main" id="{26373FE9-7814-4489-BB3C-FCF60B225486}"/>
                  </a:ext>
                </a:extLst>
              </p:cNvPr>
              <p:cNvSpPr/>
              <p:nvPr/>
            </p:nvSpPr>
            <p:spPr>
              <a:xfrm>
                <a:off x="2887218" y="3375976"/>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Order</a:t>
                </a:r>
              </a:p>
            </p:txBody>
          </p:sp>
          <p:sp>
            <p:nvSpPr>
              <p:cNvPr id="66" name="Rectangle 65">
                <a:extLst>
                  <a:ext uri="{FF2B5EF4-FFF2-40B4-BE49-F238E27FC236}">
                    <a16:creationId xmlns:a16="http://schemas.microsoft.com/office/drawing/2014/main" id="{469F6E9C-7080-479D-A186-BAAACAE334D8}"/>
                  </a:ext>
                </a:extLst>
              </p:cNvPr>
              <p:cNvSpPr/>
              <p:nvPr/>
            </p:nvSpPr>
            <p:spPr>
              <a:xfrm>
                <a:off x="2887214" y="3650296"/>
                <a:ext cx="2286000" cy="16004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Vendor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Cost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Tracking Number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Order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Received</a:t>
                </a:r>
              </a:p>
            </p:txBody>
          </p:sp>
        </p:grpSp>
        <p:grpSp>
          <p:nvGrpSpPr>
            <p:cNvPr id="67" name="Group 66">
              <a:extLst>
                <a:ext uri="{FF2B5EF4-FFF2-40B4-BE49-F238E27FC236}">
                  <a16:creationId xmlns:a16="http://schemas.microsoft.com/office/drawing/2014/main" id="{3D113071-8F66-40CD-AEA3-56474742EDDD}"/>
                </a:ext>
              </a:extLst>
            </p:cNvPr>
            <p:cNvGrpSpPr/>
            <p:nvPr/>
          </p:nvGrpSpPr>
          <p:grpSpPr>
            <a:xfrm>
              <a:off x="5509250" y="2719188"/>
              <a:ext cx="2286004" cy="1874758"/>
              <a:chOff x="2887214" y="3375976"/>
              <a:chExt cx="2286004" cy="1874758"/>
            </a:xfrm>
          </p:grpSpPr>
          <p:sp>
            <p:nvSpPr>
              <p:cNvPr id="68" name="Rectangle 67">
                <a:extLst>
                  <a:ext uri="{FF2B5EF4-FFF2-40B4-BE49-F238E27FC236}">
                    <a16:creationId xmlns:a16="http://schemas.microsoft.com/office/drawing/2014/main" id="{2B4FF1E6-DFCD-44A0-BA64-723017AEB288}"/>
                  </a:ext>
                </a:extLst>
              </p:cNvPr>
              <p:cNvSpPr/>
              <p:nvPr/>
            </p:nvSpPr>
            <p:spPr>
              <a:xfrm>
                <a:off x="2887218" y="3375976"/>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Order</a:t>
                </a:r>
              </a:p>
            </p:txBody>
          </p:sp>
          <p:sp>
            <p:nvSpPr>
              <p:cNvPr id="69" name="Rectangle 68">
                <a:extLst>
                  <a:ext uri="{FF2B5EF4-FFF2-40B4-BE49-F238E27FC236}">
                    <a16:creationId xmlns:a16="http://schemas.microsoft.com/office/drawing/2014/main" id="{6DC6310B-25E4-4A05-85EB-4B14D6E08E49}"/>
                  </a:ext>
                </a:extLst>
              </p:cNvPr>
              <p:cNvSpPr/>
              <p:nvPr/>
            </p:nvSpPr>
            <p:spPr>
              <a:xfrm>
                <a:off x="2887214" y="3650296"/>
                <a:ext cx="2286000" cy="16004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Vendor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Cost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Tracking Number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Order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Received</a:t>
                </a:r>
              </a:p>
            </p:txBody>
          </p:sp>
        </p:grpSp>
        <p:cxnSp>
          <p:nvCxnSpPr>
            <p:cNvPr id="6" name="Straight Arrow Connector 5">
              <a:extLst>
                <a:ext uri="{FF2B5EF4-FFF2-40B4-BE49-F238E27FC236}">
                  <a16:creationId xmlns:a16="http://schemas.microsoft.com/office/drawing/2014/main" id="{9849E35A-3A1F-48D7-80BA-B60C6AB1DC45}"/>
                </a:ext>
              </a:extLst>
            </p:cNvPr>
            <p:cNvCxnSpPr>
              <a:cxnSpLocks/>
              <a:stCxn id="62" idx="2"/>
              <a:endCxn id="40" idx="0"/>
            </p:cNvCxnSpPr>
            <p:nvPr/>
          </p:nvCxnSpPr>
          <p:spPr>
            <a:xfrm>
              <a:off x="1415029" y="2396172"/>
              <a:ext cx="2" cy="32301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F3ACF495-A7C2-406C-8CFF-B456FFC310BD}"/>
                </a:ext>
              </a:extLst>
            </p:cNvPr>
            <p:cNvCxnSpPr>
              <a:stCxn id="58" idx="2"/>
              <a:endCxn id="64" idx="0"/>
            </p:cNvCxnSpPr>
            <p:nvPr/>
          </p:nvCxnSpPr>
          <p:spPr>
            <a:xfrm>
              <a:off x="4030214" y="2396172"/>
              <a:ext cx="3424" cy="32301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756998EC-442F-43F5-9AFF-698B8B8CC531}"/>
                </a:ext>
              </a:extLst>
            </p:cNvPr>
            <p:cNvCxnSpPr>
              <a:stCxn id="60" idx="2"/>
              <a:endCxn id="68" idx="0"/>
            </p:cNvCxnSpPr>
            <p:nvPr/>
          </p:nvCxnSpPr>
          <p:spPr>
            <a:xfrm>
              <a:off x="6652252" y="2396172"/>
              <a:ext cx="2" cy="32301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15" name="Group 14">
              <a:extLst>
                <a:ext uri="{FF2B5EF4-FFF2-40B4-BE49-F238E27FC236}">
                  <a16:creationId xmlns:a16="http://schemas.microsoft.com/office/drawing/2014/main" id="{2C24B19B-EC7E-479F-8FE7-5C31C36190CE}"/>
                </a:ext>
              </a:extLst>
            </p:cNvPr>
            <p:cNvGrpSpPr/>
            <p:nvPr/>
          </p:nvGrpSpPr>
          <p:grpSpPr>
            <a:xfrm>
              <a:off x="272029" y="4952683"/>
              <a:ext cx="2286000" cy="1012984"/>
              <a:chOff x="272027" y="4898397"/>
              <a:chExt cx="2286000" cy="1012984"/>
            </a:xfrm>
          </p:grpSpPr>
          <p:sp>
            <p:nvSpPr>
              <p:cNvPr id="71" name="Rectangle 70">
                <a:extLst>
                  <a:ext uri="{FF2B5EF4-FFF2-40B4-BE49-F238E27FC236}">
                    <a16:creationId xmlns:a16="http://schemas.microsoft.com/office/drawing/2014/main" id="{01BED0C4-837B-4A44-8E19-6A37A78DC698}"/>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72" name="Rectangle 71">
                <a:extLst>
                  <a:ext uri="{FF2B5EF4-FFF2-40B4-BE49-F238E27FC236}">
                    <a16:creationId xmlns:a16="http://schemas.microsoft.com/office/drawing/2014/main" id="{F1CCA459-8315-43C3-B67E-E9DD87049584}"/>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grpSp>
          <p:nvGrpSpPr>
            <p:cNvPr id="73" name="Group 72">
              <a:extLst>
                <a:ext uri="{FF2B5EF4-FFF2-40B4-BE49-F238E27FC236}">
                  <a16:creationId xmlns:a16="http://schemas.microsoft.com/office/drawing/2014/main" id="{D5D5D623-0DA7-4930-B14A-65FBA5FAEC8C}"/>
                </a:ext>
              </a:extLst>
            </p:cNvPr>
            <p:cNvGrpSpPr/>
            <p:nvPr/>
          </p:nvGrpSpPr>
          <p:grpSpPr>
            <a:xfrm>
              <a:off x="2887216" y="4952683"/>
              <a:ext cx="2286000" cy="1012984"/>
              <a:chOff x="272027" y="4898397"/>
              <a:chExt cx="2286000" cy="1012984"/>
            </a:xfrm>
          </p:grpSpPr>
          <p:sp>
            <p:nvSpPr>
              <p:cNvPr id="74" name="Rectangle 73">
                <a:extLst>
                  <a:ext uri="{FF2B5EF4-FFF2-40B4-BE49-F238E27FC236}">
                    <a16:creationId xmlns:a16="http://schemas.microsoft.com/office/drawing/2014/main" id="{383484E7-148D-4EAF-A148-B7D374E60965}"/>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75" name="Rectangle 74">
                <a:extLst>
                  <a:ext uri="{FF2B5EF4-FFF2-40B4-BE49-F238E27FC236}">
                    <a16:creationId xmlns:a16="http://schemas.microsoft.com/office/drawing/2014/main" id="{1196A84F-753E-476F-98CF-EC725570C756}"/>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grpSp>
          <p:nvGrpSpPr>
            <p:cNvPr id="76" name="Group 75">
              <a:extLst>
                <a:ext uri="{FF2B5EF4-FFF2-40B4-BE49-F238E27FC236}">
                  <a16:creationId xmlns:a16="http://schemas.microsoft.com/office/drawing/2014/main" id="{29EAB108-7B3E-48C2-9CCF-D08B7F28902C}"/>
                </a:ext>
              </a:extLst>
            </p:cNvPr>
            <p:cNvGrpSpPr/>
            <p:nvPr/>
          </p:nvGrpSpPr>
          <p:grpSpPr>
            <a:xfrm>
              <a:off x="5509252" y="4952683"/>
              <a:ext cx="2286000" cy="1012984"/>
              <a:chOff x="272027" y="4898397"/>
              <a:chExt cx="2286000" cy="1012984"/>
            </a:xfrm>
          </p:grpSpPr>
          <p:sp>
            <p:nvSpPr>
              <p:cNvPr id="77" name="Rectangle 76">
                <a:extLst>
                  <a:ext uri="{FF2B5EF4-FFF2-40B4-BE49-F238E27FC236}">
                    <a16:creationId xmlns:a16="http://schemas.microsoft.com/office/drawing/2014/main" id="{9FC2FAF3-E34D-409A-AED7-63222C02AF34}"/>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78" name="Rectangle 77">
                <a:extLst>
                  <a:ext uri="{FF2B5EF4-FFF2-40B4-BE49-F238E27FC236}">
                    <a16:creationId xmlns:a16="http://schemas.microsoft.com/office/drawing/2014/main" id="{423B7B5A-FFA5-48F6-B4BD-5FEB1AE40015}"/>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cxnSp>
          <p:nvCxnSpPr>
            <p:cNvPr id="17" name="Straight Arrow Connector 16">
              <a:extLst>
                <a:ext uri="{FF2B5EF4-FFF2-40B4-BE49-F238E27FC236}">
                  <a16:creationId xmlns:a16="http://schemas.microsoft.com/office/drawing/2014/main" id="{AD331649-1F84-47D6-B993-49A1056C7681}"/>
                </a:ext>
              </a:extLst>
            </p:cNvPr>
            <p:cNvCxnSpPr>
              <a:cxnSpLocks/>
              <a:stCxn id="43" idx="2"/>
              <a:endCxn id="71" idx="0"/>
            </p:cNvCxnSpPr>
            <p:nvPr/>
          </p:nvCxnSpPr>
          <p:spPr>
            <a:xfrm>
              <a:off x="1415027" y="4593946"/>
              <a:ext cx="2" cy="358737"/>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681643C8-8268-406A-9873-C6B554A9476A}"/>
                </a:ext>
              </a:extLst>
            </p:cNvPr>
            <p:cNvCxnSpPr>
              <a:cxnSpLocks/>
              <a:stCxn id="66" idx="2"/>
              <a:endCxn id="74" idx="0"/>
            </p:cNvCxnSpPr>
            <p:nvPr/>
          </p:nvCxnSpPr>
          <p:spPr>
            <a:xfrm flipH="1">
              <a:off x="4030216" y="4593946"/>
              <a:ext cx="3418" cy="358737"/>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a:extLst>
                <a:ext uri="{FF2B5EF4-FFF2-40B4-BE49-F238E27FC236}">
                  <a16:creationId xmlns:a16="http://schemas.microsoft.com/office/drawing/2014/main" id="{EAFCB660-EB34-4FA5-B1B1-E00950192849}"/>
                </a:ext>
              </a:extLst>
            </p:cNvPr>
            <p:cNvCxnSpPr>
              <a:cxnSpLocks/>
              <a:stCxn id="69" idx="2"/>
              <a:endCxn id="77" idx="0"/>
            </p:cNvCxnSpPr>
            <p:nvPr/>
          </p:nvCxnSpPr>
          <p:spPr>
            <a:xfrm>
              <a:off x="6652250" y="4593946"/>
              <a:ext cx="2" cy="358737"/>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84" name="Rectangle 83">
              <a:extLst>
                <a:ext uri="{FF2B5EF4-FFF2-40B4-BE49-F238E27FC236}">
                  <a16:creationId xmlns:a16="http://schemas.microsoft.com/office/drawing/2014/main" id="{B064D950-493C-44E9-B253-14F34C9EC606}"/>
                </a:ext>
              </a:extLst>
            </p:cNvPr>
            <p:cNvSpPr/>
            <p:nvPr/>
          </p:nvSpPr>
          <p:spPr>
            <a:xfrm>
              <a:off x="107437" y="6331544"/>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Funding Account</a:t>
              </a:r>
            </a:p>
          </p:txBody>
        </p:sp>
        <p:cxnSp>
          <p:nvCxnSpPr>
            <p:cNvPr id="35" name="Straight Arrow Connector 34">
              <a:extLst>
                <a:ext uri="{FF2B5EF4-FFF2-40B4-BE49-F238E27FC236}">
                  <a16:creationId xmlns:a16="http://schemas.microsoft.com/office/drawing/2014/main" id="{CFFDD44E-F697-4067-90A7-F372A1BD6D4A}"/>
                </a:ext>
              </a:extLst>
            </p:cNvPr>
            <p:cNvCxnSpPr>
              <a:cxnSpLocks/>
              <a:stCxn id="75" idx="2"/>
              <a:endCxn id="84" idx="0"/>
            </p:cNvCxnSpPr>
            <p:nvPr/>
          </p:nvCxnSpPr>
          <p:spPr>
            <a:xfrm>
              <a:off x="4030216" y="5965667"/>
              <a:ext cx="6852" cy="365877"/>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 name="Elbow Connector 2"/>
            <p:cNvCxnSpPr>
              <a:stCxn id="78" idx="2"/>
              <a:endCxn id="84" idx="0"/>
            </p:cNvCxnSpPr>
            <p:nvPr/>
          </p:nvCxnSpPr>
          <p:spPr>
            <a:xfrm rot="5400000">
              <a:off x="5161722" y="4841013"/>
              <a:ext cx="365877" cy="2615184"/>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7" name="Elbow Connector 6"/>
            <p:cNvCxnSpPr>
              <a:stCxn id="72" idx="2"/>
              <a:endCxn id="84" idx="0"/>
            </p:cNvCxnSpPr>
            <p:nvPr/>
          </p:nvCxnSpPr>
          <p:spPr>
            <a:xfrm rot="16200000" flipH="1">
              <a:off x="2543110" y="4837585"/>
              <a:ext cx="365877" cy="2622039"/>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117143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accounts are a way to keep track of money for various accounts against item acquisitions.</a:t>
            </a: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Each funding account has one or more account owners who are able to input fund transactions for items such as deposits or documenting external purchases.</a:t>
            </a: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For transactions that occur through placing orders in the app, transactions will be automatically generated.</a:t>
            </a: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Funding Accounts</a:t>
            </a:r>
          </a:p>
        </p:txBody>
      </p:sp>
      <p:sp>
        <p:nvSpPr>
          <p:cNvPr id="91" name="Title 90" hidden="1">
            <a:extLst>
              <a:ext uri="{FF2B5EF4-FFF2-40B4-BE49-F238E27FC236}">
                <a16:creationId xmlns:a16="http://schemas.microsoft.com/office/drawing/2014/main" id="{E54F4FD7-2CE1-4EF1-AFD3-49BC5355BE16}"/>
              </a:ext>
            </a:extLst>
          </p:cNvPr>
          <p:cNvSpPr>
            <a:spLocks noGrp="1"/>
          </p:cNvSpPr>
          <p:nvPr>
            <p:ph type="ctrTitle"/>
          </p:nvPr>
        </p:nvSpPr>
        <p:spPr/>
        <p:txBody>
          <a:bodyPr/>
          <a:lstStyle/>
          <a:p>
            <a:r>
              <a:rPr lang="en-US" dirty="0"/>
              <a:t>Funding Accounts</a:t>
            </a:r>
          </a:p>
        </p:txBody>
      </p:sp>
      <p:grpSp>
        <p:nvGrpSpPr>
          <p:cNvPr id="6" name="Group 5"/>
          <p:cNvGrpSpPr/>
          <p:nvPr/>
        </p:nvGrpSpPr>
        <p:grpSpPr>
          <a:xfrm>
            <a:off x="100584" y="684795"/>
            <a:ext cx="7859261" cy="5210005"/>
            <a:chOff x="100584" y="853758"/>
            <a:chExt cx="7859261" cy="5210005"/>
          </a:xfrm>
        </p:grpSpPr>
        <p:sp>
          <p:nvSpPr>
            <p:cNvPr id="57" name="Rectangle 56">
              <a:extLst>
                <a:ext uri="{FF2B5EF4-FFF2-40B4-BE49-F238E27FC236}">
                  <a16:creationId xmlns:a16="http://schemas.microsoft.com/office/drawing/2014/main" id="{4808B174-B9CF-4CAD-8A19-1BC9D885D3B3}"/>
                </a:ext>
              </a:extLst>
            </p:cNvPr>
            <p:cNvSpPr/>
            <p:nvPr/>
          </p:nvSpPr>
          <p:spPr>
            <a:xfrm>
              <a:off x="100584" y="8537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Funding Account</a:t>
              </a:r>
            </a:p>
          </p:txBody>
        </p:sp>
        <p:grpSp>
          <p:nvGrpSpPr>
            <p:cNvPr id="38" name="Group 37">
              <a:extLst>
                <a:ext uri="{FF2B5EF4-FFF2-40B4-BE49-F238E27FC236}">
                  <a16:creationId xmlns:a16="http://schemas.microsoft.com/office/drawing/2014/main" id="{55AB3611-315F-415E-AF7C-5D4C17C8FF7B}"/>
                </a:ext>
              </a:extLst>
            </p:cNvPr>
            <p:cNvGrpSpPr/>
            <p:nvPr/>
          </p:nvGrpSpPr>
          <p:grpSpPr>
            <a:xfrm>
              <a:off x="100584" y="1614397"/>
              <a:ext cx="2286000" cy="1012984"/>
              <a:chOff x="272027" y="4898397"/>
              <a:chExt cx="2286000" cy="1012984"/>
            </a:xfrm>
          </p:grpSpPr>
          <p:sp>
            <p:nvSpPr>
              <p:cNvPr id="39" name="Rectangle 38">
                <a:extLst>
                  <a:ext uri="{FF2B5EF4-FFF2-40B4-BE49-F238E27FC236}">
                    <a16:creationId xmlns:a16="http://schemas.microsoft.com/office/drawing/2014/main" id="{5626B030-B48B-42C0-9339-F603883EA700}"/>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41" name="Rectangle 40">
                <a:extLst>
                  <a:ext uri="{FF2B5EF4-FFF2-40B4-BE49-F238E27FC236}">
                    <a16:creationId xmlns:a16="http://schemas.microsoft.com/office/drawing/2014/main" id="{92F3C2D4-DE2E-4B48-93DA-8F055147368D}"/>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grpSp>
          <p:nvGrpSpPr>
            <p:cNvPr id="42" name="Group 41">
              <a:extLst>
                <a:ext uri="{FF2B5EF4-FFF2-40B4-BE49-F238E27FC236}">
                  <a16:creationId xmlns:a16="http://schemas.microsoft.com/office/drawing/2014/main" id="{A6EAF124-DFE0-490A-9154-0CE23C96EFB6}"/>
                </a:ext>
              </a:extLst>
            </p:cNvPr>
            <p:cNvGrpSpPr/>
            <p:nvPr/>
          </p:nvGrpSpPr>
          <p:grpSpPr>
            <a:xfrm>
              <a:off x="100584" y="2901701"/>
              <a:ext cx="2286000" cy="1012984"/>
              <a:chOff x="272027" y="4898397"/>
              <a:chExt cx="2286000" cy="1012984"/>
            </a:xfrm>
          </p:grpSpPr>
          <p:sp>
            <p:nvSpPr>
              <p:cNvPr id="44" name="Rectangle 43">
                <a:extLst>
                  <a:ext uri="{FF2B5EF4-FFF2-40B4-BE49-F238E27FC236}">
                    <a16:creationId xmlns:a16="http://schemas.microsoft.com/office/drawing/2014/main" id="{8C48E432-ED20-4935-9486-DC8D80F6F31B}"/>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45" name="Rectangle 44">
                <a:extLst>
                  <a:ext uri="{FF2B5EF4-FFF2-40B4-BE49-F238E27FC236}">
                    <a16:creationId xmlns:a16="http://schemas.microsoft.com/office/drawing/2014/main" id="{34EF0660-717C-40BE-8EF0-14F53806A4C8}"/>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grpSp>
          <p:nvGrpSpPr>
            <p:cNvPr id="46" name="Group 45">
              <a:extLst>
                <a:ext uri="{FF2B5EF4-FFF2-40B4-BE49-F238E27FC236}">
                  <a16:creationId xmlns:a16="http://schemas.microsoft.com/office/drawing/2014/main" id="{0BEADC63-EB8A-4668-BCEF-14C296B31493}"/>
                </a:ext>
              </a:extLst>
            </p:cNvPr>
            <p:cNvGrpSpPr/>
            <p:nvPr/>
          </p:nvGrpSpPr>
          <p:grpSpPr>
            <a:xfrm>
              <a:off x="100584" y="4189005"/>
              <a:ext cx="2286000" cy="1012984"/>
              <a:chOff x="272027" y="4898397"/>
              <a:chExt cx="2286000" cy="1012984"/>
            </a:xfrm>
          </p:grpSpPr>
          <p:sp>
            <p:nvSpPr>
              <p:cNvPr id="47" name="Rectangle 46">
                <a:extLst>
                  <a:ext uri="{FF2B5EF4-FFF2-40B4-BE49-F238E27FC236}">
                    <a16:creationId xmlns:a16="http://schemas.microsoft.com/office/drawing/2014/main" id="{44C66428-08DF-4CEF-AE45-184A7A255DD8}"/>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48" name="Rectangle 47">
                <a:extLst>
                  <a:ext uri="{FF2B5EF4-FFF2-40B4-BE49-F238E27FC236}">
                    <a16:creationId xmlns:a16="http://schemas.microsoft.com/office/drawing/2014/main" id="{83C453E5-29DA-48E8-BC50-FDBC1A0448AA}"/>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grpSp>
          <p:nvGrpSpPr>
            <p:cNvPr id="49" name="Group 48">
              <a:extLst>
                <a:ext uri="{FF2B5EF4-FFF2-40B4-BE49-F238E27FC236}">
                  <a16:creationId xmlns:a16="http://schemas.microsoft.com/office/drawing/2014/main" id="{4CD582E0-657B-443B-9F26-B80471E95E73}"/>
                </a:ext>
              </a:extLst>
            </p:cNvPr>
            <p:cNvGrpSpPr/>
            <p:nvPr/>
          </p:nvGrpSpPr>
          <p:grpSpPr>
            <a:xfrm>
              <a:off x="2887212" y="4189005"/>
              <a:ext cx="2286004" cy="1874758"/>
              <a:chOff x="2887214" y="3375976"/>
              <a:chExt cx="2286004" cy="1874758"/>
            </a:xfrm>
          </p:grpSpPr>
          <p:sp>
            <p:nvSpPr>
              <p:cNvPr id="50" name="Rectangle 49">
                <a:extLst>
                  <a:ext uri="{FF2B5EF4-FFF2-40B4-BE49-F238E27FC236}">
                    <a16:creationId xmlns:a16="http://schemas.microsoft.com/office/drawing/2014/main" id="{2048EAD6-55C2-4D71-B826-E1647219AB51}"/>
                  </a:ext>
                </a:extLst>
              </p:cNvPr>
              <p:cNvSpPr/>
              <p:nvPr/>
            </p:nvSpPr>
            <p:spPr>
              <a:xfrm>
                <a:off x="2887218" y="3375976"/>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Order</a:t>
                </a:r>
              </a:p>
            </p:txBody>
          </p:sp>
          <p:sp>
            <p:nvSpPr>
              <p:cNvPr id="51" name="Rectangle 50">
                <a:extLst>
                  <a:ext uri="{FF2B5EF4-FFF2-40B4-BE49-F238E27FC236}">
                    <a16:creationId xmlns:a16="http://schemas.microsoft.com/office/drawing/2014/main" id="{AD4C89CF-4D33-4E8A-B73F-C3603AC51147}"/>
                  </a:ext>
                </a:extLst>
              </p:cNvPr>
              <p:cNvSpPr/>
              <p:nvPr/>
            </p:nvSpPr>
            <p:spPr>
              <a:xfrm>
                <a:off x="2887214" y="3650296"/>
                <a:ext cx="2286000" cy="16004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Vendor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Cost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Tracking Number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Order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Received</a:t>
                </a:r>
              </a:p>
            </p:txBody>
          </p:sp>
        </p:grpSp>
        <p:sp>
          <p:nvSpPr>
            <p:cNvPr id="52" name="Rectangle 51">
              <a:extLst>
                <a:ext uri="{FF2B5EF4-FFF2-40B4-BE49-F238E27FC236}">
                  <a16:creationId xmlns:a16="http://schemas.microsoft.com/office/drawing/2014/main" id="{9FD89929-3E0C-4CDE-90AC-13F3D9A56D07}"/>
                </a:ext>
              </a:extLst>
            </p:cNvPr>
            <p:cNvSpPr/>
            <p:nvPr/>
          </p:nvSpPr>
          <p:spPr>
            <a:xfrm>
              <a:off x="5673845" y="161625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Account Owner</a:t>
              </a:r>
            </a:p>
          </p:txBody>
        </p:sp>
        <p:sp>
          <p:nvSpPr>
            <p:cNvPr id="54" name="Rectangle 53">
              <a:extLst>
                <a:ext uri="{FF2B5EF4-FFF2-40B4-BE49-F238E27FC236}">
                  <a16:creationId xmlns:a16="http://schemas.microsoft.com/office/drawing/2014/main" id="{C3DCEB0D-A58B-4435-BC11-8AAA2FEBCF9E}"/>
                </a:ext>
              </a:extLst>
            </p:cNvPr>
            <p:cNvSpPr/>
            <p:nvPr/>
          </p:nvSpPr>
          <p:spPr>
            <a:xfrm>
              <a:off x="5673845" y="2014889"/>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Account Owner</a:t>
              </a:r>
            </a:p>
          </p:txBody>
        </p:sp>
        <p:sp>
          <p:nvSpPr>
            <p:cNvPr id="55" name="Rectangle 54">
              <a:extLst>
                <a:ext uri="{FF2B5EF4-FFF2-40B4-BE49-F238E27FC236}">
                  <a16:creationId xmlns:a16="http://schemas.microsoft.com/office/drawing/2014/main" id="{E2297E7F-D88B-439C-91BA-40F70CF26D80}"/>
                </a:ext>
              </a:extLst>
            </p:cNvPr>
            <p:cNvSpPr/>
            <p:nvPr/>
          </p:nvSpPr>
          <p:spPr>
            <a:xfrm>
              <a:off x="5673845" y="241352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Account Owner</a:t>
              </a:r>
            </a:p>
          </p:txBody>
        </p:sp>
        <p:sp>
          <p:nvSpPr>
            <p:cNvPr id="56" name="Rectangle 55">
              <a:extLst>
                <a:ext uri="{FF2B5EF4-FFF2-40B4-BE49-F238E27FC236}">
                  <a16:creationId xmlns:a16="http://schemas.microsoft.com/office/drawing/2014/main" id="{4849CD93-0134-49A2-A567-E95DB7C8B7BD}"/>
                </a:ext>
              </a:extLst>
            </p:cNvPr>
            <p:cNvSpPr/>
            <p:nvPr/>
          </p:nvSpPr>
          <p:spPr>
            <a:xfrm>
              <a:off x="2887212" y="1614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Funds Added</a:t>
              </a:r>
            </a:p>
          </p:txBody>
        </p:sp>
        <p:sp>
          <p:nvSpPr>
            <p:cNvPr id="61" name="Rectangle 60">
              <a:extLst>
                <a:ext uri="{FF2B5EF4-FFF2-40B4-BE49-F238E27FC236}">
                  <a16:creationId xmlns:a16="http://schemas.microsoft.com/office/drawing/2014/main" id="{BD430490-702A-4892-AD4B-C2CD09B0CA02}"/>
                </a:ext>
              </a:extLst>
            </p:cNvPr>
            <p:cNvSpPr/>
            <p:nvPr/>
          </p:nvSpPr>
          <p:spPr>
            <a:xfrm>
              <a:off x="2887212" y="290170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External Purchase</a:t>
              </a:r>
            </a:p>
          </p:txBody>
        </p:sp>
        <p:cxnSp>
          <p:nvCxnSpPr>
            <p:cNvPr id="14" name="Straight Connector 13">
              <a:extLst>
                <a:ext uri="{FF2B5EF4-FFF2-40B4-BE49-F238E27FC236}">
                  <a16:creationId xmlns:a16="http://schemas.microsoft.com/office/drawing/2014/main" id="{3423B325-E128-476A-A906-83C464882BF9}"/>
                </a:ext>
              </a:extLst>
            </p:cNvPr>
            <p:cNvCxnSpPr>
              <a:cxnSpLocks/>
              <a:stCxn id="41" idx="2"/>
              <a:endCxn id="44" idx="0"/>
            </p:cNvCxnSpPr>
            <p:nvPr/>
          </p:nvCxnSpPr>
          <p:spPr>
            <a:xfrm>
              <a:off x="1243584" y="2627381"/>
              <a:ext cx="0" cy="27432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50AAFC49-976C-45CD-8D7F-F9417A0453A5}"/>
                </a:ext>
              </a:extLst>
            </p:cNvPr>
            <p:cNvCxnSpPr>
              <a:cxnSpLocks/>
              <a:stCxn id="47" idx="0"/>
              <a:endCxn id="45" idx="2"/>
            </p:cNvCxnSpPr>
            <p:nvPr/>
          </p:nvCxnSpPr>
          <p:spPr>
            <a:xfrm flipV="1">
              <a:off x="1243584" y="3914685"/>
              <a:ext cx="0" cy="27432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8" name="Straight Arrow Connector 27">
              <a:extLst>
                <a:ext uri="{FF2B5EF4-FFF2-40B4-BE49-F238E27FC236}">
                  <a16:creationId xmlns:a16="http://schemas.microsoft.com/office/drawing/2014/main" id="{D416118A-C8AB-4EF7-A893-C1161C06BE9F}"/>
                </a:ext>
              </a:extLst>
            </p:cNvPr>
            <p:cNvCxnSpPr>
              <a:stCxn id="39" idx="3"/>
              <a:endCxn id="56" idx="1"/>
            </p:cNvCxnSpPr>
            <p:nvPr/>
          </p:nvCxnSpPr>
          <p:spPr>
            <a:xfrm>
              <a:off x="2386584" y="1751557"/>
              <a:ext cx="500628" cy="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a:extLst>
                <a:ext uri="{FF2B5EF4-FFF2-40B4-BE49-F238E27FC236}">
                  <a16:creationId xmlns:a16="http://schemas.microsoft.com/office/drawing/2014/main" id="{4A92A012-A6B4-466C-BA2B-963AB6167815}"/>
                </a:ext>
              </a:extLst>
            </p:cNvPr>
            <p:cNvCxnSpPr>
              <a:cxnSpLocks/>
              <a:stCxn id="44" idx="3"/>
              <a:endCxn id="61" idx="1"/>
            </p:cNvCxnSpPr>
            <p:nvPr/>
          </p:nvCxnSpPr>
          <p:spPr>
            <a:xfrm>
              <a:off x="2386584" y="3038861"/>
              <a:ext cx="500628" cy="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D9FA5AAF-C66E-45C2-8167-CFD25391F7AF}"/>
                </a:ext>
              </a:extLst>
            </p:cNvPr>
            <p:cNvCxnSpPr>
              <a:cxnSpLocks/>
              <a:stCxn id="47" idx="3"/>
              <a:endCxn id="50" idx="1"/>
            </p:cNvCxnSpPr>
            <p:nvPr/>
          </p:nvCxnSpPr>
          <p:spPr>
            <a:xfrm>
              <a:off x="2386584" y="4326165"/>
              <a:ext cx="500632" cy="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F8399427-7614-4553-BDC7-A32851DB8AA5}"/>
                </a:ext>
              </a:extLst>
            </p:cNvPr>
            <p:cNvCxnSpPr>
              <a:stCxn id="54" idx="0"/>
              <a:endCxn id="52" idx="2"/>
            </p:cNvCxnSpPr>
            <p:nvPr/>
          </p:nvCxnSpPr>
          <p:spPr>
            <a:xfrm flipV="1">
              <a:off x="6816845" y="1890577"/>
              <a:ext cx="0" cy="12431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87" name="Straight Connector 86">
              <a:extLst>
                <a:ext uri="{FF2B5EF4-FFF2-40B4-BE49-F238E27FC236}">
                  <a16:creationId xmlns:a16="http://schemas.microsoft.com/office/drawing/2014/main" id="{9BA602F8-6FA4-4EB9-BD83-7783749D2B19}"/>
                </a:ext>
              </a:extLst>
            </p:cNvPr>
            <p:cNvCxnSpPr>
              <a:cxnSpLocks/>
              <a:stCxn id="55" idx="0"/>
              <a:endCxn id="54" idx="2"/>
            </p:cNvCxnSpPr>
            <p:nvPr/>
          </p:nvCxnSpPr>
          <p:spPr>
            <a:xfrm flipV="1">
              <a:off x="6816845" y="2289209"/>
              <a:ext cx="0" cy="12431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 name="Elbow Connector 2"/>
            <p:cNvCxnSpPr>
              <a:stCxn id="39" idx="0"/>
              <a:endCxn id="57" idx="2"/>
            </p:cNvCxnSpPr>
            <p:nvPr/>
          </p:nvCxnSpPr>
          <p:spPr>
            <a:xfrm rot="5400000" flipH="1" flipV="1">
              <a:off x="2393740" y="-22077"/>
              <a:ext cx="486319" cy="2786631"/>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5" name="Elbow Connector 4"/>
            <p:cNvCxnSpPr>
              <a:stCxn id="52" idx="0"/>
              <a:endCxn id="57" idx="2"/>
            </p:cNvCxnSpPr>
            <p:nvPr/>
          </p:nvCxnSpPr>
          <p:spPr>
            <a:xfrm rot="16200000" flipV="1">
              <a:off x="5179441" y="-21147"/>
              <a:ext cx="488179" cy="2786630"/>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733095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When items are received, their final details are entered. The Item Group Category that was used to classify the item will then determine the record the item is associated with.</a:t>
            </a:r>
          </a:p>
          <a:p>
            <a:pPr marL="742950" lvl="1"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Serialized Items and Hardware are assigned to property records, i.e. – Site 0 Networks.</a:t>
            </a:r>
          </a:p>
          <a:p>
            <a:pPr marL="742950" lvl="1"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Non Serialized Items and Software are assigned to a site.</a:t>
            </a:r>
          </a:p>
          <a:p>
            <a:pPr marL="1200150" lvl="2"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Non Serialized Items will be tracked with hand receipts to individuals.</a:t>
            </a: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For items moving to a property record, the custodian for that property record must sign an item receipt.</a:t>
            </a: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For items moving to a site record, a logistician for that site must sign an item receipt.</a:t>
            </a: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200" b="1" i="1" dirty="0" smtClean="0">
              <a:solidFill>
                <a:schemeClr val="tx1">
                  <a:lumMod val="65000"/>
                  <a:lumOff val="35000"/>
                </a:schemeClr>
              </a:solidFill>
              <a:latin typeface="Segoe UI" panose="020B0502040204020203" pitchFamily="34" charset="0"/>
              <a:cs typeface="Segoe UI" panose="020B0502040204020203" pitchFamily="34" charset="0"/>
            </a:endParaRPr>
          </a:p>
          <a:p>
            <a:r>
              <a:rPr lang="en-US" sz="1200" b="1" i="1" dirty="0" smtClean="0">
                <a:solidFill>
                  <a:schemeClr val="tx1">
                    <a:lumMod val="65000"/>
                    <a:lumOff val="35000"/>
                  </a:schemeClr>
                </a:solidFill>
                <a:latin typeface="Segoe UI" panose="020B0502040204020203" pitchFamily="34" charset="0"/>
                <a:cs typeface="Segoe UI" panose="020B0502040204020203" pitchFamily="34" charset="0"/>
              </a:rPr>
              <a:t>Note</a:t>
            </a:r>
            <a:r>
              <a:rPr lang="en-US" sz="1200" b="1" i="1" dirty="0">
                <a:solidFill>
                  <a:schemeClr val="tx1">
                    <a:lumMod val="65000"/>
                    <a:lumOff val="35000"/>
                  </a:schemeClr>
                </a:solidFill>
                <a:latin typeface="Segoe UI" panose="020B0502040204020203" pitchFamily="34" charset="0"/>
                <a:cs typeface="Segoe UI" panose="020B0502040204020203" pitchFamily="34" charset="0"/>
              </a:rPr>
              <a:t>: </a:t>
            </a:r>
            <a:r>
              <a:rPr lang="en-US" sz="1200" i="1" dirty="0">
                <a:solidFill>
                  <a:schemeClr val="tx1">
                    <a:lumMod val="65000"/>
                    <a:lumOff val="35000"/>
                  </a:schemeClr>
                </a:solidFill>
                <a:latin typeface="Segoe UI" panose="020B0502040204020203" pitchFamily="34" charset="0"/>
                <a:cs typeface="Segoe UI" panose="020B0502040204020203" pitchFamily="34" charset="0"/>
              </a:rPr>
              <a:t>More item group categories are planned, for instance, medical, services / contracts, etc. Just need to figure out how items are managed after receipt.</a:t>
            </a:r>
            <a:endParaRPr lang="en-US" sz="1200" b="1" i="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Order Receipt</a:t>
            </a:r>
          </a:p>
        </p:txBody>
      </p:sp>
      <p:sp>
        <p:nvSpPr>
          <p:cNvPr id="92" name="Title 91" hidden="1">
            <a:extLst>
              <a:ext uri="{FF2B5EF4-FFF2-40B4-BE49-F238E27FC236}">
                <a16:creationId xmlns:a16="http://schemas.microsoft.com/office/drawing/2014/main" id="{CAF02D93-D405-4EE2-91E9-DD912F7CC669}"/>
              </a:ext>
            </a:extLst>
          </p:cNvPr>
          <p:cNvSpPr>
            <a:spLocks noGrp="1"/>
          </p:cNvSpPr>
          <p:nvPr>
            <p:ph type="ctrTitle"/>
          </p:nvPr>
        </p:nvSpPr>
        <p:spPr/>
        <p:txBody>
          <a:bodyPr/>
          <a:lstStyle/>
          <a:p>
            <a:r>
              <a:rPr lang="en-US" dirty="0"/>
              <a:t>Order Placement</a:t>
            </a:r>
          </a:p>
        </p:txBody>
      </p:sp>
      <p:grpSp>
        <p:nvGrpSpPr>
          <p:cNvPr id="6" name="Group 5"/>
          <p:cNvGrpSpPr/>
          <p:nvPr/>
        </p:nvGrpSpPr>
        <p:grpSpPr>
          <a:xfrm>
            <a:off x="95929" y="684795"/>
            <a:ext cx="7863916" cy="4402653"/>
            <a:chOff x="95929" y="853758"/>
            <a:chExt cx="7863916" cy="4402653"/>
          </a:xfrm>
        </p:grpSpPr>
        <p:sp>
          <p:nvSpPr>
            <p:cNvPr id="57" name="Rectangle 56">
              <a:extLst>
                <a:ext uri="{FF2B5EF4-FFF2-40B4-BE49-F238E27FC236}">
                  <a16:creationId xmlns:a16="http://schemas.microsoft.com/office/drawing/2014/main" id="{4808B174-B9CF-4CAD-8A19-1BC9D885D3B3}"/>
                </a:ext>
              </a:extLst>
            </p:cNvPr>
            <p:cNvSpPr/>
            <p:nvPr/>
          </p:nvSpPr>
          <p:spPr>
            <a:xfrm>
              <a:off x="100584" y="8537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Order</a:t>
              </a:r>
            </a:p>
          </p:txBody>
        </p:sp>
        <p:grpSp>
          <p:nvGrpSpPr>
            <p:cNvPr id="10" name="Group 9">
              <a:extLst>
                <a:ext uri="{FF2B5EF4-FFF2-40B4-BE49-F238E27FC236}">
                  <a16:creationId xmlns:a16="http://schemas.microsoft.com/office/drawing/2014/main" id="{A0D89DE1-A51D-49BC-B19F-C6AE37E0B64C}"/>
                </a:ext>
              </a:extLst>
            </p:cNvPr>
            <p:cNvGrpSpPr/>
            <p:nvPr/>
          </p:nvGrpSpPr>
          <p:grpSpPr>
            <a:xfrm>
              <a:off x="95929" y="1766728"/>
              <a:ext cx="1779028" cy="1955999"/>
              <a:chOff x="95929" y="1766728"/>
              <a:chExt cx="1779028" cy="1955999"/>
            </a:xfrm>
          </p:grpSpPr>
          <p:sp>
            <p:nvSpPr>
              <p:cNvPr id="43" name="Rectangle 42">
                <a:extLst>
                  <a:ext uri="{FF2B5EF4-FFF2-40B4-BE49-F238E27FC236}">
                    <a16:creationId xmlns:a16="http://schemas.microsoft.com/office/drawing/2014/main" id="{1BA70B27-39D9-4D24-875B-6298E42CB418}"/>
                  </a:ext>
                </a:extLst>
              </p:cNvPr>
              <p:cNvSpPr/>
              <p:nvPr/>
            </p:nvSpPr>
            <p:spPr>
              <a:xfrm>
                <a:off x="95929" y="2553176"/>
                <a:ext cx="1779027" cy="1169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ItemType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Etc.</a:t>
                </a:r>
              </a:p>
            </p:txBody>
          </p:sp>
          <p:sp>
            <p:nvSpPr>
              <p:cNvPr id="62" name="Rectangle 61">
                <a:extLst>
                  <a:ext uri="{FF2B5EF4-FFF2-40B4-BE49-F238E27FC236}">
                    <a16:creationId xmlns:a16="http://schemas.microsoft.com/office/drawing/2014/main" id="{FDD57323-8A40-42B3-9CDE-0EC821F72568}"/>
                  </a:ext>
                </a:extLst>
              </p:cNvPr>
              <p:cNvSpPr/>
              <p:nvPr/>
            </p:nvSpPr>
            <p:spPr>
              <a:xfrm>
                <a:off x="100584" y="1766728"/>
                <a:ext cx="1774373" cy="26574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p:txBody>
          </p:sp>
          <p:sp>
            <p:nvSpPr>
              <p:cNvPr id="44" name="Rectangle 43">
                <a:extLst>
                  <a:ext uri="{FF2B5EF4-FFF2-40B4-BE49-F238E27FC236}">
                    <a16:creationId xmlns:a16="http://schemas.microsoft.com/office/drawing/2014/main" id="{19817C88-80E1-4E7C-B029-783498C85028}"/>
                  </a:ext>
                </a:extLst>
              </p:cNvPr>
              <p:cNvSpPr/>
              <p:nvPr/>
            </p:nvSpPr>
            <p:spPr>
              <a:xfrm>
                <a:off x="100583" y="2027078"/>
                <a:ext cx="1774373" cy="2657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Group Category</a:t>
                </a:r>
              </a:p>
            </p:txBody>
          </p:sp>
          <p:sp>
            <p:nvSpPr>
              <p:cNvPr id="46" name="Rectangle 45">
                <a:extLst>
                  <a:ext uri="{FF2B5EF4-FFF2-40B4-BE49-F238E27FC236}">
                    <a16:creationId xmlns:a16="http://schemas.microsoft.com/office/drawing/2014/main" id="{83AA8F3B-D9C0-4EF5-B2D8-65BDE426F88A}"/>
                  </a:ext>
                </a:extLst>
              </p:cNvPr>
              <p:cNvSpPr/>
              <p:nvPr/>
            </p:nvSpPr>
            <p:spPr>
              <a:xfrm>
                <a:off x="100584" y="2292826"/>
                <a:ext cx="1774373" cy="2657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Category</a:t>
                </a:r>
              </a:p>
            </p:txBody>
          </p:sp>
        </p:grpSp>
        <p:grpSp>
          <p:nvGrpSpPr>
            <p:cNvPr id="12" name="Group 11">
              <a:extLst>
                <a:ext uri="{FF2B5EF4-FFF2-40B4-BE49-F238E27FC236}">
                  <a16:creationId xmlns:a16="http://schemas.microsoft.com/office/drawing/2014/main" id="{B2762DA3-75EE-4859-A0AD-E4E13CD564A5}"/>
                </a:ext>
              </a:extLst>
            </p:cNvPr>
            <p:cNvGrpSpPr/>
            <p:nvPr/>
          </p:nvGrpSpPr>
          <p:grpSpPr>
            <a:xfrm>
              <a:off x="95929" y="4243427"/>
              <a:ext cx="1779027" cy="1012984"/>
              <a:chOff x="95929" y="4243427"/>
              <a:chExt cx="1779027" cy="1012984"/>
            </a:xfrm>
          </p:grpSpPr>
          <p:sp>
            <p:nvSpPr>
              <p:cNvPr id="47" name="Rectangle 46">
                <a:extLst>
                  <a:ext uri="{FF2B5EF4-FFF2-40B4-BE49-F238E27FC236}">
                    <a16:creationId xmlns:a16="http://schemas.microsoft.com/office/drawing/2014/main" id="{37D015AA-A5CE-4D92-998C-3AFED85B7CFF}"/>
                  </a:ext>
                </a:extLst>
              </p:cNvPr>
              <p:cNvSpPr/>
              <p:nvPr/>
            </p:nvSpPr>
            <p:spPr>
              <a:xfrm>
                <a:off x="95929" y="4243427"/>
                <a:ext cx="1774374"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Receipt</a:t>
                </a:r>
              </a:p>
            </p:txBody>
          </p:sp>
          <p:sp>
            <p:nvSpPr>
              <p:cNvPr id="48" name="Rectangle 47">
                <a:extLst>
                  <a:ext uri="{FF2B5EF4-FFF2-40B4-BE49-F238E27FC236}">
                    <a16:creationId xmlns:a16="http://schemas.microsoft.com/office/drawing/2014/main" id="{41CF9931-368F-4D43-9980-4AD4528A4DB9}"/>
                  </a:ext>
                </a:extLst>
              </p:cNvPr>
              <p:cNvSpPr/>
              <p:nvPr/>
            </p:nvSpPr>
            <p:spPr>
              <a:xfrm>
                <a:off x="95929" y="4517747"/>
                <a:ext cx="1779027"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Receipt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p:txBody>
          </p:sp>
        </p:grpSp>
        <p:grpSp>
          <p:nvGrpSpPr>
            <p:cNvPr id="9" name="Group 8">
              <a:extLst>
                <a:ext uri="{FF2B5EF4-FFF2-40B4-BE49-F238E27FC236}">
                  <a16:creationId xmlns:a16="http://schemas.microsoft.com/office/drawing/2014/main" id="{05150A50-92F6-4CAF-8FF5-2FD4799A3CC4}"/>
                </a:ext>
              </a:extLst>
            </p:cNvPr>
            <p:cNvGrpSpPr/>
            <p:nvPr/>
          </p:nvGrpSpPr>
          <p:grpSpPr>
            <a:xfrm>
              <a:off x="3140700" y="1766728"/>
              <a:ext cx="1779027" cy="582097"/>
              <a:chOff x="2098902" y="1766728"/>
              <a:chExt cx="1779027" cy="582097"/>
            </a:xfrm>
          </p:grpSpPr>
          <p:sp>
            <p:nvSpPr>
              <p:cNvPr id="49" name="Rectangle 48">
                <a:extLst>
                  <a:ext uri="{FF2B5EF4-FFF2-40B4-BE49-F238E27FC236}">
                    <a16:creationId xmlns:a16="http://schemas.microsoft.com/office/drawing/2014/main" id="{D1F33321-2155-4B87-A7ED-622E11404C0A}"/>
                  </a:ext>
                </a:extLst>
              </p:cNvPr>
              <p:cNvSpPr/>
              <p:nvPr/>
            </p:nvSpPr>
            <p:spPr>
              <a:xfrm>
                <a:off x="2103555" y="1766728"/>
                <a:ext cx="1774374"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Property Record</a:t>
                </a:r>
              </a:p>
            </p:txBody>
          </p:sp>
          <p:sp>
            <p:nvSpPr>
              <p:cNvPr id="50" name="Rectangle 49">
                <a:extLst>
                  <a:ext uri="{FF2B5EF4-FFF2-40B4-BE49-F238E27FC236}">
                    <a16:creationId xmlns:a16="http://schemas.microsoft.com/office/drawing/2014/main" id="{7A33027C-764D-4D79-9D27-EECB55AB5EFF}"/>
                  </a:ext>
                </a:extLst>
              </p:cNvPr>
              <p:cNvSpPr/>
              <p:nvPr/>
            </p:nvSpPr>
            <p:spPr>
              <a:xfrm>
                <a:off x="2098902" y="2041048"/>
                <a:ext cx="1779027" cy="307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p:txBody>
          </p:sp>
        </p:grpSp>
        <p:sp>
          <p:nvSpPr>
            <p:cNvPr id="51" name="Rectangle 50">
              <a:extLst>
                <a:ext uri="{FF2B5EF4-FFF2-40B4-BE49-F238E27FC236}">
                  <a16:creationId xmlns:a16="http://schemas.microsoft.com/office/drawing/2014/main" id="{77BF9A4D-879B-42AE-874D-E1A09E562B26}"/>
                </a:ext>
              </a:extLst>
            </p:cNvPr>
            <p:cNvSpPr/>
            <p:nvPr/>
          </p:nvSpPr>
          <p:spPr>
            <a:xfrm>
              <a:off x="3140700" y="3000791"/>
              <a:ext cx="1774374"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Site</a:t>
              </a:r>
            </a:p>
          </p:txBody>
        </p:sp>
        <p:grpSp>
          <p:nvGrpSpPr>
            <p:cNvPr id="80" name="Group 79">
              <a:extLst>
                <a:ext uri="{FF2B5EF4-FFF2-40B4-BE49-F238E27FC236}">
                  <a16:creationId xmlns:a16="http://schemas.microsoft.com/office/drawing/2014/main" id="{460F3EE0-D561-4AF4-8796-7489614B51E7}"/>
                </a:ext>
              </a:extLst>
            </p:cNvPr>
            <p:cNvGrpSpPr/>
            <p:nvPr/>
          </p:nvGrpSpPr>
          <p:grpSpPr>
            <a:xfrm>
              <a:off x="6180817" y="1766728"/>
              <a:ext cx="1779028" cy="1955999"/>
              <a:chOff x="95929" y="1766728"/>
              <a:chExt cx="1779028" cy="1955999"/>
            </a:xfrm>
          </p:grpSpPr>
          <p:sp>
            <p:nvSpPr>
              <p:cNvPr id="81" name="Rectangle 80">
                <a:extLst>
                  <a:ext uri="{FF2B5EF4-FFF2-40B4-BE49-F238E27FC236}">
                    <a16:creationId xmlns:a16="http://schemas.microsoft.com/office/drawing/2014/main" id="{475497FB-CE71-4494-8879-DE2E9AB7E05D}"/>
                  </a:ext>
                </a:extLst>
              </p:cNvPr>
              <p:cNvSpPr/>
              <p:nvPr/>
            </p:nvSpPr>
            <p:spPr>
              <a:xfrm>
                <a:off x="95929" y="2553176"/>
                <a:ext cx="1779027" cy="1169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ItemType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Etc.</a:t>
                </a:r>
              </a:p>
            </p:txBody>
          </p:sp>
          <p:sp>
            <p:nvSpPr>
              <p:cNvPr id="82" name="Rectangle 81">
                <a:extLst>
                  <a:ext uri="{FF2B5EF4-FFF2-40B4-BE49-F238E27FC236}">
                    <a16:creationId xmlns:a16="http://schemas.microsoft.com/office/drawing/2014/main" id="{F8AE6AF3-D899-49FC-8CC2-15795DA17A7B}"/>
                  </a:ext>
                </a:extLst>
              </p:cNvPr>
              <p:cNvSpPr/>
              <p:nvPr/>
            </p:nvSpPr>
            <p:spPr>
              <a:xfrm>
                <a:off x="100584" y="1766728"/>
                <a:ext cx="1774373" cy="26574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p:txBody>
          </p:sp>
          <p:sp>
            <p:nvSpPr>
              <p:cNvPr id="83" name="Rectangle 82">
                <a:extLst>
                  <a:ext uri="{FF2B5EF4-FFF2-40B4-BE49-F238E27FC236}">
                    <a16:creationId xmlns:a16="http://schemas.microsoft.com/office/drawing/2014/main" id="{A69BAE71-9559-4E23-AD48-C3ADD4EDB622}"/>
                  </a:ext>
                </a:extLst>
              </p:cNvPr>
              <p:cNvSpPr/>
              <p:nvPr/>
            </p:nvSpPr>
            <p:spPr>
              <a:xfrm>
                <a:off x="100583" y="2027078"/>
                <a:ext cx="1774373" cy="2657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Group Category</a:t>
                </a:r>
              </a:p>
            </p:txBody>
          </p:sp>
          <p:sp>
            <p:nvSpPr>
              <p:cNvPr id="85" name="Rectangle 84">
                <a:extLst>
                  <a:ext uri="{FF2B5EF4-FFF2-40B4-BE49-F238E27FC236}">
                    <a16:creationId xmlns:a16="http://schemas.microsoft.com/office/drawing/2014/main" id="{1BBC1C36-52C5-44C5-9184-D01B798040C2}"/>
                  </a:ext>
                </a:extLst>
              </p:cNvPr>
              <p:cNvSpPr/>
              <p:nvPr/>
            </p:nvSpPr>
            <p:spPr>
              <a:xfrm>
                <a:off x="100584" y="2292826"/>
                <a:ext cx="1774373" cy="2657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Category</a:t>
                </a:r>
              </a:p>
            </p:txBody>
          </p:sp>
        </p:grpSp>
        <p:grpSp>
          <p:nvGrpSpPr>
            <p:cNvPr id="86" name="Group 85">
              <a:extLst>
                <a:ext uri="{FF2B5EF4-FFF2-40B4-BE49-F238E27FC236}">
                  <a16:creationId xmlns:a16="http://schemas.microsoft.com/office/drawing/2014/main" id="{68B25E00-AF36-412D-8492-7B2D684A5953}"/>
                </a:ext>
              </a:extLst>
            </p:cNvPr>
            <p:cNvGrpSpPr/>
            <p:nvPr/>
          </p:nvGrpSpPr>
          <p:grpSpPr>
            <a:xfrm>
              <a:off x="6180817" y="4243427"/>
              <a:ext cx="1779027" cy="1012984"/>
              <a:chOff x="95929" y="4243427"/>
              <a:chExt cx="1779027" cy="1012984"/>
            </a:xfrm>
          </p:grpSpPr>
          <p:sp>
            <p:nvSpPr>
              <p:cNvPr id="87" name="Rectangle 86">
                <a:extLst>
                  <a:ext uri="{FF2B5EF4-FFF2-40B4-BE49-F238E27FC236}">
                    <a16:creationId xmlns:a16="http://schemas.microsoft.com/office/drawing/2014/main" id="{80623AFB-625E-4B2B-90E3-FD9C3656F8A5}"/>
                  </a:ext>
                </a:extLst>
              </p:cNvPr>
              <p:cNvSpPr/>
              <p:nvPr/>
            </p:nvSpPr>
            <p:spPr>
              <a:xfrm>
                <a:off x="95929" y="4243427"/>
                <a:ext cx="1774374"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Receipt</a:t>
                </a:r>
              </a:p>
            </p:txBody>
          </p:sp>
          <p:sp>
            <p:nvSpPr>
              <p:cNvPr id="89" name="Rectangle 88">
                <a:extLst>
                  <a:ext uri="{FF2B5EF4-FFF2-40B4-BE49-F238E27FC236}">
                    <a16:creationId xmlns:a16="http://schemas.microsoft.com/office/drawing/2014/main" id="{48DEB80D-65D8-40D1-A589-1BD88E1A67FE}"/>
                  </a:ext>
                </a:extLst>
              </p:cNvPr>
              <p:cNvSpPr/>
              <p:nvPr/>
            </p:nvSpPr>
            <p:spPr>
              <a:xfrm>
                <a:off x="95929" y="4517747"/>
                <a:ext cx="1779027"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Receipt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p:txBody>
          </p:sp>
        </p:grpSp>
        <p:cxnSp>
          <p:nvCxnSpPr>
            <p:cNvPr id="19" name="Straight Arrow Connector 18">
              <a:extLst>
                <a:ext uri="{FF2B5EF4-FFF2-40B4-BE49-F238E27FC236}">
                  <a16:creationId xmlns:a16="http://schemas.microsoft.com/office/drawing/2014/main" id="{FBAC5439-BB5B-4FB5-AEC2-375F36525A90}"/>
                </a:ext>
              </a:extLst>
            </p:cNvPr>
            <p:cNvCxnSpPr>
              <a:stCxn id="43" idx="2"/>
              <a:endCxn id="47" idx="0"/>
            </p:cNvCxnSpPr>
            <p:nvPr/>
          </p:nvCxnSpPr>
          <p:spPr>
            <a:xfrm flipH="1">
              <a:off x="983116" y="3722727"/>
              <a:ext cx="2327" cy="52070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a:extLst>
                <a:ext uri="{FF2B5EF4-FFF2-40B4-BE49-F238E27FC236}">
                  <a16:creationId xmlns:a16="http://schemas.microsoft.com/office/drawing/2014/main" id="{CA3B2FE0-8B75-4085-B26F-E1CD3BD06686}"/>
                </a:ext>
              </a:extLst>
            </p:cNvPr>
            <p:cNvCxnSpPr>
              <a:stCxn id="81" idx="2"/>
              <a:endCxn id="87" idx="0"/>
            </p:cNvCxnSpPr>
            <p:nvPr/>
          </p:nvCxnSpPr>
          <p:spPr>
            <a:xfrm flipH="1">
              <a:off x="7068004" y="3722727"/>
              <a:ext cx="2327" cy="52070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8CBCC195-240D-48B7-9496-BCDF8C15AE8B}"/>
                </a:ext>
              </a:extLst>
            </p:cNvPr>
            <p:cNvCxnSpPr>
              <a:stCxn id="81" idx="1"/>
              <a:endCxn id="51" idx="3"/>
            </p:cNvCxnSpPr>
            <p:nvPr/>
          </p:nvCxnSpPr>
          <p:spPr>
            <a:xfrm flipH="1" flipV="1">
              <a:off x="4915074" y="3137951"/>
              <a:ext cx="1265743" cy="1"/>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9" name="Straight Arrow Connector 28">
              <a:extLst>
                <a:ext uri="{FF2B5EF4-FFF2-40B4-BE49-F238E27FC236}">
                  <a16:creationId xmlns:a16="http://schemas.microsoft.com/office/drawing/2014/main" id="{B2181A32-8E7C-4C62-B563-CCB5C4745D4F}"/>
                </a:ext>
              </a:extLst>
            </p:cNvPr>
            <p:cNvCxnSpPr>
              <a:cxnSpLocks/>
              <a:stCxn id="62" idx="3"/>
              <a:endCxn id="49" idx="1"/>
            </p:cNvCxnSpPr>
            <p:nvPr/>
          </p:nvCxnSpPr>
          <p:spPr>
            <a:xfrm>
              <a:off x="1874957" y="1899602"/>
              <a:ext cx="1270396" cy="4286"/>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 name="Elbow Connector 2"/>
            <p:cNvCxnSpPr>
              <a:stCxn id="57" idx="2"/>
              <a:endCxn id="62" idx="0"/>
            </p:cNvCxnSpPr>
            <p:nvPr/>
          </p:nvCxnSpPr>
          <p:spPr>
            <a:xfrm rot="5400000">
              <a:off x="2189668" y="-73819"/>
              <a:ext cx="638650" cy="3042444"/>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5" name="Elbow Connector 4"/>
            <p:cNvCxnSpPr>
              <a:stCxn id="57" idx="2"/>
              <a:endCxn id="82" idx="0"/>
            </p:cNvCxnSpPr>
            <p:nvPr/>
          </p:nvCxnSpPr>
          <p:spPr>
            <a:xfrm rot="16200000" flipH="1">
              <a:off x="5232112" y="-73819"/>
              <a:ext cx="638650" cy="3042444"/>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266940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 xmlns:asvg="http://schemas.microsoft.com/office/drawing/2016/SVG/main"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Property records consist of either </a:t>
            </a:r>
            <a:r>
              <a:rPr lang="en-US" sz="1400" b="1" dirty="0" smtClean="0">
                <a:solidFill>
                  <a:schemeClr val="tx1">
                    <a:lumMod val="65000"/>
                    <a:lumOff val="35000"/>
                  </a:schemeClr>
                </a:solidFill>
                <a:latin typeface="Segoe UI" panose="020B0502040204020203" pitchFamily="34" charset="0"/>
                <a:cs typeface="Segoe UI" panose="020B0502040204020203" pitchFamily="34" charset="0"/>
              </a:rPr>
              <a:t>Serialized</a:t>
            </a: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 items or </a:t>
            </a:r>
            <a:r>
              <a:rPr lang="en-US" sz="1400" b="1" dirty="0" smtClean="0">
                <a:solidFill>
                  <a:schemeClr val="tx1">
                    <a:lumMod val="65000"/>
                    <a:lumOff val="35000"/>
                  </a:schemeClr>
                </a:solidFill>
                <a:latin typeface="Segoe UI" panose="020B0502040204020203" pitchFamily="34" charset="0"/>
                <a:cs typeface="Segoe UI" panose="020B0502040204020203" pitchFamily="34" charset="0"/>
              </a:rPr>
              <a:t>Hardware </a:t>
            </a: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items.</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Property records are owned and managed by one or more property custodians.</a:t>
            </a: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Items in an item group categorized as Serialized or Hardware will be added to a specified property record automatically upon item receipt.</a:t>
            </a: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b="1" i="1"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b="1" i="1"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200" b="1" i="1" dirty="0" smtClean="0">
              <a:solidFill>
                <a:schemeClr val="tx1">
                  <a:lumMod val="65000"/>
                  <a:lumOff val="35000"/>
                </a:schemeClr>
              </a:solidFill>
              <a:latin typeface="Segoe UI" panose="020B0502040204020203" pitchFamily="34" charset="0"/>
              <a:cs typeface="Segoe UI" panose="020B0502040204020203" pitchFamily="34" charset="0"/>
            </a:endParaRPr>
          </a:p>
          <a:p>
            <a:r>
              <a:rPr lang="en-US" sz="1200" b="1" i="1" dirty="0" smtClean="0">
                <a:solidFill>
                  <a:schemeClr val="tx1">
                    <a:lumMod val="65000"/>
                    <a:lumOff val="35000"/>
                  </a:schemeClr>
                </a:solidFill>
                <a:latin typeface="Segoe UI" panose="020B0502040204020203" pitchFamily="34" charset="0"/>
                <a:cs typeface="Segoe UI" panose="020B0502040204020203" pitchFamily="34" charset="0"/>
              </a:rPr>
              <a:t>Note: </a:t>
            </a:r>
            <a:r>
              <a:rPr lang="en-US" sz="1200" i="1" dirty="0" smtClean="0">
                <a:solidFill>
                  <a:schemeClr val="tx1">
                    <a:lumMod val="65000"/>
                    <a:lumOff val="35000"/>
                  </a:schemeClr>
                </a:solidFill>
                <a:latin typeface="Segoe UI" panose="020B0502040204020203" pitchFamily="34" charset="0"/>
                <a:cs typeface="Segoe UI" panose="020B0502040204020203" pitchFamily="34" charset="0"/>
              </a:rPr>
              <a:t>Items will be able to be added to a property record outside of the acquisitions process.</a:t>
            </a:r>
            <a:endParaRPr lang="en-US" sz="1200" b="1" i="1" dirty="0" smtClean="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smtClean="0">
                <a:latin typeface="Segoe UI" panose="020B0502040204020203" pitchFamily="34" charset="0"/>
                <a:cs typeface="Segoe UI" panose="020B0502040204020203" pitchFamily="34" charset="0"/>
              </a:rPr>
              <a:t>Property Records</a:t>
            </a:r>
            <a:endParaRPr lang="en-US" sz="2400" dirty="0">
              <a:latin typeface="Segoe UI" panose="020B0502040204020203" pitchFamily="34" charset="0"/>
              <a:cs typeface="Segoe UI" panose="020B0502040204020203" pitchFamily="34" charset="0"/>
            </a:endParaRPr>
          </a:p>
        </p:txBody>
      </p:sp>
      <p:sp>
        <p:nvSpPr>
          <p:cNvPr id="91" name="Title 90" hidden="1">
            <a:extLst>
              <a:ext uri="{FF2B5EF4-FFF2-40B4-BE49-F238E27FC236}">
                <a16:creationId xmlns:a16="http://schemas.microsoft.com/office/drawing/2014/main" id="{E54F4FD7-2CE1-4EF1-AFD3-49BC5355BE16}"/>
              </a:ext>
            </a:extLst>
          </p:cNvPr>
          <p:cNvSpPr>
            <a:spLocks noGrp="1"/>
          </p:cNvSpPr>
          <p:nvPr>
            <p:ph type="ctrTitle"/>
          </p:nvPr>
        </p:nvSpPr>
        <p:spPr/>
        <p:txBody>
          <a:bodyPr/>
          <a:lstStyle/>
          <a:p>
            <a:r>
              <a:rPr lang="en-US" dirty="0"/>
              <a:t>Funding Accounts</a:t>
            </a:r>
          </a:p>
        </p:txBody>
      </p:sp>
      <p:grpSp>
        <p:nvGrpSpPr>
          <p:cNvPr id="26" name="Group 25"/>
          <p:cNvGrpSpPr/>
          <p:nvPr/>
        </p:nvGrpSpPr>
        <p:grpSpPr>
          <a:xfrm>
            <a:off x="100579" y="684795"/>
            <a:ext cx="7859266" cy="5803804"/>
            <a:chOff x="100579" y="853758"/>
            <a:chExt cx="7859266" cy="5803804"/>
          </a:xfrm>
        </p:grpSpPr>
        <p:sp>
          <p:nvSpPr>
            <p:cNvPr id="57" name="Rectangle 56">
              <a:extLst>
                <a:ext uri="{FF2B5EF4-FFF2-40B4-BE49-F238E27FC236}">
                  <a16:creationId xmlns:a16="http://schemas.microsoft.com/office/drawing/2014/main" id="{4808B174-B9CF-4CAD-8A19-1BC9D885D3B3}"/>
                </a:ext>
              </a:extLst>
            </p:cNvPr>
            <p:cNvSpPr/>
            <p:nvPr/>
          </p:nvSpPr>
          <p:spPr>
            <a:xfrm>
              <a:off x="100584" y="8537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Property Record</a:t>
              </a:r>
              <a:endParaRPr lang="en-US" sz="1600" dirty="0">
                <a:latin typeface="Segoe UI" panose="020B0502040204020203" pitchFamily="34" charset="0"/>
                <a:cs typeface="Segoe UI" panose="020B0502040204020203" pitchFamily="34" charset="0"/>
              </a:endParaRPr>
            </a:p>
          </p:txBody>
        </p:sp>
        <p:grpSp>
          <p:nvGrpSpPr>
            <p:cNvPr id="5" name="Group 4"/>
            <p:cNvGrpSpPr/>
            <p:nvPr/>
          </p:nvGrpSpPr>
          <p:grpSpPr>
            <a:xfrm>
              <a:off x="100579" y="2022973"/>
              <a:ext cx="2286005" cy="2090202"/>
              <a:chOff x="100579" y="1614397"/>
              <a:chExt cx="2286005" cy="2090202"/>
            </a:xfrm>
          </p:grpSpPr>
          <p:sp>
            <p:nvSpPr>
              <p:cNvPr id="39" name="Rectangle 38">
                <a:extLst>
                  <a:ext uri="{FF2B5EF4-FFF2-40B4-BE49-F238E27FC236}">
                    <a16:creationId xmlns:a16="http://schemas.microsoft.com/office/drawing/2014/main" id="{5626B030-B48B-42C0-9339-F603883EA700}"/>
                  </a:ext>
                </a:extLst>
              </p:cNvPr>
              <p:cNvSpPr/>
              <p:nvPr/>
            </p:nvSpPr>
            <p:spPr>
              <a:xfrm>
                <a:off x="100584" y="1614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 - Serialized</a:t>
                </a:r>
                <a:endParaRPr lang="en-US" sz="1600" dirty="0">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92F3C2D4-DE2E-4B48-93DA-8F055147368D}"/>
                  </a:ext>
                </a:extLst>
              </p:cNvPr>
              <p:cNvSpPr/>
              <p:nvPr/>
            </p:nvSpPr>
            <p:spPr>
              <a:xfrm>
                <a:off x="100579" y="1888717"/>
                <a:ext cx="2286000" cy="18158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Category</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Order – If Exists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 Type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Serial Number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Location</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grpSp>
          <p:nvGrpSpPr>
            <p:cNvPr id="34" name="Group 33"/>
            <p:cNvGrpSpPr/>
            <p:nvPr/>
          </p:nvGrpSpPr>
          <p:grpSpPr>
            <a:xfrm>
              <a:off x="5673840" y="2022973"/>
              <a:ext cx="2286005" cy="582097"/>
              <a:chOff x="5673840" y="2413521"/>
              <a:chExt cx="2286005" cy="582097"/>
            </a:xfrm>
          </p:grpSpPr>
          <p:sp>
            <p:nvSpPr>
              <p:cNvPr id="35" name="Rectangle 34">
                <a:extLst>
                  <a:ext uri="{FF2B5EF4-FFF2-40B4-BE49-F238E27FC236}">
                    <a16:creationId xmlns:a16="http://schemas.microsoft.com/office/drawing/2014/main" id="{E2297E7F-D88B-439C-91BA-40F70CF26D80}"/>
                  </a:ext>
                </a:extLst>
              </p:cNvPr>
              <p:cNvSpPr/>
              <p:nvPr/>
            </p:nvSpPr>
            <p:spPr>
              <a:xfrm>
                <a:off x="5673845" y="241352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Property Custodian</a:t>
                </a:r>
                <a:endParaRPr lang="en-US" sz="1600" dirty="0">
                  <a:latin typeface="Segoe UI" panose="020B0502040204020203" pitchFamily="34" charset="0"/>
                  <a:cs typeface="Segoe UI" panose="020B0502040204020203" pitchFamily="34" charset="0"/>
                </a:endParaRPr>
              </a:p>
            </p:txBody>
          </p:sp>
          <p:sp>
            <p:nvSpPr>
              <p:cNvPr id="36" name="Rectangle 35">
                <a:extLst>
                  <a:ext uri="{FF2B5EF4-FFF2-40B4-BE49-F238E27FC236}">
                    <a16:creationId xmlns:a16="http://schemas.microsoft.com/office/drawing/2014/main" id="{34EF0660-717C-40BE-8EF0-14F53806A4C8}"/>
                  </a:ext>
                </a:extLst>
              </p:cNvPr>
              <p:cNvSpPr/>
              <p:nvPr/>
            </p:nvSpPr>
            <p:spPr>
              <a:xfrm>
                <a:off x="5673840" y="2687841"/>
                <a:ext cx="2286000" cy="307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User</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grpSp>
          <p:nvGrpSpPr>
            <p:cNvPr id="37" name="Group 36"/>
            <p:cNvGrpSpPr/>
            <p:nvPr/>
          </p:nvGrpSpPr>
          <p:grpSpPr>
            <a:xfrm>
              <a:off x="5673840" y="2822097"/>
              <a:ext cx="2286005" cy="582097"/>
              <a:chOff x="5673840" y="2413521"/>
              <a:chExt cx="2286005" cy="582097"/>
            </a:xfrm>
          </p:grpSpPr>
          <p:sp>
            <p:nvSpPr>
              <p:cNvPr id="40" name="Rectangle 39">
                <a:extLst>
                  <a:ext uri="{FF2B5EF4-FFF2-40B4-BE49-F238E27FC236}">
                    <a16:creationId xmlns:a16="http://schemas.microsoft.com/office/drawing/2014/main" id="{E2297E7F-D88B-439C-91BA-40F70CF26D80}"/>
                  </a:ext>
                </a:extLst>
              </p:cNvPr>
              <p:cNvSpPr/>
              <p:nvPr/>
            </p:nvSpPr>
            <p:spPr>
              <a:xfrm>
                <a:off x="5673845" y="241352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Property Custodian</a:t>
                </a:r>
                <a:endParaRPr lang="en-US" sz="1600" dirty="0">
                  <a:latin typeface="Segoe UI" panose="020B0502040204020203" pitchFamily="34" charset="0"/>
                  <a:cs typeface="Segoe UI" panose="020B0502040204020203" pitchFamily="34" charset="0"/>
                </a:endParaRPr>
              </a:p>
            </p:txBody>
          </p:sp>
          <p:sp>
            <p:nvSpPr>
              <p:cNvPr id="43" name="Rectangle 42">
                <a:extLst>
                  <a:ext uri="{FF2B5EF4-FFF2-40B4-BE49-F238E27FC236}">
                    <a16:creationId xmlns:a16="http://schemas.microsoft.com/office/drawing/2014/main" id="{34EF0660-717C-40BE-8EF0-14F53806A4C8}"/>
                  </a:ext>
                </a:extLst>
              </p:cNvPr>
              <p:cNvSpPr/>
              <p:nvPr/>
            </p:nvSpPr>
            <p:spPr>
              <a:xfrm>
                <a:off x="5673840" y="2687841"/>
                <a:ext cx="2286000" cy="307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User</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grpSp>
          <p:nvGrpSpPr>
            <p:cNvPr id="53" name="Group 52"/>
            <p:cNvGrpSpPr/>
            <p:nvPr/>
          </p:nvGrpSpPr>
          <p:grpSpPr>
            <a:xfrm>
              <a:off x="5673840" y="3584597"/>
              <a:ext cx="2286005" cy="582097"/>
              <a:chOff x="5673840" y="2413521"/>
              <a:chExt cx="2286005" cy="582097"/>
            </a:xfrm>
          </p:grpSpPr>
          <p:sp>
            <p:nvSpPr>
              <p:cNvPr id="58" name="Rectangle 57">
                <a:extLst>
                  <a:ext uri="{FF2B5EF4-FFF2-40B4-BE49-F238E27FC236}">
                    <a16:creationId xmlns:a16="http://schemas.microsoft.com/office/drawing/2014/main" id="{E2297E7F-D88B-439C-91BA-40F70CF26D80}"/>
                  </a:ext>
                </a:extLst>
              </p:cNvPr>
              <p:cNvSpPr/>
              <p:nvPr/>
            </p:nvSpPr>
            <p:spPr>
              <a:xfrm>
                <a:off x="5673845" y="241352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Property Custodian</a:t>
                </a:r>
                <a:endParaRPr lang="en-US" sz="1600" dirty="0">
                  <a:latin typeface="Segoe UI" panose="020B0502040204020203" pitchFamily="34" charset="0"/>
                  <a:cs typeface="Segoe UI" panose="020B0502040204020203" pitchFamily="34" charset="0"/>
                </a:endParaRPr>
              </a:p>
            </p:txBody>
          </p:sp>
          <p:sp>
            <p:nvSpPr>
              <p:cNvPr id="59" name="Rectangle 58">
                <a:extLst>
                  <a:ext uri="{FF2B5EF4-FFF2-40B4-BE49-F238E27FC236}">
                    <a16:creationId xmlns:a16="http://schemas.microsoft.com/office/drawing/2014/main" id="{34EF0660-717C-40BE-8EF0-14F53806A4C8}"/>
                  </a:ext>
                </a:extLst>
              </p:cNvPr>
              <p:cNvSpPr/>
              <p:nvPr/>
            </p:nvSpPr>
            <p:spPr>
              <a:xfrm>
                <a:off x="5673840" y="2687841"/>
                <a:ext cx="2286000" cy="307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User</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sp>
          <p:nvSpPr>
            <p:cNvPr id="60" name="Rectangle 59">
              <a:extLst>
                <a:ext uri="{FF2B5EF4-FFF2-40B4-BE49-F238E27FC236}">
                  <a16:creationId xmlns:a16="http://schemas.microsoft.com/office/drawing/2014/main" id="{34EF0660-717C-40BE-8EF0-14F53806A4C8}"/>
                </a:ext>
              </a:extLst>
            </p:cNvPr>
            <p:cNvSpPr/>
            <p:nvPr/>
          </p:nvSpPr>
          <p:spPr>
            <a:xfrm>
              <a:off x="100584" y="1127759"/>
              <a:ext cx="7859256" cy="523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Name</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nvGrpSpPr>
            <p:cNvPr id="4" name="Group 3"/>
            <p:cNvGrpSpPr/>
            <p:nvPr/>
          </p:nvGrpSpPr>
          <p:grpSpPr>
            <a:xfrm>
              <a:off x="100579" y="4351917"/>
              <a:ext cx="2286005" cy="2305645"/>
              <a:chOff x="100579" y="3943341"/>
              <a:chExt cx="2286005" cy="2305645"/>
            </a:xfrm>
          </p:grpSpPr>
          <p:sp>
            <p:nvSpPr>
              <p:cNvPr id="69" name="Rectangle 68">
                <a:extLst>
                  <a:ext uri="{FF2B5EF4-FFF2-40B4-BE49-F238E27FC236}">
                    <a16:creationId xmlns:a16="http://schemas.microsoft.com/office/drawing/2014/main" id="{5626B030-B48B-42C0-9339-F603883EA700}"/>
                  </a:ext>
                </a:extLst>
              </p:cNvPr>
              <p:cNvSpPr/>
              <p:nvPr/>
            </p:nvSpPr>
            <p:spPr>
              <a:xfrm>
                <a:off x="100584" y="394334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 - Hardware</a:t>
                </a:r>
                <a:endParaRPr lang="en-US" sz="1600" dirty="0">
                  <a:latin typeface="Segoe UI" panose="020B0502040204020203" pitchFamily="34" charset="0"/>
                  <a:cs typeface="Segoe UI" panose="020B0502040204020203" pitchFamily="34" charset="0"/>
                </a:endParaRPr>
              </a:p>
            </p:txBody>
          </p:sp>
          <p:sp>
            <p:nvSpPr>
              <p:cNvPr id="70" name="Rectangle 69">
                <a:extLst>
                  <a:ext uri="{FF2B5EF4-FFF2-40B4-BE49-F238E27FC236}">
                    <a16:creationId xmlns:a16="http://schemas.microsoft.com/office/drawing/2014/main" id="{92F3C2D4-DE2E-4B48-93DA-8F055147368D}"/>
                  </a:ext>
                </a:extLst>
              </p:cNvPr>
              <p:cNvSpPr/>
              <p:nvPr/>
            </p:nvSpPr>
            <p:spPr>
              <a:xfrm>
                <a:off x="100579" y="4217661"/>
                <a:ext cx="2286000" cy="20313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Category</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Order – If Exists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 Type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Service Tag</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Mac Address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Location</a:t>
                </a:r>
              </a:p>
            </p:txBody>
          </p:sp>
        </p:grpSp>
        <p:cxnSp>
          <p:nvCxnSpPr>
            <p:cNvPr id="10" name="Straight Connector 9"/>
            <p:cNvCxnSpPr>
              <a:stCxn id="41" idx="2"/>
              <a:endCxn id="69" idx="0"/>
            </p:cNvCxnSpPr>
            <p:nvPr/>
          </p:nvCxnSpPr>
          <p:spPr>
            <a:xfrm>
              <a:off x="1243579" y="4113175"/>
              <a:ext cx="5" cy="23874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5" name="Straight Connector 14"/>
            <p:cNvCxnSpPr>
              <a:stCxn id="36" idx="2"/>
              <a:endCxn id="40" idx="0"/>
            </p:cNvCxnSpPr>
            <p:nvPr/>
          </p:nvCxnSpPr>
          <p:spPr>
            <a:xfrm>
              <a:off x="6816840" y="2605070"/>
              <a:ext cx="5" cy="217027"/>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7" name="Straight Connector 16"/>
            <p:cNvCxnSpPr>
              <a:stCxn id="43" idx="2"/>
              <a:endCxn id="58" idx="0"/>
            </p:cNvCxnSpPr>
            <p:nvPr/>
          </p:nvCxnSpPr>
          <p:spPr>
            <a:xfrm>
              <a:off x="6816840" y="3404194"/>
              <a:ext cx="5" cy="180403"/>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3" name="Elbow Connector 22"/>
            <p:cNvCxnSpPr>
              <a:stCxn id="60" idx="2"/>
              <a:endCxn id="39" idx="0"/>
            </p:cNvCxnSpPr>
            <p:nvPr/>
          </p:nvCxnSpPr>
          <p:spPr>
            <a:xfrm rot="5400000">
              <a:off x="2450901" y="443662"/>
              <a:ext cx="371994" cy="2786628"/>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5" name="Elbow Connector 24"/>
            <p:cNvCxnSpPr>
              <a:stCxn id="60" idx="2"/>
              <a:endCxn id="35" idx="0"/>
            </p:cNvCxnSpPr>
            <p:nvPr/>
          </p:nvCxnSpPr>
          <p:spPr>
            <a:xfrm rot="16200000" flipH="1">
              <a:off x="5237531" y="443659"/>
              <a:ext cx="371994" cy="2786633"/>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611663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 xmlns:asvg="http://schemas.microsoft.com/office/drawing/2016/SVG/main"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When an inventory is created, each item in a property record is mapped to an inventory item. This is used to document whether an item has been accounted for, is missing, and any other details related to the item during the inventory.</a:t>
            </a: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Once an inventory is complete, the verifying logistician will closeout the inventory by signing </a:t>
            </a: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an inventory verification, </a:t>
            </a: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along with any remarks regarding the overall inventory. </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smtClean="0">
                <a:latin typeface="Segoe UI" panose="020B0502040204020203" pitchFamily="34" charset="0"/>
                <a:cs typeface="Segoe UI" panose="020B0502040204020203" pitchFamily="34" charset="0"/>
              </a:rPr>
              <a:t>Inventory</a:t>
            </a:r>
            <a:endParaRPr lang="en-US" sz="2400" dirty="0">
              <a:latin typeface="Segoe UI" panose="020B0502040204020203" pitchFamily="34" charset="0"/>
              <a:cs typeface="Segoe UI" panose="020B0502040204020203" pitchFamily="34" charset="0"/>
            </a:endParaRPr>
          </a:p>
        </p:txBody>
      </p:sp>
      <p:sp>
        <p:nvSpPr>
          <p:cNvPr id="91" name="Title 90" hidden="1">
            <a:extLst>
              <a:ext uri="{FF2B5EF4-FFF2-40B4-BE49-F238E27FC236}">
                <a16:creationId xmlns:a16="http://schemas.microsoft.com/office/drawing/2014/main" id="{E54F4FD7-2CE1-4EF1-AFD3-49BC5355BE16}"/>
              </a:ext>
            </a:extLst>
          </p:cNvPr>
          <p:cNvSpPr>
            <a:spLocks noGrp="1"/>
          </p:cNvSpPr>
          <p:nvPr>
            <p:ph type="ctrTitle"/>
          </p:nvPr>
        </p:nvSpPr>
        <p:spPr/>
        <p:txBody>
          <a:bodyPr/>
          <a:lstStyle/>
          <a:p>
            <a:r>
              <a:rPr lang="en-US" dirty="0"/>
              <a:t>Funding Accounts</a:t>
            </a:r>
          </a:p>
        </p:txBody>
      </p:sp>
      <p:sp>
        <p:nvSpPr>
          <p:cNvPr id="57" name="Rectangle 56">
            <a:extLst>
              <a:ext uri="{FF2B5EF4-FFF2-40B4-BE49-F238E27FC236}">
                <a16:creationId xmlns:a16="http://schemas.microsoft.com/office/drawing/2014/main" id="{4808B174-B9CF-4CAD-8A19-1BC9D885D3B3}"/>
              </a:ext>
            </a:extLst>
          </p:cNvPr>
          <p:cNvSpPr/>
          <p:nvPr/>
        </p:nvSpPr>
        <p:spPr>
          <a:xfrm>
            <a:off x="100584" y="684795"/>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Inventory</a:t>
            </a:r>
            <a:endParaRPr lang="en-US" sz="1600" dirty="0">
              <a:latin typeface="Segoe UI" panose="020B0502040204020203" pitchFamily="34" charset="0"/>
              <a:cs typeface="Segoe UI" panose="020B0502040204020203" pitchFamily="34" charset="0"/>
            </a:endParaRPr>
          </a:p>
        </p:txBody>
      </p:sp>
      <p:grpSp>
        <p:nvGrpSpPr>
          <p:cNvPr id="5" name="Group 4"/>
          <p:cNvGrpSpPr/>
          <p:nvPr/>
        </p:nvGrpSpPr>
        <p:grpSpPr>
          <a:xfrm>
            <a:off x="100579" y="4140905"/>
            <a:ext cx="2286005" cy="2090202"/>
            <a:chOff x="100579" y="1614397"/>
            <a:chExt cx="2286005" cy="2090202"/>
          </a:xfrm>
        </p:grpSpPr>
        <p:sp>
          <p:nvSpPr>
            <p:cNvPr id="39" name="Rectangle 38">
              <a:extLst>
                <a:ext uri="{FF2B5EF4-FFF2-40B4-BE49-F238E27FC236}">
                  <a16:creationId xmlns:a16="http://schemas.microsoft.com/office/drawing/2014/main" id="{5626B030-B48B-42C0-9339-F603883EA700}"/>
                </a:ext>
              </a:extLst>
            </p:cNvPr>
            <p:cNvSpPr/>
            <p:nvPr/>
          </p:nvSpPr>
          <p:spPr>
            <a:xfrm>
              <a:off x="100584" y="1614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 - Serialized</a:t>
              </a:r>
              <a:endParaRPr lang="en-US" sz="1600" dirty="0">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92F3C2D4-DE2E-4B48-93DA-8F055147368D}"/>
                </a:ext>
              </a:extLst>
            </p:cNvPr>
            <p:cNvSpPr/>
            <p:nvPr/>
          </p:nvSpPr>
          <p:spPr>
            <a:xfrm>
              <a:off x="100579" y="1888717"/>
              <a:ext cx="2286000" cy="18158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Category</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Order – If Exists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 Type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Serial Number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Location</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sp>
        <p:nvSpPr>
          <p:cNvPr id="60" name="Rectangle 59">
            <a:extLst>
              <a:ext uri="{FF2B5EF4-FFF2-40B4-BE49-F238E27FC236}">
                <a16:creationId xmlns:a16="http://schemas.microsoft.com/office/drawing/2014/main" id="{34EF0660-717C-40BE-8EF0-14F53806A4C8}"/>
              </a:ext>
            </a:extLst>
          </p:cNvPr>
          <p:cNvSpPr/>
          <p:nvPr/>
        </p:nvSpPr>
        <p:spPr>
          <a:xfrm>
            <a:off x="100579" y="959115"/>
            <a:ext cx="7859256" cy="1169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Property Record</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Record User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Log User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Date </a:t>
            </a: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Started</a:t>
            </a:r>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Remarks</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nvGrpSpPr>
          <p:cNvPr id="4" name="Group 3"/>
          <p:cNvGrpSpPr/>
          <p:nvPr/>
        </p:nvGrpSpPr>
        <p:grpSpPr>
          <a:xfrm>
            <a:off x="5673815" y="4140905"/>
            <a:ext cx="2286005" cy="2305645"/>
            <a:chOff x="100579" y="3943341"/>
            <a:chExt cx="2286005" cy="2305645"/>
          </a:xfrm>
        </p:grpSpPr>
        <p:sp>
          <p:nvSpPr>
            <p:cNvPr id="69" name="Rectangle 68">
              <a:extLst>
                <a:ext uri="{FF2B5EF4-FFF2-40B4-BE49-F238E27FC236}">
                  <a16:creationId xmlns:a16="http://schemas.microsoft.com/office/drawing/2014/main" id="{5626B030-B48B-42C0-9339-F603883EA700}"/>
                </a:ext>
              </a:extLst>
            </p:cNvPr>
            <p:cNvSpPr/>
            <p:nvPr/>
          </p:nvSpPr>
          <p:spPr>
            <a:xfrm>
              <a:off x="100584" y="394334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 - Hardware</a:t>
              </a:r>
              <a:endParaRPr lang="en-US" sz="1600" dirty="0">
                <a:latin typeface="Segoe UI" panose="020B0502040204020203" pitchFamily="34" charset="0"/>
                <a:cs typeface="Segoe UI" panose="020B0502040204020203" pitchFamily="34" charset="0"/>
              </a:endParaRPr>
            </a:p>
          </p:txBody>
        </p:sp>
        <p:sp>
          <p:nvSpPr>
            <p:cNvPr id="70" name="Rectangle 69">
              <a:extLst>
                <a:ext uri="{FF2B5EF4-FFF2-40B4-BE49-F238E27FC236}">
                  <a16:creationId xmlns:a16="http://schemas.microsoft.com/office/drawing/2014/main" id="{92F3C2D4-DE2E-4B48-93DA-8F055147368D}"/>
                </a:ext>
              </a:extLst>
            </p:cNvPr>
            <p:cNvSpPr/>
            <p:nvPr/>
          </p:nvSpPr>
          <p:spPr>
            <a:xfrm>
              <a:off x="100579" y="4217661"/>
              <a:ext cx="2286000" cy="20313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Category</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Order – If Exists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 Type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Service Tag</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Mac Address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Location</a:t>
              </a:r>
            </a:p>
          </p:txBody>
        </p:sp>
      </p:grpSp>
      <p:grpSp>
        <p:nvGrpSpPr>
          <p:cNvPr id="28" name="Group 27"/>
          <p:cNvGrpSpPr/>
          <p:nvPr/>
        </p:nvGrpSpPr>
        <p:grpSpPr>
          <a:xfrm>
            <a:off x="100579" y="2637172"/>
            <a:ext cx="2286000" cy="1012984"/>
            <a:chOff x="100584" y="1614397"/>
            <a:chExt cx="2286000" cy="1012984"/>
          </a:xfrm>
        </p:grpSpPr>
        <p:sp>
          <p:nvSpPr>
            <p:cNvPr id="29" name="Rectangle 28">
              <a:extLst>
                <a:ext uri="{FF2B5EF4-FFF2-40B4-BE49-F238E27FC236}">
                  <a16:creationId xmlns:a16="http://schemas.microsoft.com/office/drawing/2014/main" id="{5626B030-B48B-42C0-9339-F603883EA700}"/>
                </a:ext>
              </a:extLst>
            </p:cNvPr>
            <p:cNvSpPr/>
            <p:nvPr/>
          </p:nvSpPr>
          <p:spPr>
            <a:xfrm>
              <a:off x="100584" y="1614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Inventory Item</a:t>
              </a:r>
              <a:endParaRPr lang="en-US" sz="1600" dirty="0">
                <a:latin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id="{92F3C2D4-DE2E-4B48-93DA-8F055147368D}"/>
                </a:ext>
              </a:extLst>
            </p:cNvPr>
            <p:cNvSpPr/>
            <p:nvPr/>
          </p:nvSpPr>
          <p:spPr>
            <a:xfrm>
              <a:off x="100584" y="1888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Is Accounted</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Is Missing</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Remarks</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grpSp>
        <p:nvGrpSpPr>
          <p:cNvPr id="31" name="Group 30"/>
          <p:cNvGrpSpPr/>
          <p:nvPr/>
        </p:nvGrpSpPr>
        <p:grpSpPr>
          <a:xfrm>
            <a:off x="5673815" y="2637172"/>
            <a:ext cx="2286000" cy="1012984"/>
            <a:chOff x="100584" y="1614397"/>
            <a:chExt cx="2286000" cy="1012984"/>
          </a:xfrm>
        </p:grpSpPr>
        <p:sp>
          <p:nvSpPr>
            <p:cNvPr id="32" name="Rectangle 31">
              <a:extLst>
                <a:ext uri="{FF2B5EF4-FFF2-40B4-BE49-F238E27FC236}">
                  <a16:creationId xmlns:a16="http://schemas.microsoft.com/office/drawing/2014/main" id="{5626B030-B48B-42C0-9339-F603883EA700}"/>
                </a:ext>
              </a:extLst>
            </p:cNvPr>
            <p:cNvSpPr/>
            <p:nvPr/>
          </p:nvSpPr>
          <p:spPr>
            <a:xfrm>
              <a:off x="100584" y="1614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Inventory Item</a:t>
              </a:r>
              <a:endParaRPr lang="en-US" sz="1600" dirty="0">
                <a:latin typeface="Segoe UI" panose="020B0502040204020203" pitchFamily="34" charset="0"/>
                <a:cs typeface="Segoe UI" panose="020B0502040204020203" pitchFamily="34" charset="0"/>
              </a:endParaRPr>
            </a:p>
          </p:txBody>
        </p:sp>
        <p:sp>
          <p:nvSpPr>
            <p:cNvPr id="33" name="Rectangle 32">
              <a:extLst>
                <a:ext uri="{FF2B5EF4-FFF2-40B4-BE49-F238E27FC236}">
                  <a16:creationId xmlns:a16="http://schemas.microsoft.com/office/drawing/2014/main" id="{92F3C2D4-DE2E-4B48-93DA-8F055147368D}"/>
                </a:ext>
              </a:extLst>
            </p:cNvPr>
            <p:cNvSpPr/>
            <p:nvPr/>
          </p:nvSpPr>
          <p:spPr>
            <a:xfrm>
              <a:off x="100584" y="1888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Is Accounted</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Is Missing</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Remarks</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cxnSp>
        <p:nvCxnSpPr>
          <p:cNvPr id="11" name="Straight Arrow Connector 10"/>
          <p:cNvCxnSpPr>
            <a:stCxn id="30" idx="2"/>
            <a:endCxn id="39" idx="0"/>
          </p:cNvCxnSpPr>
          <p:nvPr/>
        </p:nvCxnSpPr>
        <p:spPr>
          <a:xfrm>
            <a:off x="1243579" y="3650156"/>
            <a:ext cx="5" cy="490749"/>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a:stCxn id="33" idx="2"/>
            <a:endCxn id="69" idx="0"/>
          </p:cNvCxnSpPr>
          <p:nvPr/>
        </p:nvCxnSpPr>
        <p:spPr>
          <a:xfrm>
            <a:off x="6816815" y="3650156"/>
            <a:ext cx="5" cy="490749"/>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8" name="Elbow Connector 17"/>
          <p:cNvCxnSpPr>
            <a:stCxn id="60" idx="2"/>
            <a:endCxn id="29" idx="0"/>
          </p:cNvCxnSpPr>
          <p:nvPr/>
        </p:nvCxnSpPr>
        <p:spPr>
          <a:xfrm rot="5400000">
            <a:off x="2382640" y="989605"/>
            <a:ext cx="508506" cy="2786628"/>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1" name="Elbow Connector 20"/>
          <p:cNvCxnSpPr>
            <a:stCxn id="60" idx="2"/>
            <a:endCxn id="32" idx="0"/>
          </p:cNvCxnSpPr>
          <p:nvPr/>
        </p:nvCxnSpPr>
        <p:spPr>
          <a:xfrm rot="16200000" flipH="1">
            <a:off x="5169258" y="989615"/>
            <a:ext cx="508506" cy="2786608"/>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25" name="Group 24"/>
          <p:cNvGrpSpPr/>
          <p:nvPr/>
        </p:nvGrpSpPr>
        <p:grpSpPr>
          <a:xfrm>
            <a:off x="2641662" y="5747402"/>
            <a:ext cx="2777006" cy="1017040"/>
            <a:chOff x="252984" y="1006158"/>
            <a:chExt cx="7859261" cy="1017040"/>
          </a:xfrm>
        </p:grpSpPr>
        <p:sp>
          <p:nvSpPr>
            <p:cNvPr id="26" name="Rectangle 25">
              <a:extLst>
                <a:ext uri="{FF2B5EF4-FFF2-40B4-BE49-F238E27FC236}">
                  <a16:creationId xmlns:a16="http://schemas.microsoft.com/office/drawing/2014/main" id="{4808B174-B9CF-4CAD-8A19-1BC9D885D3B3}"/>
                </a:ext>
              </a:extLst>
            </p:cNvPr>
            <p:cNvSpPr/>
            <p:nvPr/>
          </p:nvSpPr>
          <p:spPr>
            <a:xfrm>
              <a:off x="252984" y="10061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Inventory Verification</a:t>
              </a:r>
            </a:p>
          </p:txBody>
        </p:sp>
        <p:sp>
          <p:nvSpPr>
            <p:cNvPr id="27" name="Rectangle 26">
              <a:extLst>
                <a:ext uri="{FF2B5EF4-FFF2-40B4-BE49-F238E27FC236}">
                  <a16:creationId xmlns:a16="http://schemas.microsoft.com/office/drawing/2014/main" id="{34EF0660-717C-40BE-8EF0-14F53806A4C8}"/>
                </a:ext>
              </a:extLst>
            </p:cNvPr>
            <p:cNvSpPr/>
            <p:nvPr/>
          </p:nvSpPr>
          <p:spPr>
            <a:xfrm>
              <a:off x="252986" y="1284534"/>
              <a:ext cx="7859256"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Verification Date</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cxnSp>
        <p:nvCxnSpPr>
          <p:cNvPr id="3" name="Straight Arrow Connector 2"/>
          <p:cNvCxnSpPr>
            <a:stCxn id="60" idx="2"/>
            <a:endCxn id="26" idx="0"/>
          </p:cNvCxnSpPr>
          <p:nvPr/>
        </p:nvCxnSpPr>
        <p:spPr>
          <a:xfrm flipH="1">
            <a:off x="4030165" y="2128666"/>
            <a:ext cx="42" cy="3618736"/>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10979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 xmlns:asvg="http://schemas.microsoft.com/office/drawing/2016/SVG/main"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Transfers are initiated by a property custodian from an origin property record to a destination property record. It includes the items to be transferred, when the transfer was initiated, and any remarks associated with the transfer.</a:t>
            </a: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Each item in a transfer is tagged with a transfer item record.</a:t>
            </a:r>
          </a:p>
          <a:p>
            <a:pPr marL="285750" indent="-285750">
              <a:buBlip>
                <a:blip r:embed="rId2">
                  <a:extLst>
                    <a:ext uri="{96DAC541-7B7A-43D3-8B79-37D633B846F1}">
                      <asvg:svgBlip xmlns="" xmlns:asvg="http://schemas.microsoft.com/office/drawing/2016/SVG/main"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 xmlns:asvg="http://schemas.microsoft.com/office/drawing/2016/SVG/main"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Upon receipt of items, a property custodian for the destination property record will generate a transfer receipt indicating the receipt date and any remarks associated with the receipt of the items.</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smtClean="0">
                <a:latin typeface="Segoe UI" panose="020B0502040204020203" pitchFamily="34" charset="0"/>
                <a:cs typeface="Segoe UI" panose="020B0502040204020203" pitchFamily="34" charset="0"/>
              </a:rPr>
              <a:t>Transfers</a:t>
            </a:r>
            <a:endParaRPr lang="en-US" sz="2400" dirty="0">
              <a:latin typeface="Segoe UI" panose="020B0502040204020203" pitchFamily="34" charset="0"/>
              <a:cs typeface="Segoe UI" panose="020B0502040204020203" pitchFamily="34" charset="0"/>
            </a:endParaRPr>
          </a:p>
        </p:txBody>
      </p:sp>
      <p:sp>
        <p:nvSpPr>
          <p:cNvPr id="91" name="Title 90" hidden="1">
            <a:extLst>
              <a:ext uri="{FF2B5EF4-FFF2-40B4-BE49-F238E27FC236}">
                <a16:creationId xmlns:a16="http://schemas.microsoft.com/office/drawing/2014/main" id="{E54F4FD7-2CE1-4EF1-AFD3-49BC5355BE16}"/>
              </a:ext>
            </a:extLst>
          </p:cNvPr>
          <p:cNvSpPr>
            <a:spLocks noGrp="1"/>
          </p:cNvSpPr>
          <p:nvPr>
            <p:ph type="ctrTitle"/>
          </p:nvPr>
        </p:nvSpPr>
        <p:spPr/>
        <p:txBody>
          <a:bodyPr/>
          <a:lstStyle/>
          <a:p>
            <a:r>
              <a:rPr lang="en-US" dirty="0"/>
              <a:t>Funding Accounts</a:t>
            </a:r>
          </a:p>
        </p:txBody>
      </p:sp>
      <p:grpSp>
        <p:nvGrpSpPr>
          <p:cNvPr id="5" name="Group 4"/>
          <p:cNvGrpSpPr/>
          <p:nvPr/>
        </p:nvGrpSpPr>
        <p:grpSpPr>
          <a:xfrm>
            <a:off x="100576" y="3149087"/>
            <a:ext cx="2286005" cy="2090202"/>
            <a:chOff x="100579" y="1614397"/>
            <a:chExt cx="2286005" cy="2090202"/>
          </a:xfrm>
        </p:grpSpPr>
        <p:sp>
          <p:nvSpPr>
            <p:cNvPr id="39" name="Rectangle 38">
              <a:extLst>
                <a:ext uri="{FF2B5EF4-FFF2-40B4-BE49-F238E27FC236}">
                  <a16:creationId xmlns:a16="http://schemas.microsoft.com/office/drawing/2014/main" id="{5626B030-B48B-42C0-9339-F603883EA700}"/>
                </a:ext>
              </a:extLst>
            </p:cNvPr>
            <p:cNvSpPr/>
            <p:nvPr/>
          </p:nvSpPr>
          <p:spPr>
            <a:xfrm>
              <a:off x="100584" y="1614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 - Serialized</a:t>
              </a:r>
              <a:endParaRPr lang="en-US" sz="1600" dirty="0">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92F3C2D4-DE2E-4B48-93DA-8F055147368D}"/>
                </a:ext>
              </a:extLst>
            </p:cNvPr>
            <p:cNvSpPr/>
            <p:nvPr/>
          </p:nvSpPr>
          <p:spPr>
            <a:xfrm>
              <a:off x="100579" y="1888717"/>
              <a:ext cx="2286000" cy="18158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Category</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Order – If Exists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 Type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Serial Number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Location</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grpSp>
        <p:nvGrpSpPr>
          <p:cNvPr id="3" name="Group 2"/>
          <p:cNvGrpSpPr/>
          <p:nvPr/>
        </p:nvGrpSpPr>
        <p:grpSpPr>
          <a:xfrm>
            <a:off x="100559" y="684795"/>
            <a:ext cx="7859286" cy="1659315"/>
            <a:chOff x="100559" y="853758"/>
            <a:chExt cx="7859286" cy="1659315"/>
          </a:xfrm>
        </p:grpSpPr>
        <p:sp>
          <p:nvSpPr>
            <p:cNvPr id="57" name="Rectangle 56">
              <a:extLst>
                <a:ext uri="{FF2B5EF4-FFF2-40B4-BE49-F238E27FC236}">
                  <a16:creationId xmlns:a16="http://schemas.microsoft.com/office/drawing/2014/main" id="{4808B174-B9CF-4CAD-8A19-1BC9D885D3B3}"/>
                </a:ext>
              </a:extLst>
            </p:cNvPr>
            <p:cNvSpPr/>
            <p:nvPr/>
          </p:nvSpPr>
          <p:spPr>
            <a:xfrm>
              <a:off x="100584" y="8537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Transfer</a:t>
              </a:r>
              <a:endParaRPr lang="en-US" sz="1600" dirty="0">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a16="http://schemas.microsoft.com/office/drawing/2014/main" id="{34EF0660-717C-40BE-8EF0-14F53806A4C8}"/>
                </a:ext>
              </a:extLst>
            </p:cNvPr>
            <p:cNvSpPr/>
            <p:nvPr/>
          </p:nvSpPr>
          <p:spPr>
            <a:xfrm>
              <a:off x="100559" y="1128078"/>
              <a:ext cx="7859256" cy="13849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Origin Property Record</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Destination Property Record</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Is Received</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Transfer Date</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grpSp>
        <p:nvGrpSpPr>
          <p:cNvPr id="4" name="Group 3"/>
          <p:cNvGrpSpPr/>
          <p:nvPr/>
        </p:nvGrpSpPr>
        <p:grpSpPr>
          <a:xfrm>
            <a:off x="5673790" y="3144893"/>
            <a:ext cx="2286005" cy="2305645"/>
            <a:chOff x="100579" y="3943341"/>
            <a:chExt cx="2286005" cy="2305645"/>
          </a:xfrm>
        </p:grpSpPr>
        <p:sp>
          <p:nvSpPr>
            <p:cNvPr id="69" name="Rectangle 68">
              <a:extLst>
                <a:ext uri="{FF2B5EF4-FFF2-40B4-BE49-F238E27FC236}">
                  <a16:creationId xmlns:a16="http://schemas.microsoft.com/office/drawing/2014/main" id="{5626B030-B48B-42C0-9339-F603883EA700}"/>
                </a:ext>
              </a:extLst>
            </p:cNvPr>
            <p:cNvSpPr/>
            <p:nvPr/>
          </p:nvSpPr>
          <p:spPr>
            <a:xfrm>
              <a:off x="100584" y="394334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 - Hardware</a:t>
              </a:r>
              <a:endParaRPr lang="en-US" sz="1600" dirty="0">
                <a:latin typeface="Segoe UI" panose="020B0502040204020203" pitchFamily="34" charset="0"/>
                <a:cs typeface="Segoe UI" panose="020B0502040204020203" pitchFamily="34" charset="0"/>
              </a:endParaRPr>
            </a:p>
          </p:txBody>
        </p:sp>
        <p:sp>
          <p:nvSpPr>
            <p:cNvPr id="70" name="Rectangle 69">
              <a:extLst>
                <a:ext uri="{FF2B5EF4-FFF2-40B4-BE49-F238E27FC236}">
                  <a16:creationId xmlns:a16="http://schemas.microsoft.com/office/drawing/2014/main" id="{92F3C2D4-DE2E-4B48-93DA-8F055147368D}"/>
                </a:ext>
              </a:extLst>
            </p:cNvPr>
            <p:cNvSpPr/>
            <p:nvPr/>
          </p:nvSpPr>
          <p:spPr>
            <a:xfrm>
              <a:off x="100579" y="4217661"/>
              <a:ext cx="2286000" cy="20313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Category</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Order – If Exists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 Type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Service Tag</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Mac Address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Location</a:t>
              </a:r>
            </a:p>
          </p:txBody>
        </p:sp>
      </p:grpSp>
      <p:sp>
        <p:nvSpPr>
          <p:cNvPr id="29" name="Rectangle 28">
            <a:extLst>
              <a:ext uri="{FF2B5EF4-FFF2-40B4-BE49-F238E27FC236}">
                <a16:creationId xmlns:a16="http://schemas.microsoft.com/office/drawing/2014/main" id="{5626B030-B48B-42C0-9339-F603883EA700}"/>
              </a:ext>
            </a:extLst>
          </p:cNvPr>
          <p:cNvSpPr/>
          <p:nvPr/>
        </p:nvSpPr>
        <p:spPr>
          <a:xfrm>
            <a:off x="100579" y="2617659"/>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Transfer Item</a:t>
            </a:r>
            <a:endParaRPr lang="en-US" sz="1600" dirty="0">
              <a:latin typeface="Segoe UI" panose="020B0502040204020203" pitchFamily="34" charset="0"/>
              <a:cs typeface="Segoe UI" panose="020B0502040204020203" pitchFamily="34" charset="0"/>
            </a:endParaRPr>
          </a:p>
        </p:txBody>
      </p:sp>
      <p:sp>
        <p:nvSpPr>
          <p:cNvPr id="23" name="Rectangle 22">
            <a:extLst>
              <a:ext uri="{FF2B5EF4-FFF2-40B4-BE49-F238E27FC236}">
                <a16:creationId xmlns:a16="http://schemas.microsoft.com/office/drawing/2014/main" id="{5626B030-B48B-42C0-9339-F603883EA700}"/>
              </a:ext>
            </a:extLst>
          </p:cNvPr>
          <p:cNvSpPr/>
          <p:nvPr/>
        </p:nvSpPr>
        <p:spPr>
          <a:xfrm>
            <a:off x="5673790" y="2617659"/>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Transfer Item</a:t>
            </a:r>
            <a:endParaRPr lang="en-US" sz="1600" dirty="0">
              <a:latin typeface="Segoe UI" panose="020B0502040204020203" pitchFamily="34" charset="0"/>
              <a:cs typeface="Segoe UI" panose="020B0502040204020203" pitchFamily="34" charset="0"/>
            </a:endParaRPr>
          </a:p>
        </p:txBody>
      </p:sp>
      <p:grpSp>
        <p:nvGrpSpPr>
          <p:cNvPr id="2" name="Group 1"/>
          <p:cNvGrpSpPr/>
          <p:nvPr/>
        </p:nvGrpSpPr>
        <p:grpSpPr>
          <a:xfrm>
            <a:off x="100534" y="5747402"/>
            <a:ext cx="7859261" cy="1017040"/>
            <a:chOff x="252984" y="1006158"/>
            <a:chExt cx="7859261" cy="1017040"/>
          </a:xfrm>
        </p:grpSpPr>
        <p:sp>
          <p:nvSpPr>
            <p:cNvPr id="24" name="Rectangle 23">
              <a:extLst>
                <a:ext uri="{FF2B5EF4-FFF2-40B4-BE49-F238E27FC236}">
                  <a16:creationId xmlns:a16="http://schemas.microsoft.com/office/drawing/2014/main" id="{4808B174-B9CF-4CAD-8A19-1BC9D885D3B3}"/>
                </a:ext>
              </a:extLst>
            </p:cNvPr>
            <p:cNvSpPr/>
            <p:nvPr/>
          </p:nvSpPr>
          <p:spPr>
            <a:xfrm>
              <a:off x="252984" y="10061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Transfer Receipt</a:t>
              </a:r>
              <a:endParaRPr lang="en-US" sz="1600" dirty="0">
                <a:latin typeface="Segoe UI" panose="020B0502040204020203" pitchFamily="34" charset="0"/>
                <a:cs typeface="Segoe UI" panose="020B0502040204020203" pitchFamily="34" charset="0"/>
              </a:endParaRPr>
            </a:p>
          </p:txBody>
        </p:sp>
        <p:sp>
          <p:nvSpPr>
            <p:cNvPr id="25" name="Rectangle 24">
              <a:extLst>
                <a:ext uri="{FF2B5EF4-FFF2-40B4-BE49-F238E27FC236}">
                  <a16:creationId xmlns:a16="http://schemas.microsoft.com/office/drawing/2014/main" id="{34EF0660-717C-40BE-8EF0-14F53806A4C8}"/>
                </a:ext>
              </a:extLst>
            </p:cNvPr>
            <p:cNvSpPr/>
            <p:nvPr/>
          </p:nvSpPr>
          <p:spPr>
            <a:xfrm>
              <a:off x="252986" y="1284534"/>
              <a:ext cx="7859256"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Receipt Date</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cxnSp>
        <p:nvCxnSpPr>
          <p:cNvPr id="7" name="Elbow Connector 6"/>
          <p:cNvCxnSpPr>
            <a:stCxn id="60" idx="2"/>
            <a:endCxn id="29" idx="0"/>
          </p:cNvCxnSpPr>
          <p:nvPr/>
        </p:nvCxnSpPr>
        <p:spPr>
          <a:xfrm rot="5400000">
            <a:off x="2500109" y="1087580"/>
            <a:ext cx="273549" cy="2786608"/>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9" name="Elbow Connector 8"/>
          <p:cNvCxnSpPr>
            <a:stCxn id="60" idx="2"/>
            <a:endCxn id="23" idx="0"/>
          </p:cNvCxnSpPr>
          <p:nvPr/>
        </p:nvCxnSpPr>
        <p:spPr>
          <a:xfrm rot="16200000" flipH="1">
            <a:off x="5286714" y="1087582"/>
            <a:ext cx="273549" cy="2786603"/>
          </a:xfrm>
          <a:prstGeom prst="bent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p:cNvCxnSpPr>
            <a:stCxn id="29" idx="2"/>
            <a:endCxn id="39" idx="0"/>
          </p:cNvCxnSpPr>
          <p:nvPr/>
        </p:nvCxnSpPr>
        <p:spPr>
          <a:xfrm>
            <a:off x="1243579" y="2891979"/>
            <a:ext cx="2" cy="257108"/>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a:stCxn id="23" idx="2"/>
            <a:endCxn id="69" idx="0"/>
          </p:cNvCxnSpPr>
          <p:nvPr/>
        </p:nvCxnSpPr>
        <p:spPr>
          <a:xfrm>
            <a:off x="6816790" y="2891979"/>
            <a:ext cx="5" cy="252914"/>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p:cNvCxnSpPr>
            <a:stCxn id="60" idx="2"/>
            <a:endCxn id="24" idx="0"/>
          </p:cNvCxnSpPr>
          <p:nvPr/>
        </p:nvCxnSpPr>
        <p:spPr>
          <a:xfrm flipH="1">
            <a:off x="4030165" y="2344110"/>
            <a:ext cx="22" cy="3403292"/>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41999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asvg="http://schemas.microsoft.com/office/drawing/2016/SVG/main" xmlns="" xmlns:lc="http://schemas.openxmlformats.org/drawingml/2006/lockedCanvas"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When items are no longer needed, they are decommissioned (DRMO, destroyed, </a:t>
            </a:r>
            <a:r>
              <a:rPr lang="en-US" sz="1400" dirty="0" err="1" smtClean="0">
                <a:solidFill>
                  <a:schemeClr val="tx1">
                    <a:lumMod val="65000"/>
                    <a:lumOff val="35000"/>
                  </a:schemeClr>
                </a:solidFill>
                <a:latin typeface="Segoe UI" panose="020B0502040204020203" pitchFamily="34" charset="0"/>
                <a:cs typeface="Segoe UI" panose="020B0502040204020203" pitchFamily="34" charset="0"/>
              </a:rPr>
              <a:t>etc</a:t>
            </a: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 by their owners (property custodians for items in a property record, site logisticians for site record property).</a:t>
            </a:r>
          </a:p>
          <a:p>
            <a:pPr marL="285750" indent="-285750">
              <a:buBlip>
                <a:blip r:embed="rId2">
                  <a:extLst>
                    <a:ext uri="{96DAC541-7B7A-43D3-8B79-37D633B846F1}">
                      <asvg:svgBlip xmlns:asvg="http://schemas.microsoft.com/office/drawing/2016/SVG/main" xmlns="" xmlns:lc="http://schemas.openxmlformats.org/drawingml/2006/lockedCanva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xmlns:lc="http://schemas.openxmlformats.org/drawingml/2006/lockedCanvas"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Once an item is decommissioned, it must be verified as follows:</a:t>
            </a:r>
          </a:p>
          <a:p>
            <a:pPr marL="742950" lvl="1" indent="-285750">
              <a:buBlip>
                <a:blip r:embed="rId2">
                  <a:extLst>
                    <a:ext uri="{96DAC541-7B7A-43D3-8B79-37D633B846F1}">
                      <asvg:svgBlip xmlns:asvg="http://schemas.microsoft.com/office/drawing/2016/SVG/main" xmlns="" xmlns:lc="http://schemas.openxmlformats.org/drawingml/2006/lockedCanva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742950" lvl="1" indent="-285750">
              <a:buBlip>
                <a:blip r:embed="rId2">
                  <a:extLst>
                    <a:ext uri="{96DAC541-7B7A-43D3-8B79-37D633B846F1}">
                      <asvg:svgBlip xmlns:asvg="http://schemas.microsoft.com/office/drawing/2016/SVG/main" xmlns="" xmlns:lc="http://schemas.openxmlformats.org/drawingml/2006/lockedCanvas"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Site logistician for property record items</a:t>
            </a:r>
          </a:p>
          <a:p>
            <a:pPr marL="742950" lvl="1" indent="-285750">
              <a:buBlip>
                <a:blip r:embed="rId2">
                  <a:extLst>
                    <a:ext uri="{96DAC541-7B7A-43D3-8B79-37D633B846F1}">
                      <asvg:svgBlip xmlns:asvg="http://schemas.microsoft.com/office/drawing/2016/SVG/main" xmlns="" xmlns:lc="http://schemas.openxmlformats.org/drawingml/2006/lockedCanva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742950" lvl="1" indent="-285750">
              <a:buBlip>
                <a:blip r:embed="rId2">
                  <a:extLst>
                    <a:ext uri="{96DAC541-7B7A-43D3-8B79-37D633B846F1}">
                      <asvg:svgBlip xmlns:asvg="http://schemas.microsoft.com/office/drawing/2016/SVG/main" xmlns="" xmlns:lc="http://schemas.openxmlformats.org/drawingml/2006/lockedCanvas"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Site logistician or organization logistician separate from the user who initiated the item to be decommissioned.</a:t>
            </a: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smtClean="0">
                <a:latin typeface="Segoe UI" panose="020B0502040204020203" pitchFamily="34" charset="0"/>
                <a:cs typeface="Segoe UI" panose="020B0502040204020203" pitchFamily="34" charset="0"/>
              </a:rPr>
              <a:t>Item Decommission</a:t>
            </a:r>
            <a:endParaRPr lang="en-US" sz="2400" dirty="0">
              <a:latin typeface="Segoe UI" panose="020B0502040204020203" pitchFamily="34" charset="0"/>
              <a:cs typeface="Segoe UI" panose="020B0502040204020203" pitchFamily="34" charset="0"/>
            </a:endParaRPr>
          </a:p>
        </p:txBody>
      </p:sp>
      <p:sp>
        <p:nvSpPr>
          <p:cNvPr id="91" name="Title 90" hidden="1">
            <a:extLst>
              <a:ext uri="{FF2B5EF4-FFF2-40B4-BE49-F238E27FC236}">
                <a16:creationId xmlns:a16="http://schemas.microsoft.com/office/drawing/2014/main" id="{E54F4FD7-2CE1-4EF1-AFD3-49BC5355BE16}"/>
              </a:ext>
            </a:extLst>
          </p:cNvPr>
          <p:cNvSpPr>
            <a:spLocks noGrp="1"/>
          </p:cNvSpPr>
          <p:nvPr>
            <p:ph type="ctrTitle"/>
          </p:nvPr>
        </p:nvSpPr>
        <p:spPr/>
        <p:txBody>
          <a:bodyPr/>
          <a:lstStyle/>
          <a:p>
            <a:r>
              <a:rPr lang="en-US" dirty="0"/>
              <a:t>Funding Accounts</a:t>
            </a:r>
          </a:p>
        </p:txBody>
      </p:sp>
      <p:grpSp>
        <p:nvGrpSpPr>
          <p:cNvPr id="5" name="Group 4"/>
          <p:cNvGrpSpPr/>
          <p:nvPr/>
        </p:nvGrpSpPr>
        <p:grpSpPr>
          <a:xfrm>
            <a:off x="100528" y="684003"/>
            <a:ext cx="7859261" cy="1663371"/>
            <a:chOff x="100537" y="1614397"/>
            <a:chExt cx="2286047" cy="1663371"/>
          </a:xfrm>
        </p:grpSpPr>
        <p:sp>
          <p:nvSpPr>
            <p:cNvPr id="39" name="Rectangle 38">
              <a:extLst>
                <a:ext uri="{FF2B5EF4-FFF2-40B4-BE49-F238E27FC236}">
                  <a16:creationId xmlns:a16="http://schemas.microsoft.com/office/drawing/2014/main" id="{5626B030-B48B-42C0-9339-F603883EA700}"/>
                </a:ext>
              </a:extLst>
            </p:cNvPr>
            <p:cNvSpPr/>
            <p:nvPr/>
          </p:nvSpPr>
          <p:spPr>
            <a:xfrm>
              <a:off x="100584" y="1614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a:t>
              </a:r>
              <a:endParaRPr lang="en-US" sz="1600" dirty="0">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92F3C2D4-DE2E-4B48-93DA-8F055147368D}"/>
                </a:ext>
              </a:extLst>
            </p:cNvPr>
            <p:cNvSpPr/>
            <p:nvPr/>
          </p:nvSpPr>
          <p:spPr>
            <a:xfrm>
              <a:off x="100537" y="1892773"/>
              <a:ext cx="2286000" cy="13849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Category</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Order – If Exists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 </a:t>
              </a: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Type</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grpSp>
        <p:nvGrpSpPr>
          <p:cNvPr id="2" name="Group 1"/>
          <p:cNvGrpSpPr/>
          <p:nvPr/>
        </p:nvGrpSpPr>
        <p:grpSpPr>
          <a:xfrm>
            <a:off x="2471677" y="3300535"/>
            <a:ext cx="3116799" cy="1017040"/>
            <a:chOff x="252984" y="1006158"/>
            <a:chExt cx="7859261" cy="1017040"/>
          </a:xfrm>
        </p:grpSpPr>
        <p:sp>
          <p:nvSpPr>
            <p:cNvPr id="24" name="Rectangle 23">
              <a:extLst>
                <a:ext uri="{FF2B5EF4-FFF2-40B4-BE49-F238E27FC236}">
                  <a16:creationId xmlns:a16="http://schemas.microsoft.com/office/drawing/2014/main" id="{4808B174-B9CF-4CAD-8A19-1BC9D885D3B3}"/>
                </a:ext>
              </a:extLst>
            </p:cNvPr>
            <p:cNvSpPr/>
            <p:nvPr/>
          </p:nvSpPr>
          <p:spPr>
            <a:xfrm>
              <a:off x="252984" y="10061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 Decommission</a:t>
              </a:r>
              <a:endParaRPr lang="en-US" sz="1600" dirty="0">
                <a:latin typeface="Segoe UI" panose="020B0502040204020203" pitchFamily="34" charset="0"/>
                <a:cs typeface="Segoe UI" panose="020B0502040204020203" pitchFamily="34" charset="0"/>
              </a:endParaRPr>
            </a:p>
          </p:txBody>
        </p:sp>
        <p:sp>
          <p:nvSpPr>
            <p:cNvPr id="25" name="Rectangle 24">
              <a:extLst>
                <a:ext uri="{FF2B5EF4-FFF2-40B4-BE49-F238E27FC236}">
                  <a16:creationId xmlns:a16="http://schemas.microsoft.com/office/drawing/2014/main" id="{34EF0660-717C-40BE-8EF0-14F53806A4C8}"/>
                </a:ext>
              </a:extLst>
            </p:cNvPr>
            <p:cNvSpPr/>
            <p:nvPr/>
          </p:nvSpPr>
          <p:spPr>
            <a:xfrm>
              <a:off x="252986" y="1284534"/>
              <a:ext cx="7859256"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Decommission </a:t>
              </a: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Date</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cxnSp>
        <p:nvCxnSpPr>
          <p:cNvPr id="8" name="Straight Arrow Connector 7"/>
          <p:cNvCxnSpPr>
            <a:stCxn id="41" idx="2"/>
            <a:endCxn id="24" idx="0"/>
          </p:cNvCxnSpPr>
          <p:nvPr/>
        </p:nvCxnSpPr>
        <p:spPr>
          <a:xfrm flipH="1">
            <a:off x="4030077" y="2347374"/>
            <a:ext cx="1" cy="953161"/>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26" name="Group 25"/>
          <p:cNvGrpSpPr/>
          <p:nvPr/>
        </p:nvGrpSpPr>
        <p:grpSpPr>
          <a:xfrm>
            <a:off x="2471677" y="4985401"/>
            <a:ext cx="3116799" cy="1017040"/>
            <a:chOff x="252984" y="1006158"/>
            <a:chExt cx="7859261" cy="1017040"/>
          </a:xfrm>
        </p:grpSpPr>
        <p:sp>
          <p:nvSpPr>
            <p:cNvPr id="27" name="Rectangle 26">
              <a:extLst>
                <a:ext uri="{FF2B5EF4-FFF2-40B4-BE49-F238E27FC236}">
                  <a16:creationId xmlns:a16="http://schemas.microsoft.com/office/drawing/2014/main" id="{4808B174-B9CF-4CAD-8A19-1BC9D885D3B3}"/>
                </a:ext>
              </a:extLst>
            </p:cNvPr>
            <p:cNvSpPr/>
            <p:nvPr/>
          </p:nvSpPr>
          <p:spPr>
            <a:xfrm>
              <a:off x="252984" y="10061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 Decommission Verification</a:t>
              </a:r>
              <a:endParaRPr lang="en-US" sz="1600" dirty="0">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34EF0660-717C-40BE-8EF0-14F53806A4C8}"/>
                </a:ext>
              </a:extLst>
            </p:cNvPr>
            <p:cNvSpPr/>
            <p:nvPr/>
          </p:nvSpPr>
          <p:spPr>
            <a:xfrm>
              <a:off x="252986" y="1284534"/>
              <a:ext cx="7859256"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Verification </a:t>
              </a: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Date</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cxnSp>
        <p:nvCxnSpPr>
          <p:cNvPr id="11" name="Straight Arrow Connector 10"/>
          <p:cNvCxnSpPr>
            <a:stCxn id="25" idx="2"/>
            <a:endCxn id="27" idx="0"/>
          </p:cNvCxnSpPr>
          <p:nvPr/>
        </p:nvCxnSpPr>
        <p:spPr>
          <a:xfrm>
            <a:off x="4030077" y="4317575"/>
            <a:ext cx="0" cy="667826"/>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44913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4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1324</Words>
  <Application>Microsoft Office PowerPoint</Application>
  <PresentationFormat>Widescreen</PresentationFormat>
  <Paragraphs>393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vt:lpstr>
      <vt:lpstr>Office Theme</vt:lpstr>
      <vt:lpstr>Request and Item Groups</vt:lpstr>
      <vt:lpstr>Approval Groups and Templates</vt:lpstr>
      <vt:lpstr>Order Placement</vt:lpstr>
      <vt:lpstr>Funding Accounts</vt:lpstr>
      <vt:lpstr>Order Placement</vt:lpstr>
      <vt:lpstr>Funding Accounts</vt:lpstr>
      <vt:lpstr>Funding Accounts</vt:lpstr>
      <vt:lpstr>Funding Accounts</vt:lpstr>
      <vt:lpstr>Funding Accounts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Jaime Still</dc:creator>
  <cp:lastModifiedBy>Jam Jam</cp:lastModifiedBy>
  <cp:revision>35</cp:revision>
  <dcterms:created xsi:type="dcterms:W3CDTF">2018-06-08T17:59:51Z</dcterms:created>
  <dcterms:modified xsi:type="dcterms:W3CDTF">2018-06-18T13:48:06Z</dcterms:modified>
</cp:coreProperties>
</file>