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p:scale>
          <a:sx n="100" d="100"/>
          <a:sy n="100" d="100"/>
        </p:scale>
        <p:origin x="259" y="6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6B4-22FD-49C5-ACEC-B8D7D3D9D0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CEF06-4191-4DCF-8932-D481DD8B4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D69465-F751-421B-AA82-E4EB2272ADFC}"/>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2CBF0F0E-9349-40BF-8306-F0A7B1016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57A87-E2C1-4096-AB11-538C482021FD}"/>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411131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E040-F05A-4A15-9D26-AD16D445AF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3056C-004E-4B0B-8FBA-789373EC33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E0B0B-FC4E-4AD3-98D7-78FACBE9F928}"/>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103EDFAB-D14D-4A64-A83C-ED89D1D7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CEF0-B069-4AD0-AD66-C77446653911}"/>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58589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F208-EDD6-4882-892E-A795A83928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80708-6703-48CB-B062-CFDD261A9C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696EC-772A-4709-8997-12903C62CAFF}"/>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8D8E6813-ADF8-41C9-8C05-1B8087A98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39F2-45A3-47D0-A788-C45A75A5350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119665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C39C-E943-4225-B65B-5D1A8E81B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992C2-92AA-49A6-8160-A55AB5809D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96A9-302C-420D-A8B1-BCE079EE7438}"/>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434EDBCB-08DA-4E52-A316-DC9DC30FA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49F17-3135-4EAD-B875-1F60CE895C8C}"/>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6065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BB99-BED8-4458-AE6D-CDA1359231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8899E-629A-4FCA-94A3-1843FA63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41A467-0D0A-4D78-9C4A-940BBBCE4A56}"/>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F1E2A288-0CF1-4ACA-B9D9-F3C971FD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2A6A3-1FA5-4BAB-A68F-B1D98B46B1E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92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11E9-E092-42C6-BD64-AA752A75E4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266B80-B4DF-4DD2-B5E6-70E5CEC54D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885B43-8C7D-4A75-B91F-A9D8CDD420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D9016-8A3C-4057-BA50-D111612B7280}"/>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6" name="Footer Placeholder 5">
            <a:extLst>
              <a:ext uri="{FF2B5EF4-FFF2-40B4-BE49-F238E27FC236}">
                <a16:creationId xmlns:a16="http://schemas.microsoft.com/office/drawing/2014/main" id="{794161B9-961F-46A4-8E58-0DD72FB22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E8D1-9DEE-462D-B7EC-C01C56740C20}"/>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85375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780C-1E48-4007-AA3A-8F94850AB6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05BCF-877D-4658-A427-A2431648A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1F75AA0-8C5B-45B7-A544-39E2B954B6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5FEFA-9071-46A3-B535-0FD3E3E3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E8767B-A97B-4648-B5A1-88DF23FF54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42681-F3A3-42DE-A0A8-0682E1859794}"/>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8" name="Footer Placeholder 7">
            <a:extLst>
              <a:ext uri="{FF2B5EF4-FFF2-40B4-BE49-F238E27FC236}">
                <a16:creationId xmlns:a16="http://schemas.microsoft.com/office/drawing/2014/main" id="{2FC4CE43-59F4-4690-965A-9F2C6B632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8EB05-7FCB-4E79-B39A-BD7C8DAD2C48}"/>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852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D18F-7E7A-4F90-BCE1-57B0F093D3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23A00-8920-4FB9-BE7F-740C058D83BD}"/>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4" name="Footer Placeholder 3">
            <a:extLst>
              <a:ext uri="{FF2B5EF4-FFF2-40B4-BE49-F238E27FC236}">
                <a16:creationId xmlns:a16="http://schemas.microsoft.com/office/drawing/2014/main" id="{D29962DF-5FC1-49CA-9D4E-B53FCCC5FE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6D5F59-08CB-46A8-9C88-2B8683B4E715}"/>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6409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C1966-BE68-406E-AE6F-3B9489989426}"/>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3" name="Footer Placeholder 2">
            <a:extLst>
              <a:ext uri="{FF2B5EF4-FFF2-40B4-BE49-F238E27FC236}">
                <a16:creationId xmlns:a16="http://schemas.microsoft.com/office/drawing/2014/main" id="{AA559938-0C8C-4E53-AB55-1BA9CC9FA7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D3F88F-04D4-4F80-A380-589FC803020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39630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304-A317-4504-A018-A6079DB5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22EEA-2510-4FE5-B681-EDAA87647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179FA-1A05-4CB3-BDF0-74CA86C59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DB2520-816C-48A4-B288-B41D2A8B8B62}"/>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6" name="Footer Placeholder 5">
            <a:extLst>
              <a:ext uri="{FF2B5EF4-FFF2-40B4-BE49-F238E27FC236}">
                <a16:creationId xmlns:a16="http://schemas.microsoft.com/office/drawing/2014/main" id="{C708862F-E342-4D43-A3BC-9F660C562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C110F-97BB-4DC6-B260-9FD08FD888A3}"/>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229109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B439-3ADC-492F-B607-1A9C4536D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F96C9-6D32-4379-973C-C3680EC1B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C616D-26B0-4307-8467-EE9060968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420805-7A8E-4E92-8537-86E6E0E8FD12}"/>
              </a:ext>
            </a:extLst>
          </p:cNvPr>
          <p:cNvSpPr>
            <a:spLocks noGrp="1"/>
          </p:cNvSpPr>
          <p:nvPr>
            <p:ph type="dt" sz="half" idx="10"/>
          </p:nvPr>
        </p:nvSpPr>
        <p:spPr/>
        <p:txBody>
          <a:bodyPr/>
          <a:lstStyle/>
          <a:p>
            <a:fld id="{62DCD513-4A56-4C2D-835C-3CD568EC1873}" type="datetimeFigureOut">
              <a:rPr lang="en-US" smtClean="0"/>
              <a:t>6/8/2018</a:t>
            </a:fld>
            <a:endParaRPr lang="en-US"/>
          </a:p>
        </p:txBody>
      </p:sp>
      <p:sp>
        <p:nvSpPr>
          <p:cNvPr id="6" name="Footer Placeholder 5">
            <a:extLst>
              <a:ext uri="{FF2B5EF4-FFF2-40B4-BE49-F238E27FC236}">
                <a16:creationId xmlns:a16="http://schemas.microsoft.com/office/drawing/2014/main" id="{81EDF8A1-0B73-4DF7-BF8F-C0A362E0C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EA0DC-3BE1-4B84-8664-98F98CD3D4BB}"/>
              </a:ext>
            </a:extLst>
          </p:cNvPr>
          <p:cNvSpPr>
            <a:spLocks noGrp="1"/>
          </p:cNvSpPr>
          <p:nvPr>
            <p:ph type="sldNum" sz="quarter" idx="12"/>
          </p:nvPr>
        </p:nvSpPr>
        <p:spPr/>
        <p:txBody>
          <a:bodyPr/>
          <a:lstStyle/>
          <a:p>
            <a:fld id="{5D9F4D8A-1917-477F-8DB7-BE3AD560C2D2}" type="slidenum">
              <a:rPr lang="en-US" smtClean="0"/>
              <a:t>‹#›</a:t>
            </a:fld>
            <a:endParaRPr lang="en-US"/>
          </a:p>
        </p:txBody>
      </p:sp>
    </p:spTree>
    <p:extLst>
      <p:ext uri="{BB962C8B-B14F-4D97-AF65-F5344CB8AC3E}">
        <p14:creationId xmlns:p14="http://schemas.microsoft.com/office/powerpoint/2010/main" val="7109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328DD-9BE7-4875-ABEF-5BB153E3C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C18E6-3D00-49C0-8C4E-587ECFEAA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75956-80F9-4EE8-850A-C4302B844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CD513-4A56-4C2D-835C-3CD568EC1873}" type="datetimeFigureOut">
              <a:rPr lang="en-US" smtClean="0"/>
              <a:t>6/8/2018</a:t>
            </a:fld>
            <a:endParaRPr lang="en-US"/>
          </a:p>
        </p:txBody>
      </p:sp>
      <p:sp>
        <p:nvSpPr>
          <p:cNvPr id="5" name="Footer Placeholder 4">
            <a:extLst>
              <a:ext uri="{FF2B5EF4-FFF2-40B4-BE49-F238E27FC236}">
                <a16:creationId xmlns:a16="http://schemas.microsoft.com/office/drawing/2014/main" id="{6A200CEA-F591-4B0D-B388-B0E57C392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DACE-D2FE-4FFC-B13A-3C0E0D98F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F4D8A-1917-477F-8DB7-BE3AD560C2D2}" type="slidenum">
              <a:rPr lang="en-US" smtClean="0"/>
              <a:t>‹#›</a:t>
            </a:fld>
            <a:endParaRPr lang="en-US"/>
          </a:p>
        </p:txBody>
      </p:sp>
    </p:spTree>
    <p:extLst>
      <p:ext uri="{BB962C8B-B14F-4D97-AF65-F5344CB8AC3E}">
        <p14:creationId xmlns:p14="http://schemas.microsoft.com/office/powerpoint/2010/main" val="397314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884D1D52-708F-4F58-83E1-69280981EAA7}"/>
              </a:ext>
            </a:extLst>
          </p:cNvPr>
          <p:cNvGrpSpPr/>
          <p:nvPr/>
        </p:nvGrpSpPr>
        <p:grpSpPr>
          <a:xfrm>
            <a:off x="100584" y="1295400"/>
            <a:ext cx="7859268" cy="4267200"/>
            <a:chOff x="123444" y="906780"/>
            <a:chExt cx="7859268" cy="4267200"/>
          </a:xfrm>
        </p:grpSpPr>
        <p:sp>
          <p:nvSpPr>
            <p:cNvPr id="4" name="Rectangle 3">
              <a:extLst>
                <a:ext uri="{FF2B5EF4-FFF2-40B4-BE49-F238E27FC236}">
                  <a16:creationId xmlns:a16="http://schemas.microsoft.com/office/drawing/2014/main" id="{71B6D926-5C2B-457E-9315-1A480E40647A}"/>
                </a:ext>
              </a:extLst>
            </p:cNvPr>
            <p:cNvSpPr/>
            <p:nvPr/>
          </p:nvSpPr>
          <p:spPr>
            <a:xfrm>
              <a:off x="123444" y="906780"/>
              <a:ext cx="7859268"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Request</a:t>
              </a:r>
            </a:p>
          </p:txBody>
        </p:sp>
        <p:sp>
          <p:nvSpPr>
            <p:cNvPr id="43" name="Rectangle 42">
              <a:extLst>
                <a:ext uri="{FF2B5EF4-FFF2-40B4-BE49-F238E27FC236}">
                  <a16:creationId xmlns:a16="http://schemas.microsoft.com/office/drawing/2014/main" id="{862D97B0-2E27-4462-9804-FFAAEFB72333}"/>
                </a:ext>
              </a:extLst>
            </p:cNvPr>
            <p:cNvSpPr/>
            <p:nvPr/>
          </p:nvSpPr>
          <p:spPr>
            <a:xfrm>
              <a:off x="123444" y="1958340"/>
              <a:ext cx="2619756"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nvGrpSpPr>
            <p:cNvPr id="83" name="Group 82">
              <a:extLst>
                <a:ext uri="{FF2B5EF4-FFF2-40B4-BE49-F238E27FC236}">
                  <a16:creationId xmlns:a16="http://schemas.microsoft.com/office/drawing/2014/main" id="{05781B05-B73F-4BD6-861C-813405BE296B}"/>
                </a:ext>
              </a:extLst>
            </p:cNvPr>
            <p:cNvGrpSpPr/>
            <p:nvPr/>
          </p:nvGrpSpPr>
          <p:grpSpPr>
            <a:xfrm>
              <a:off x="290322" y="3429000"/>
              <a:ext cx="2286000" cy="1744980"/>
              <a:chOff x="5379720" y="358140"/>
              <a:chExt cx="2286000" cy="1744980"/>
            </a:xfrm>
          </p:grpSpPr>
          <p:sp>
            <p:nvSpPr>
              <p:cNvPr id="57" name="Rectangle 56">
                <a:extLst>
                  <a:ext uri="{FF2B5EF4-FFF2-40B4-BE49-F238E27FC236}">
                    <a16:creationId xmlns:a16="http://schemas.microsoft.com/office/drawing/2014/main" id="{4808B174-B9CF-4CAD-8A19-1BC9D885D3B3}"/>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59" name="Rectangle 58">
                <a:extLst>
                  <a:ext uri="{FF2B5EF4-FFF2-40B4-BE49-F238E27FC236}">
                    <a16:creationId xmlns:a16="http://schemas.microsoft.com/office/drawing/2014/main" id="{E29AF638-7105-4D86-8075-831B4BC8A1AA}"/>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2" name="Rectangle 81">
                <a:extLst>
                  <a:ext uri="{FF2B5EF4-FFF2-40B4-BE49-F238E27FC236}">
                    <a16:creationId xmlns:a16="http://schemas.microsoft.com/office/drawing/2014/main" id="{A8698467-C17F-43DA-B61C-306E06639DC2}"/>
                  </a:ext>
                </a:extLst>
              </p:cNvPr>
              <p:cNvSpPr/>
              <p:nvPr/>
            </p:nvSpPr>
            <p:spPr>
              <a:xfrm>
                <a:off x="5379720" y="1409700"/>
                <a:ext cx="2286000" cy="6934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4" name="Group 83">
              <a:extLst>
                <a:ext uri="{FF2B5EF4-FFF2-40B4-BE49-F238E27FC236}">
                  <a16:creationId xmlns:a16="http://schemas.microsoft.com/office/drawing/2014/main" id="{8B7E2BAC-5F49-4111-AB33-8C5A3AC06B9D}"/>
                </a:ext>
              </a:extLst>
            </p:cNvPr>
            <p:cNvGrpSpPr/>
            <p:nvPr/>
          </p:nvGrpSpPr>
          <p:grpSpPr>
            <a:xfrm>
              <a:off x="2910078" y="3429000"/>
              <a:ext cx="2286000" cy="1744980"/>
              <a:chOff x="5379720" y="358140"/>
              <a:chExt cx="2286000" cy="1744980"/>
            </a:xfrm>
          </p:grpSpPr>
          <p:sp>
            <p:nvSpPr>
              <p:cNvPr id="85" name="Rectangle 84">
                <a:extLst>
                  <a:ext uri="{FF2B5EF4-FFF2-40B4-BE49-F238E27FC236}">
                    <a16:creationId xmlns:a16="http://schemas.microsoft.com/office/drawing/2014/main" id="{FAE7EF46-989A-45A4-9419-D720C61ED018}"/>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86" name="Rectangle 85">
                <a:extLst>
                  <a:ext uri="{FF2B5EF4-FFF2-40B4-BE49-F238E27FC236}">
                    <a16:creationId xmlns:a16="http://schemas.microsoft.com/office/drawing/2014/main" id="{0C0EC992-D5B9-4901-8443-E0F3235509D6}"/>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87" name="Rectangle 86">
                <a:extLst>
                  <a:ext uri="{FF2B5EF4-FFF2-40B4-BE49-F238E27FC236}">
                    <a16:creationId xmlns:a16="http://schemas.microsoft.com/office/drawing/2014/main" id="{9EF2F05A-F111-4E43-A210-2E108B77FF7A}"/>
                  </a:ext>
                </a:extLst>
              </p:cNvPr>
              <p:cNvSpPr/>
              <p:nvPr/>
            </p:nvSpPr>
            <p:spPr>
              <a:xfrm>
                <a:off x="5379720" y="1409700"/>
                <a:ext cx="2286000"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grpSp>
          <p:nvGrpSpPr>
            <p:cNvPr id="88" name="Group 87">
              <a:extLst>
                <a:ext uri="{FF2B5EF4-FFF2-40B4-BE49-F238E27FC236}">
                  <a16:creationId xmlns:a16="http://schemas.microsoft.com/office/drawing/2014/main" id="{FD255E6C-0E45-4720-90AD-73D0C41AAE8C}"/>
                </a:ext>
              </a:extLst>
            </p:cNvPr>
            <p:cNvGrpSpPr/>
            <p:nvPr/>
          </p:nvGrpSpPr>
          <p:grpSpPr>
            <a:xfrm>
              <a:off x="5529834" y="3429000"/>
              <a:ext cx="2286000" cy="1744980"/>
              <a:chOff x="5379720" y="358140"/>
              <a:chExt cx="2286000" cy="1744980"/>
            </a:xfrm>
          </p:grpSpPr>
          <p:sp>
            <p:nvSpPr>
              <p:cNvPr id="89" name="Rectangle 88">
                <a:extLst>
                  <a:ext uri="{FF2B5EF4-FFF2-40B4-BE49-F238E27FC236}">
                    <a16:creationId xmlns:a16="http://schemas.microsoft.com/office/drawing/2014/main" id="{796CA68C-ACC9-4DE8-8E4A-56F27825F78F}"/>
                  </a:ext>
                </a:extLst>
              </p:cNvPr>
              <p:cNvSpPr/>
              <p:nvPr/>
            </p:nvSpPr>
            <p:spPr>
              <a:xfrm>
                <a:off x="5379720" y="358140"/>
                <a:ext cx="2286000" cy="27432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Item Group</a:t>
                </a:r>
              </a:p>
            </p:txBody>
          </p:sp>
          <p:sp>
            <p:nvSpPr>
              <p:cNvPr id="90" name="Rectangle 89">
                <a:extLst>
                  <a:ext uri="{FF2B5EF4-FFF2-40B4-BE49-F238E27FC236}">
                    <a16:creationId xmlns:a16="http://schemas.microsoft.com/office/drawing/2014/main" id="{CD020ADD-D8B2-43FA-BFFB-4F6A85BF5828}"/>
                  </a:ext>
                </a:extLst>
              </p:cNvPr>
              <p:cNvSpPr/>
              <p:nvPr/>
            </p:nvSpPr>
            <p:spPr>
              <a:xfrm>
                <a:off x="5379720" y="632460"/>
                <a:ext cx="228600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Funding Account</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Category</a:t>
                </a:r>
              </a:p>
            </p:txBody>
          </p:sp>
          <p:sp>
            <p:nvSpPr>
              <p:cNvPr id="91" name="Rectangle 90">
                <a:extLst>
                  <a:ext uri="{FF2B5EF4-FFF2-40B4-BE49-F238E27FC236}">
                    <a16:creationId xmlns:a16="http://schemas.microsoft.com/office/drawing/2014/main" id="{D4B3E03D-9F65-4C58-B15B-53AFEB983B8F}"/>
                  </a:ext>
                </a:extLst>
              </p:cNvPr>
              <p:cNvSpPr/>
              <p:nvPr/>
            </p:nvSpPr>
            <p:spPr>
              <a:xfrm>
                <a:off x="5379720" y="1409700"/>
                <a:ext cx="2286000"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grpSp>
        <p:sp>
          <p:nvSpPr>
            <p:cNvPr id="108" name="Rectangle 107">
              <a:extLst>
                <a:ext uri="{FF2B5EF4-FFF2-40B4-BE49-F238E27FC236}">
                  <a16:creationId xmlns:a16="http://schemas.microsoft.com/office/drawing/2014/main" id="{AD6A332B-0C6E-45ED-AA1C-887F09F25F2F}"/>
                </a:ext>
              </a:extLst>
            </p:cNvPr>
            <p:cNvSpPr/>
            <p:nvPr/>
          </p:nvSpPr>
          <p:spPr>
            <a:xfrm>
              <a:off x="2743200" y="1958340"/>
              <a:ext cx="2619756" cy="693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sp>
          <p:nvSpPr>
            <p:cNvPr id="109" name="Rectangle 108">
              <a:extLst>
                <a:ext uri="{FF2B5EF4-FFF2-40B4-BE49-F238E27FC236}">
                  <a16:creationId xmlns:a16="http://schemas.microsoft.com/office/drawing/2014/main" id="{417B1F7C-A460-4B2B-9F08-6A9E63863883}"/>
                </a:ext>
              </a:extLst>
            </p:cNvPr>
            <p:cNvSpPr/>
            <p:nvPr/>
          </p:nvSpPr>
          <p:spPr>
            <a:xfrm>
              <a:off x="5362956" y="1958340"/>
              <a:ext cx="2619756" cy="6934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a:p>
              <a:pPr algn="ctr"/>
              <a:r>
                <a:rPr lang="en-US" sz="1400" dirty="0">
                  <a:solidFill>
                    <a:schemeClr val="tx2"/>
                  </a:solidFill>
                  <a:latin typeface="Segoe UI" panose="020B0502040204020203" pitchFamily="34" charset="0"/>
                  <a:cs typeface="Segoe UI" panose="020B0502040204020203" pitchFamily="34" charset="0"/>
                </a:rPr>
                <a:t>Item</a:t>
              </a:r>
            </a:p>
          </p:txBody>
        </p:sp>
        <p:cxnSp>
          <p:nvCxnSpPr>
            <p:cNvPr id="112" name="Straight Arrow Connector 111">
              <a:extLst>
                <a:ext uri="{FF2B5EF4-FFF2-40B4-BE49-F238E27FC236}">
                  <a16:creationId xmlns:a16="http://schemas.microsoft.com/office/drawing/2014/main" id="{3B9E2A15-A879-4849-A7C2-489E2D92B983}"/>
                </a:ext>
              </a:extLst>
            </p:cNvPr>
            <p:cNvCxnSpPr>
              <a:cxnSpLocks/>
              <a:stCxn id="43" idx="2"/>
              <a:endCxn id="57" idx="0"/>
            </p:cNvCxnSpPr>
            <p:nvPr/>
          </p:nvCxnSpPr>
          <p:spPr>
            <a:xfrm>
              <a:off x="1433322" y="2651760"/>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6" name="Straight Arrow Connector 115">
              <a:extLst>
                <a:ext uri="{FF2B5EF4-FFF2-40B4-BE49-F238E27FC236}">
                  <a16:creationId xmlns:a16="http://schemas.microsoft.com/office/drawing/2014/main" id="{0FE2128E-E39D-4BB1-9488-01D42A5D4611}"/>
                </a:ext>
              </a:extLst>
            </p:cNvPr>
            <p:cNvCxnSpPr>
              <a:cxnSpLocks/>
            </p:cNvCxnSpPr>
            <p:nvPr/>
          </p:nvCxnSpPr>
          <p:spPr>
            <a:xfrm>
              <a:off x="4053078" y="2651760"/>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cxnSp>
          <p:nvCxnSpPr>
            <p:cNvPr id="117" name="Straight Arrow Connector 116">
              <a:extLst>
                <a:ext uri="{FF2B5EF4-FFF2-40B4-BE49-F238E27FC236}">
                  <a16:creationId xmlns:a16="http://schemas.microsoft.com/office/drawing/2014/main" id="{B9DBEAA4-67F3-4F1B-BE9A-2C99FB957490}"/>
                </a:ext>
              </a:extLst>
            </p:cNvPr>
            <p:cNvCxnSpPr>
              <a:cxnSpLocks/>
            </p:cNvCxnSpPr>
            <p:nvPr/>
          </p:nvCxnSpPr>
          <p:spPr>
            <a:xfrm>
              <a:off x="6673596" y="2667000"/>
              <a:ext cx="0" cy="777240"/>
            </a:xfrm>
            <a:prstGeom prst="straightConnector1">
              <a:avLst/>
            </a:prstGeom>
            <a:ln w="12700">
              <a:tailEnd type="triangle"/>
            </a:ln>
          </p:spPr>
          <p:style>
            <a:lnRef idx="1">
              <a:schemeClr val="accent6"/>
            </a:lnRef>
            <a:fillRef idx="0">
              <a:schemeClr val="accent6"/>
            </a:fillRef>
            <a:effectRef idx="0">
              <a:schemeClr val="accent6"/>
            </a:effectRef>
            <a:fontRef idx="minor">
              <a:schemeClr val="tx1"/>
            </a:fontRef>
          </p:style>
        </p:cxnSp>
        <p:sp>
          <p:nvSpPr>
            <p:cNvPr id="118" name="Rectangle 117">
              <a:extLst>
                <a:ext uri="{FF2B5EF4-FFF2-40B4-BE49-F238E27FC236}">
                  <a16:creationId xmlns:a16="http://schemas.microsoft.com/office/drawing/2014/main" id="{4D853437-C5BE-45DD-A3BF-E56E751A180A}"/>
                </a:ext>
              </a:extLst>
            </p:cNvPr>
            <p:cNvSpPr/>
            <p:nvPr/>
          </p:nvSpPr>
          <p:spPr>
            <a:xfrm>
              <a:off x="123444" y="1181100"/>
              <a:ext cx="7859268"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Priority</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Site</a:t>
              </a:r>
            </a:p>
            <a:p>
              <a:pPr algn="ctr"/>
              <a:r>
                <a:rPr lang="en-US" sz="1400" dirty="0">
                  <a:solidFill>
                    <a:schemeClr val="tx1">
                      <a:lumMod val="65000"/>
                      <a:lumOff val="35000"/>
                    </a:schemeClr>
                  </a:solidFill>
                  <a:latin typeface="Segoe UI" panose="020B0502040204020203" pitchFamily="34" charset="0"/>
                  <a:cs typeface="Segoe UI" panose="020B0502040204020203" pitchFamily="34" charset="0"/>
                </a:rPr>
                <a:t>Requesting User</a:t>
              </a:r>
            </a:p>
          </p:txBody>
        </p:sp>
      </p:grpSp>
      <p:sp>
        <p:nvSpPr>
          <p:cNvPr id="120" name="Rectangle 119">
            <a:extLst>
              <a:ext uri="{FF2B5EF4-FFF2-40B4-BE49-F238E27FC236}">
                <a16:creationId xmlns:a16="http://schemas.microsoft.com/office/drawing/2014/main" id="{5B5CFA4C-32E2-456B-8FA7-1EFB1DD90E1C}"/>
              </a:ext>
            </a:extLst>
          </p:cNvPr>
          <p:cNvSpPr/>
          <p:nvPr/>
        </p:nvSpPr>
        <p:spPr>
          <a:xfrm>
            <a:off x="8069592" y="137160"/>
            <a:ext cx="4021814" cy="6576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chorCtr="0"/>
          <a:lstStyle/>
          <a:p>
            <a:pPr marL="285750"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After a request is submitted, it is received by the logistician for the site indicated in the request.</a:t>
            </a:r>
          </a:p>
          <a:p>
            <a:pPr marL="285750" indent="-285750">
              <a:buBlip>
                <a:blip r:embed="rId2">
                  <a:extLst>
                    <a:ext uri="{96DAC541-7B7A-43D3-8B79-37D633B846F1}">
                      <asvg:svgBlip xmlns:asvg="http://schemas.microsoft.com/office/drawing/2016/SVG/main" r:embed="rId3"/>
                    </a:ext>
                  </a:extLst>
                </a:blip>
              </a:buBlip>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The logistician then groups item(s) into one or more item groups. Each item group is assigned the following:</a:t>
            </a:r>
          </a:p>
          <a:p>
            <a:pPr marL="742950" lvl="1" indent="-285750">
              <a:buBlip>
                <a:blip r:embed="rId2">
                  <a:extLst>
                    <a:ext uri="{96DAC541-7B7A-43D3-8B79-37D633B846F1}">
                      <asvg:svgBlip xmlns:asvg="http://schemas.microsoft.com/office/drawing/2016/SVG/main" r:embed="rId3"/>
                    </a:ext>
                  </a:extLst>
                </a:blip>
              </a:buBlip>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pPr marL="742950" lvl="1"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Funding Account</a:t>
            </a:r>
          </a:p>
          <a:p>
            <a:pPr marL="742950" lvl="1"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Site</a:t>
            </a:r>
          </a:p>
          <a:p>
            <a:pPr marL="742950" lvl="1"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Item Group Category</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Serialized Items</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Non Serialized Items</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Hardware</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Software</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Contracts / Services</a:t>
            </a:r>
          </a:p>
          <a:p>
            <a:pPr marL="1200150" lvl="2"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Etc.</a:t>
            </a:r>
          </a:p>
          <a:p>
            <a:pPr marL="1200150" lvl="2" indent="-285750">
              <a:buBlip>
                <a:blip r:embed="rId2">
                  <a:extLst>
                    <a:ext uri="{96DAC541-7B7A-43D3-8B79-37D633B846F1}">
                      <asvg:svgBlip xmlns:asvg="http://schemas.microsoft.com/office/drawing/2016/SVG/main" r:embed="rId3"/>
                    </a:ext>
                  </a:extLst>
                </a:blip>
              </a:buBlip>
            </a:pPr>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Blip>
                <a:blip r:embed="rId2">
                  <a:extLst>
                    <a:ext uri="{96DAC541-7B7A-43D3-8B79-37D633B846F1}">
                      <asvg:svgBlip xmlns:asvg="http://schemas.microsoft.com/office/drawing/2016/SVG/main" r:embed="rId3"/>
                    </a:ext>
                  </a:extLst>
                </a:blip>
              </a:buBlip>
            </a:pPr>
            <a:r>
              <a:rPr lang="en-US" sz="1600" dirty="0">
                <a:solidFill>
                  <a:schemeClr val="tx1">
                    <a:lumMod val="65000"/>
                    <a:lumOff val="35000"/>
                  </a:schemeClr>
                </a:solidFill>
                <a:latin typeface="Segoe UI" panose="020B0502040204020203" pitchFamily="34" charset="0"/>
                <a:cs typeface="Segoe UI" panose="020B0502040204020203" pitchFamily="34" charset="0"/>
              </a:rPr>
              <a:t>Each Item Group is then forwarded to the logistician assigned to the specified Site in the Item Group.</a:t>
            </a:r>
          </a:p>
          <a:p>
            <a:endParaRPr lang="en-US" sz="1600" dirty="0">
              <a:solidFill>
                <a:schemeClr val="tx1">
                  <a:lumMod val="65000"/>
                  <a:lumOff val="35000"/>
                </a:schemeClr>
              </a:solidFill>
              <a:latin typeface="Segoe UI" panose="020B0502040204020203" pitchFamily="34" charset="0"/>
              <a:cs typeface="Segoe UI" panose="020B0502040204020203" pitchFamily="34" charset="0"/>
            </a:endParaRPr>
          </a:p>
          <a:p>
            <a:r>
              <a:rPr lang="en-US" sz="1200" b="1" i="1" dirty="0">
                <a:solidFill>
                  <a:schemeClr val="tx1">
                    <a:lumMod val="65000"/>
                    <a:lumOff val="35000"/>
                  </a:schemeClr>
                </a:solidFill>
                <a:latin typeface="Segoe UI" panose="020B0502040204020203" pitchFamily="34" charset="0"/>
                <a:cs typeface="Segoe UI" panose="020B0502040204020203" pitchFamily="34" charset="0"/>
              </a:rPr>
              <a:t>Note: </a:t>
            </a:r>
            <a:r>
              <a:rPr lang="en-US" sz="1200" i="1" dirty="0">
                <a:solidFill>
                  <a:schemeClr val="tx1">
                    <a:lumMod val="65000"/>
                    <a:lumOff val="35000"/>
                  </a:schemeClr>
                </a:solidFill>
                <a:latin typeface="Segoe UI" panose="020B0502040204020203" pitchFamily="34" charset="0"/>
                <a:cs typeface="Segoe UI" panose="020B0502040204020203" pitchFamily="34" charset="0"/>
              </a:rPr>
              <a:t>This is the most complex scenario possible. Logisticians will be able to perform the actions outlined in the next slide in this step for simple requests that are only relevant to them.</a:t>
            </a:r>
            <a:endParaRPr lang="en-US" sz="1200" b="1" i="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122" name="TextBox 121">
            <a:extLst>
              <a:ext uri="{FF2B5EF4-FFF2-40B4-BE49-F238E27FC236}">
                <a16:creationId xmlns:a16="http://schemas.microsoft.com/office/drawing/2014/main" id="{00AEB9A2-B192-429C-A1AA-E469E891430E}"/>
              </a:ext>
            </a:extLst>
          </p:cNvPr>
          <p:cNvSpPr txBox="1"/>
          <p:nvPr/>
        </p:nvSpPr>
        <p:spPr>
          <a:xfrm>
            <a:off x="2215778" y="140315"/>
            <a:ext cx="3628879" cy="461665"/>
          </a:xfrm>
          <a:prstGeom prst="rect">
            <a:avLst/>
          </a:prstGeom>
          <a:noFill/>
        </p:spPr>
        <p:txBody>
          <a:bodyPr wrap="none" rtlCol="0">
            <a:spAutoFit/>
          </a:bodyPr>
          <a:lstStyle/>
          <a:p>
            <a:r>
              <a:rPr lang="en-US" sz="2400" dirty="0">
                <a:latin typeface="Segoe UI" panose="020B0502040204020203" pitchFamily="34" charset="0"/>
                <a:cs typeface="Segoe UI" panose="020B0502040204020203" pitchFamily="34" charset="0"/>
              </a:rPr>
              <a:t>Request and Item Groups</a:t>
            </a:r>
          </a:p>
        </p:txBody>
      </p:sp>
    </p:spTree>
    <p:extLst>
      <p:ext uri="{BB962C8B-B14F-4D97-AF65-F5344CB8AC3E}">
        <p14:creationId xmlns:p14="http://schemas.microsoft.com/office/powerpoint/2010/main" val="136951734"/>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161</Words>
  <Application>Microsoft Office PowerPoint</Application>
  <PresentationFormat>Widescreen</PresentationFormat>
  <Paragraphs>52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Jaime Still</dc:creator>
  <cp:lastModifiedBy>Jaime Still</cp:lastModifiedBy>
  <cp:revision>8</cp:revision>
  <dcterms:created xsi:type="dcterms:W3CDTF">2018-06-08T17:59:51Z</dcterms:created>
  <dcterms:modified xsi:type="dcterms:W3CDTF">2018-06-08T18:59:04Z</dcterms:modified>
</cp:coreProperties>
</file>