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6867" autoAdjust="0"/>
  </p:normalViewPr>
  <p:slideViewPr>
    <p:cSldViewPr snapToGrid="0">
      <p:cViewPr varScale="1">
        <p:scale>
          <a:sx n="96" d="100"/>
          <a:sy n="96" d="100"/>
        </p:scale>
        <p:origin x="90" y="4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299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E059-6658-4D71-8B6C-28F57D967E6A}"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F581C-D91D-4D64-ABCC-80EB5183D6B3}" type="slidenum">
              <a:rPr lang="en-US" smtClean="0"/>
              <a:t>‹#›</a:t>
            </a:fld>
            <a:endParaRPr lang="en-US"/>
          </a:p>
        </p:txBody>
      </p:sp>
    </p:spTree>
    <p:extLst>
      <p:ext uri="{BB962C8B-B14F-4D97-AF65-F5344CB8AC3E}">
        <p14:creationId xmlns:p14="http://schemas.microsoft.com/office/powerpoint/2010/main" val="85893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F581C-D91D-4D64-ABCC-80EB5183D6B3}" type="slidenum">
              <a:rPr lang="en-US" smtClean="0"/>
              <a:t>1</a:t>
            </a:fld>
            <a:endParaRPr lang="en-US"/>
          </a:p>
        </p:txBody>
      </p:sp>
    </p:spTree>
    <p:extLst>
      <p:ext uri="{BB962C8B-B14F-4D97-AF65-F5344CB8AC3E}">
        <p14:creationId xmlns:p14="http://schemas.microsoft.com/office/powerpoint/2010/main" val="228355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6B4-22FD-49C5-ACEC-B8D7D3D9D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CEF06-4191-4DCF-8932-D481DD8B4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69465-F751-421B-AA82-E4EB2272ADFC}"/>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2CBF0F0E-9349-40BF-8306-F0A7B101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7A87-E2C1-4096-AB11-538C482021FD}"/>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411131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E040-F05A-4A15-9D26-AD16D445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3056C-004E-4B0B-8FBA-789373EC3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0B0B-FC4E-4AD3-98D7-78FACBE9F928}"/>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103EDFAB-D14D-4A64-A83C-ED89D1D7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CEF0-B069-4AD0-AD66-C77446653911}"/>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58589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F208-EDD6-4882-892E-A795A8392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80708-6703-48CB-B062-CFDD261A9C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696EC-772A-4709-8997-12903C62CAFF}"/>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8D8E6813-ADF8-41C9-8C05-1B8087A98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39F2-45A3-47D0-A788-C45A75A5350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19665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C39C-E943-4225-B65B-5D1A8E81B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992C2-92AA-49A6-8160-A55AB5809D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96A9-302C-420D-A8B1-BCE079EE7438}"/>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434EDBCB-08DA-4E52-A316-DC9DC30FA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49F17-3135-4EAD-B875-1F60CE895C8C}"/>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6065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BB99-BED8-4458-AE6D-CDA135923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8899E-629A-4FCA-94A3-1843FA63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1A467-0D0A-4D78-9C4A-940BBBCE4A56}"/>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F1E2A288-0CF1-4ACA-B9D9-F3C971FD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2A6A3-1FA5-4BAB-A68F-B1D98B46B1E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92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11E9-E092-42C6-BD64-AA752A75E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6B80-B4DF-4DD2-B5E6-70E5CEC54D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85B43-8C7D-4A75-B91F-A9D8CDD420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D9016-8A3C-4057-BA50-D111612B7280}"/>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794161B9-961F-46A4-8E58-0DD72FB22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E8D1-9DEE-462D-B7EC-C01C56740C20}"/>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85375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80C-1E48-4007-AA3A-8F94850AB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05BCF-877D-4658-A427-A2431648A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F75AA0-8C5B-45B7-A544-39E2B954B6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5FEFA-9071-46A3-B535-0FD3E3E3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E8767B-A97B-4648-B5A1-88DF23FF5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42681-F3A3-42DE-A0A8-0682E1859794}"/>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8" name="Footer Placeholder 7">
            <a:extLst>
              <a:ext uri="{FF2B5EF4-FFF2-40B4-BE49-F238E27FC236}">
                <a16:creationId xmlns:a16="http://schemas.microsoft.com/office/drawing/2014/main" id="{2FC4CE43-59F4-4690-965A-9F2C6B632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8EB05-7FCB-4E79-B39A-BD7C8DAD2C4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852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D18F-7E7A-4F90-BCE1-57B0F093D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23A00-8920-4FB9-BE7F-740C058D83BD}"/>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4" name="Footer Placeholder 3">
            <a:extLst>
              <a:ext uri="{FF2B5EF4-FFF2-40B4-BE49-F238E27FC236}">
                <a16:creationId xmlns:a16="http://schemas.microsoft.com/office/drawing/2014/main" id="{D29962DF-5FC1-49CA-9D4E-B53FCCC5FE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D5F59-08CB-46A8-9C88-2B8683B4E715}"/>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6409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C1966-BE68-406E-AE6F-3B9489989426}"/>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3" name="Footer Placeholder 2">
            <a:extLst>
              <a:ext uri="{FF2B5EF4-FFF2-40B4-BE49-F238E27FC236}">
                <a16:creationId xmlns:a16="http://schemas.microsoft.com/office/drawing/2014/main" id="{AA559938-0C8C-4E53-AB55-1BA9CC9FA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D3F88F-04D4-4F80-A380-589FC803020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630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304-A317-4504-A018-A6079DB5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22EEA-2510-4FE5-B681-EDAA87647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179FA-1A05-4CB3-BDF0-74CA86C59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DB2520-816C-48A4-B288-B41D2A8B8B62}"/>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C708862F-E342-4D43-A3BC-9F660C56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C110F-97BB-4DC6-B260-9FD08FD888A3}"/>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229109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439-3ADC-492F-B607-1A9C4536D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F96C9-6D32-4379-973C-C3680EC1B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C616D-26B0-4307-8467-EE9060968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20805-7A8E-4E92-8537-86E6E0E8FD12}"/>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81EDF8A1-0B73-4DF7-BF8F-C0A362E0C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EA0DC-3BE1-4B84-8664-98F98CD3D4B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109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328DD-9BE7-4875-ABEF-5BB153E3C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C18E6-3D00-49C0-8C4E-587ECFEAA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956-80F9-4EE8-850A-C4302B84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6A200CEA-F591-4B0D-B388-B0E57C392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DACE-D2FE-4FFC-B13A-3C0E0D98F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F4D8A-1917-477F-8DB7-BE3AD560C2D2}" type="slidenum">
              <a:rPr lang="en-US" smtClean="0"/>
              <a:t>‹#›</a:t>
            </a:fld>
            <a:endParaRPr lang="en-US"/>
          </a:p>
        </p:txBody>
      </p:sp>
    </p:spTree>
    <p:extLst>
      <p:ext uri="{BB962C8B-B14F-4D97-AF65-F5344CB8AC3E}">
        <p14:creationId xmlns:p14="http://schemas.microsoft.com/office/powerpoint/2010/main" val="397314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6B9164F-7115-4F05-8455-4216CF7FAE37}"/>
              </a:ext>
            </a:extLst>
          </p:cNvPr>
          <p:cNvGrpSpPr/>
          <p:nvPr/>
        </p:nvGrpSpPr>
        <p:grpSpPr>
          <a:xfrm>
            <a:off x="100584" y="684793"/>
            <a:ext cx="7859268" cy="4267200"/>
            <a:chOff x="100584" y="853756"/>
            <a:chExt cx="7859268" cy="4267200"/>
          </a:xfrm>
        </p:grpSpPr>
        <p:sp>
          <p:nvSpPr>
            <p:cNvPr id="4" name="Rectangle 3">
              <a:extLst>
                <a:ext uri="{FF2B5EF4-FFF2-40B4-BE49-F238E27FC236}">
                  <a16:creationId xmlns:a16="http://schemas.microsoft.com/office/drawing/2014/main" id="{71B6D926-5C2B-457E-9315-1A480E40647A}"/>
                </a:ext>
              </a:extLst>
            </p:cNvPr>
            <p:cNvSpPr/>
            <p:nvPr/>
          </p:nvSpPr>
          <p:spPr>
            <a:xfrm>
              <a:off x="100584" y="853756"/>
              <a:ext cx="7859268"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Request</a:t>
              </a:r>
            </a:p>
          </p:txBody>
        </p:sp>
        <p:sp>
          <p:nvSpPr>
            <p:cNvPr id="43" name="Rectangle 42">
              <a:extLst>
                <a:ext uri="{FF2B5EF4-FFF2-40B4-BE49-F238E27FC236}">
                  <a16:creationId xmlns:a16="http://schemas.microsoft.com/office/drawing/2014/main" id="{862D97B0-2E27-4462-9804-FFAAEFB72333}"/>
                </a:ext>
              </a:extLst>
            </p:cNvPr>
            <p:cNvSpPr/>
            <p:nvPr/>
          </p:nvSpPr>
          <p:spPr>
            <a:xfrm>
              <a:off x="100584" y="1905316"/>
              <a:ext cx="2619756"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83" name="Group 82">
              <a:extLst>
                <a:ext uri="{FF2B5EF4-FFF2-40B4-BE49-F238E27FC236}">
                  <a16:creationId xmlns:a16="http://schemas.microsoft.com/office/drawing/2014/main" id="{05781B05-B73F-4BD6-861C-813405BE296B}"/>
                </a:ext>
              </a:extLst>
            </p:cNvPr>
            <p:cNvGrpSpPr/>
            <p:nvPr/>
          </p:nvGrpSpPr>
          <p:grpSpPr>
            <a:xfrm>
              <a:off x="267462" y="3375976"/>
              <a:ext cx="2286000"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4" name="Group 83">
              <a:extLst>
                <a:ext uri="{FF2B5EF4-FFF2-40B4-BE49-F238E27FC236}">
                  <a16:creationId xmlns:a16="http://schemas.microsoft.com/office/drawing/2014/main" id="{8B7E2BAC-5F49-4111-AB33-8C5A3AC06B9D}"/>
                </a:ext>
              </a:extLst>
            </p:cNvPr>
            <p:cNvGrpSpPr/>
            <p:nvPr/>
          </p:nvGrpSpPr>
          <p:grpSpPr>
            <a:xfrm>
              <a:off x="2887218" y="3375976"/>
              <a:ext cx="2286000" cy="1744980"/>
              <a:chOff x="5379720" y="358140"/>
              <a:chExt cx="2286000" cy="1744980"/>
            </a:xfrm>
          </p:grpSpPr>
          <p:sp>
            <p:nvSpPr>
              <p:cNvPr id="85" name="Rectangle 84">
                <a:extLst>
                  <a:ext uri="{FF2B5EF4-FFF2-40B4-BE49-F238E27FC236}">
                    <a16:creationId xmlns:a16="http://schemas.microsoft.com/office/drawing/2014/main" id="{FAE7EF46-989A-45A4-9419-D720C61ED018}"/>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86" name="Rectangle 85">
                <a:extLst>
                  <a:ext uri="{FF2B5EF4-FFF2-40B4-BE49-F238E27FC236}">
                    <a16:creationId xmlns:a16="http://schemas.microsoft.com/office/drawing/2014/main" id="{0C0EC992-D5B9-4901-8443-E0F3235509D6}"/>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7" name="Rectangle 86">
                <a:extLst>
                  <a:ext uri="{FF2B5EF4-FFF2-40B4-BE49-F238E27FC236}">
                    <a16:creationId xmlns:a16="http://schemas.microsoft.com/office/drawing/2014/main" id="{9EF2F05A-F111-4E43-A210-2E108B77FF7A}"/>
                  </a:ext>
                </a:extLst>
              </p:cNvPr>
              <p:cNvSpPr/>
              <p:nvPr/>
            </p:nvSpPr>
            <p:spPr>
              <a:xfrm>
                <a:off x="5379720" y="1409700"/>
                <a:ext cx="2286000"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8" name="Group 87">
              <a:extLst>
                <a:ext uri="{FF2B5EF4-FFF2-40B4-BE49-F238E27FC236}">
                  <a16:creationId xmlns:a16="http://schemas.microsoft.com/office/drawing/2014/main" id="{FD255E6C-0E45-4720-90AD-73D0C41AAE8C}"/>
                </a:ext>
              </a:extLst>
            </p:cNvPr>
            <p:cNvGrpSpPr/>
            <p:nvPr/>
          </p:nvGrpSpPr>
          <p:grpSpPr>
            <a:xfrm>
              <a:off x="5506974" y="3375976"/>
              <a:ext cx="2286000" cy="1744980"/>
              <a:chOff x="5379720" y="358140"/>
              <a:chExt cx="2286000" cy="1744980"/>
            </a:xfrm>
          </p:grpSpPr>
          <p:sp>
            <p:nvSpPr>
              <p:cNvPr id="89" name="Rectangle 88">
                <a:extLst>
                  <a:ext uri="{FF2B5EF4-FFF2-40B4-BE49-F238E27FC236}">
                    <a16:creationId xmlns:a16="http://schemas.microsoft.com/office/drawing/2014/main" id="{796CA68C-ACC9-4DE8-8E4A-56F27825F78F}"/>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90" name="Rectangle 89">
                <a:extLst>
                  <a:ext uri="{FF2B5EF4-FFF2-40B4-BE49-F238E27FC236}">
                    <a16:creationId xmlns:a16="http://schemas.microsoft.com/office/drawing/2014/main" id="{CD020ADD-D8B2-43FA-BFFB-4F6A85BF5828}"/>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91" name="Rectangle 90">
                <a:extLst>
                  <a:ext uri="{FF2B5EF4-FFF2-40B4-BE49-F238E27FC236}">
                    <a16:creationId xmlns:a16="http://schemas.microsoft.com/office/drawing/2014/main" id="{D4B3E03D-9F65-4C58-B15B-53AFEB983B8F}"/>
                  </a:ext>
                </a:extLst>
              </p:cNvPr>
              <p:cNvSpPr/>
              <p:nvPr/>
            </p:nvSpPr>
            <p:spPr>
              <a:xfrm>
                <a:off x="5379720" y="1409700"/>
                <a:ext cx="2286000"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sp>
          <p:nvSpPr>
            <p:cNvPr id="108" name="Rectangle 107">
              <a:extLst>
                <a:ext uri="{FF2B5EF4-FFF2-40B4-BE49-F238E27FC236}">
                  <a16:creationId xmlns:a16="http://schemas.microsoft.com/office/drawing/2014/main" id="{AD6A332B-0C6E-45ED-AA1C-887F09F25F2F}"/>
                </a:ext>
              </a:extLst>
            </p:cNvPr>
            <p:cNvSpPr/>
            <p:nvPr/>
          </p:nvSpPr>
          <p:spPr>
            <a:xfrm>
              <a:off x="2720340" y="1905316"/>
              <a:ext cx="2619756"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109" name="Rectangle 108">
              <a:extLst>
                <a:ext uri="{FF2B5EF4-FFF2-40B4-BE49-F238E27FC236}">
                  <a16:creationId xmlns:a16="http://schemas.microsoft.com/office/drawing/2014/main" id="{417B1F7C-A460-4B2B-9F08-6A9E63863883}"/>
                </a:ext>
              </a:extLst>
            </p:cNvPr>
            <p:cNvSpPr/>
            <p:nvPr/>
          </p:nvSpPr>
          <p:spPr>
            <a:xfrm>
              <a:off x="5340096" y="1905316"/>
              <a:ext cx="2619756"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cxnSp>
          <p:nvCxnSpPr>
            <p:cNvPr id="112" name="Straight Arrow Connector 111">
              <a:extLst>
                <a:ext uri="{FF2B5EF4-FFF2-40B4-BE49-F238E27FC236}">
                  <a16:creationId xmlns:a16="http://schemas.microsoft.com/office/drawing/2014/main" id="{3B9E2A15-A879-4849-A7C2-489E2D92B983}"/>
                </a:ext>
              </a:extLst>
            </p:cNvPr>
            <p:cNvCxnSpPr>
              <a:cxnSpLocks/>
              <a:stCxn id="43" idx="2"/>
              <a:endCxn id="57" idx="0"/>
            </p:cNvCxnSpPr>
            <p:nvPr/>
          </p:nvCxnSpPr>
          <p:spPr>
            <a:xfrm>
              <a:off x="1410462"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a:extLst>
                <a:ext uri="{FF2B5EF4-FFF2-40B4-BE49-F238E27FC236}">
                  <a16:creationId xmlns:a16="http://schemas.microsoft.com/office/drawing/2014/main" id="{0FE2128E-E39D-4BB1-9488-01D42A5D4611}"/>
                </a:ext>
              </a:extLst>
            </p:cNvPr>
            <p:cNvCxnSpPr>
              <a:cxnSpLocks/>
            </p:cNvCxnSpPr>
            <p:nvPr/>
          </p:nvCxnSpPr>
          <p:spPr>
            <a:xfrm>
              <a:off x="4030218"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a:extLst>
                <a:ext uri="{FF2B5EF4-FFF2-40B4-BE49-F238E27FC236}">
                  <a16:creationId xmlns:a16="http://schemas.microsoft.com/office/drawing/2014/main" id="{B9DBEAA4-67F3-4F1B-BE9A-2C99FB957490}"/>
                </a:ext>
              </a:extLst>
            </p:cNvPr>
            <p:cNvCxnSpPr>
              <a:cxnSpLocks/>
            </p:cNvCxnSpPr>
            <p:nvPr/>
          </p:nvCxnSpPr>
          <p:spPr>
            <a:xfrm>
              <a:off x="6650736" y="261397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118" name="Rectangle 117">
              <a:extLst>
                <a:ext uri="{FF2B5EF4-FFF2-40B4-BE49-F238E27FC236}">
                  <a16:creationId xmlns:a16="http://schemas.microsoft.com/office/drawing/2014/main" id="{4D853437-C5BE-45DD-A3BF-E56E751A180A}"/>
                </a:ext>
              </a:extLst>
            </p:cNvPr>
            <p:cNvSpPr/>
            <p:nvPr/>
          </p:nvSpPr>
          <p:spPr>
            <a:xfrm>
              <a:off x="100584" y="1128076"/>
              <a:ext cx="7859268"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Priority</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Requesting User</a:t>
              </a:r>
            </a:p>
          </p:txBody>
        </p:sp>
      </p:gr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After a request is submitted, it is received by the logistician for the site indicated in the request.</a:t>
            </a:r>
          </a:p>
          <a:p>
            <a:pPr marL="285750"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The logistician then groups item(s) into one or more item groups. Each item group is assigned the following:</a:t>
            </a:r>
          </a:p>
          <a:p>
            <a:pPr marL="742950" lvl="1"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Item Group Category</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Hardware</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Software</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Contracts / Services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a:p>
            <a:pPr marL="1200150" lvl="2"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Item Group is then forwarded to the logistician assigned to the specified Site in the Item Group.</a:t>
            </a:r>
          </a:p>
          <a:p>
            <a:pPr marL="285750"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a:solidFill>
                  <a:schemeClr val="tx1">
                    <a:lumMod val="65000"/>
                    <a:lumOff val="35000"/>
                  </a:schemeClr>
                </a:solidFill>
                <a:latin typeface="Segoe UI" panose="020B0502040204020203" pitchFamily="34" charset="0"/>
                <a:cs typeface="Segoe UI" panose="020B0502040204020203" pitchFamily="34" charset="0"/>
              </a:rPr>
              <a:t>This is the most complex scenario possible. Logisticians will be able to perform the actions outlined in the next slide in this step for simple requests that are only relevant to them.</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4" y="140315"/>
            <a:ext cx="7859268"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Request and Item Groups</a:t>
            </a:r>
          </a:p>
        </p:txBody>
      </p:sp>
      <p:sp>
        <p:nvSpPr>
          <p:cNvPr id="7" name="Title 6" hidden="1">
            <a:extLst>
              <a:ext uri="{FF2B5EF4-FFF2-40B4-BE49-F238E27FC236}">
                <a16:creationId xmlns:a16="http://schemas.microsoft.com/office/drawing/2014/main" id="{26A45D7D-60D1-4BA9-85D6-CA4284BEEFC9}"/>
              </a:ext>
            </a:extLst>
          </p:cNvPr>
          <p:cNvSpPr>
            <a:spLocks noGrp="1"/>
          </p:cNvSpPr>
          <p:nvPr>
            <p:ph type="ctrTitle"/>
          </p:nvPr>
        </p:nvSpPr>
        <p:spPr/>
        <p:txBody>
          <a:bodyPr/>
          <a:lstStyle/>
          <a:p>
            <a:r>
              <a:rPr lang="en-US" dirty="0"/>
              <a:t>Request and Item Groups</a:t>
            </a:r>
          </a:p>
        </p:txBody>
      </p:sp>
    </p:spTree>
    <p:extLst>
      <p:ext uri="{BB962C8B-B14F-4D97-AF65-F5344CB8AC3E}">
        <p14:creationId xmlns:p14="http://schemas.microsoft.com/office/powerpoint/2010/main" val="13695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define a set of approvers for an authority related to an item group. They can optionally be grouped into an Approval Group Template.</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an item group is created, the logistician for the site specified by the item group will assign the appropriate approval process.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can be flagged as local to the item group site, otherwise the approval group is at the organization level. They can also be flagged to specify that the approval group represents the commander. If local, it will be the commander for the site specified by the item group.</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If an approval is postponed, it will be placed in an inactive state until the specified Postponed Date.</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flow and notification is as follows:</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Commander</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 Commander</a:t>
            </a:r>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3" y="140315"/>
            <a:ext cx="7859261"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Approval Groups and Templates</a:t>
            </a:r>
          </a:p>
        </p:txBody>
      </p:sp>
      <p:sp>
        <p:nvSpPr>
          <p:cNvPr id="69" name="Title 68" hidden="1">
            <a:extLst>
              <a:ext uri="{FF2B5EF4-FFF2-40B4-BE49-F238E27FC236}">
                <a16:creationId xmlns:a16="http://schemas.microsoft.com/office/drawing/2014/main" id="{E58EFEEA-636C-45C1-8252-AB1FCA0D66E6}"/>
              </a:ext>
            </a:extLst>
          </p:cNvPr>
          <p:cNvSpPr>
            <a:spLocks noGrp="1"/>
          </p:cNvSpPr>
          <p:nvPr>
            <p:ph type="ctrTitle"/>
          </p:nvPr>
        </p:nvSpPr>
        <p:spPr/>
        <p:txBody>
          <a:bodyPr/>
          <a:lstStyle/>
          <a:p>
            <a:r>
              <a:rPr lang="en-US" dirty="0"/>
              <a:t>Approval Groups and Templates</a:t>
            </a:r>
          </a:p>
        </p:txBody>
      </p:sp>
      <p:grpSp>
        <p:nvGrpSpPr>
          <p:cNvPr id="15" name="Group 14"/>
          <p:cNvGrpSpPr/>
          <p:nvPr/>
        </p:nvGrpSpPr>
        <p:grpSpPr>
          <a:xfrm>
            <a:off x="100583" y="684795"/>
            <a:ext cx="7859262" cy="5745169"/>
            <a:chOff x="100583" y="853758"/>
            <a:chExt cx="7859262" cy="5745169"/>
          </a:xfrm>
        </p:grpSpPr>
        <p:grpSp>
          <p:nvGrpSpPr>
            <p:cNvPr id="83" name="Group 82">
              <a:extLst>
                <a:ext uri="{FF2B5EF4-FFF2-40B4-BE49-F238E27FC236}">
                  <a16:creationId xmlns:a16="http://schemas.microsoft.com/office/drawing/2014/main" id="{05781B05-B73F-4BD6-861C-813405BE296B}"/>
                </a:ext>
              </a:extLst>
            </p:cNvPr>
            <p:cNvGrpSpPr/>
            <p:nvPr/>
          </p:nvGrpSpPr>
          <p:grpSpPr>
            <a:xfrm>
              <a:off x="100584" y="853758"/>
              <a:ext cx="7859261"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2" name="Group 1">
              <a:extLst>
                <a:ext uri="{FF2B5EF4-FFF2-40B4-BE49-F238E27FC236}">
                  <a16:creationId xmlns:a16="http://schemas.microsoft.com/office/drawing/2014/main" id="{E2BC3CAF-1B90-441D-B661-34CC6494EE95}"/>
                </a:ext>
              </a:extLst>
            </p:cNvPr>
            <p:cNvGrpSpPr/>
            <p:nvPr/>
          </p:nvGrpSpPr>
          <p:grpSpPr>
            <a:xfrm>
              <a:off x="100584" y="3043891"/>
              <a:ext cx="2286000" cy="1443871"/>
              <a:chOff x="100584" y="2909441"/>
              <a:chExt cx="2286000" cy="1443871"/>
            </a:xfrm>
          </p:grpSpPr>
          <p:sp>
            <p:nvSpPr>
              <p:cNvPr id="26" name="Rectangle 25">
                <a:extLst>
                  <a:ext uri="{FF2B5EF4-FFF2-40B4-BE49-F238E27FC236}">
                    <a16:creationId xmlns:a16="http://schemas.microsoft.com/office/drawing/2014/main" id="{2F6C15E8-5C83-44B2-8FB2-C33F80A10BFB}"/>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27" name="Rectangle 26">
                <a:extLst>
                  <a:ext uri="{FF2B5EF4-FFF2-40B4-BE49-F238E27FC236}">
                    <a16:creationId xmlns:a16="http://schemas.microsoft.com/office/drawing/2014/main" id="{024D04DF-A84D-4F81-8289-9DD0F7E170B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3" name="Group 2">
              <a:extLst>
                <a:ext uri="{FF2B5EF4-FFF2-40B4-BE49-F238E27FC236}">
                  <a16:creationId xmlns:a16="http://schemas.microsoft.com/office/drawing/2014/main" id="{10988C86-3E81-4036-A45F-918B223E9DA8}"/>
                </a:ext>
              </a:extLst>
            </p:cNvPr>
            <p:cNvGrpSpPr/>
            <p:nvPr/>
          </p:nvGrpSpPr>
          <p:grpSpPr>
            <a:xfrm>
              <a:off x="100584" y="4937911"/>
              <a:ext cx="2286000" cy="797540"/>
              <a:chOff x="100584" y="4490472"/>
              <a:chExt cx="2286000" cy="797540"/>
            </a:xfrm>
          </p:grpSpPr>
          <p:sp>
            <p:nvSpPr>
              <p:cNvPr id="37" name="Rectangle 36">
                <a:extLst>
                  <a:ext uri="{FF2B5EF4-FFF2-40B4-BE49-F238E27FC236}">
                    <a16:creationId xmlns:a16="http://schemas.microsoft.com/office/drawing/2014/main" id="{C65E5A26-BF13-4008-B637-667A7C96B7FC}"/>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38" name="Rectangle 37">
                <a:extLst>
                  <a:ext uri="{FF2B5EF4-FFF2-40B4-BE49-F238E27FC236}">
                    <a16:creationId xmlns:a16="http://schemas.microsoft.com/office/drawing/2014/main" id="{A7683271-E190-4E8A-84BD-B5722698E595}"/>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41" name="Group 40">
              <a:extLst>
                <a:ext uri="{FF2B5EF4-FFF2-40B4-BE49-F238E27FC236}">
                  <a16:creationId xmlns:a16="http://schemas.microsoft.com/office/drawing/2014/main" id="{487B3779-1198-45AC-B598-E17ADD739958}"/>
                </a:ext>
              </a:extLst>
            </p:cNvPr>
            <p:cNvGrpSpPr/>
            <p:nvPr/>
          </p:nvGrpSpPr>
          <p:grpSpPr>
            <a:xfrm>
              <a:off x="2887214" y="3043891"/>
              <a:ext cx="2286000" cy="1443871"/>
              <a:chOff x="100584" y="2909441"/>
              <a:chExt cx="2286000" cy="1443871"/>
            </a:xfrm>
          </p:grpSpPr>
          <p:sp>
            <p:nvSpPr>
              <p:cNvPr id="42" name="Rectangle 41">
                <a:extLst>
                  <a:ext uri="{FF2B5EF4-FFF2-40B4-BE49-F238E27FC236}">
                    <a16:creationId xmlns:a16="http://schemas.microsoft.com/office/drawing/2014/main" id="{DD9A5FAA-D93B-45B4-A67E-63B01814B16F}"/>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4" name="Rectangle 43">
                <a:extLst>
                  <a:ext uri="{FF2B5EF4-FFF2-40B4-BE49-F238E27FC236}">
                    <a16:creationId xmlns:a16="http://schemas.microsoft.com/office/drawing/2014/main" id="{1CAC4A7D-3A1E-4B7D-AF1C-5661BB3F3FF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5" name="Group 44">
              <a:extLst>
                <a:ext uri="{FF2B5EF4-FFF2-40B4-BE49-F238E27FC236}">
                  <a16:creationId xmlns:a16="http://schemas.microsoft.com/office/drawing/2014/main" id="{BD6E1BE2-A942-407D-AA0B-C105833B954C}"/>
                </a:ext>
              </a:extLst>
            </p:cNvPr>
            <p:cNvGrpSpPr/>
            <p:nvPr/>
          </p:nvGrpSpPr>
          <p:grpSpPr>
            <a:xfrm>
              <a:off x="5673845" y="3048743"/>
              <a:ext cx="2286000" cy="1443871"/>
              <a:chOff x="100584" y="2909441"/>
              <a:chExt cx="2286000" cy="1443871"/>
            </a:xfrm>
          </p:grpSpPr>
          <p:sp>
            <p:nvSpPr>
              <p:cNvPr id="46" name="Rectangle 45">
                <a:extLst>
                  <a:ext uri="{FF2B5EF4-FFF2-40B4-BE49-F238E27FC236}">
                    <a16:creationId xmlns:a16="http://schemas.microsoft.com/office/drawing/2014/main" id="{E700FA9D-EC06-43AD-A5EA-5FB128989C0A}"/>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7" name="Rectangle 46">
                <a:extLst>
                  <a:ext uri="{FF2B5EF4-FFF2-40B4-BE49-F238E27FC236}">
                    <a16:creationId xmlns:a16="http://schemas.microsoft.com/office/drawing/2014/main" id="{125ED282-4785-4FA0-B3E2-3F732667ACB5}"/>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8" name="Group 47">
              <a:extLst>
                <a:ext uri="{FF2B5EF4-FFF2-40B4-BE49-F238E27FC236}">
                  <a16:creationId xmlns:a16="http://schemas.microsoft.com/office/drawing/2014/main" id="{B3AF1BAF-B0EB-489F-98B5-0A4DB22B815A}"/>
                </a:ext>
              </a:extLst>
            </p:cNvPr>
            <p:cNvGrpSpPr/>
            <p:nvPr/>
          </p:nvGrpSpPr>
          <p:grpSpPr>
            <a:xfrm>
              <a:off x="2887214" y="4937911"/>
              <a:ext cx="2286000" cy="797540"/>
              <a:chOff x="100584" y="4490472"/>
              <a:chExt cx="2286000" cy="797540"/>
            </a:xfrm>
          </p:grpSpPr>
          <p:sp>
            <p:nvSpPr>
              <p:cNvPr id="49" name="Rectangle 48">
                <a:extLst>
                  <a:ext uri="{FF2B5EF4-FFF2-40B4-BE49-F238E27FC236}">
                    <a16:creationId xmlns:a16="http://schemas.microsoft.com/office/drawing/2014/main" id="{2FCCD752-B787-4317-B033-D38449406071}"/>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0" name="Rectangle 49">
                <a:extLst>
                  <a:ext uri="{FF2B5EF4-FFF2-40B4-BE49-F238E27FC236}">
                    <a16:creationId xmlns:a16="http://schemas.microsoft.com/office/drawing/2014/main" id="{C6DF0433-61CE-4660-887D-516C91B4E4A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51" name="Group 50">
              <a:extLst>
                <a:ext uri="{FF2B5EF4-FFF2-40B4-BE49-F238E27FC236}">
                  <a16:creationId xmlns:a16="http://schemas.microsoft.com/office/drawing/2014/main" id="{6615D268-87AF-436D-8084-BF105133C6C2}"/>
                </a:ext>
              </a:extLst>
            </p:cNvPr>
            <p:cNvGrpSpPr/>
            <p:nvPr/>
          </p:nvGrpSpPr>
          <p:grpSpPr>
            <a:xfrm>
              <a:off x="5673845" y="4937911"/>
              <a:ext cx="2286000" cy="797540"/>
              <a:chOff x="100584" y="4490472"/>
              <a:chExt cx="2286000" cy="797540"/>
            </a:xfrm>
          </p:grpSpPr>
          <p:sp>
            <p:nvSpPr>
              <p:cNvPr id="52" name="Rectangle 51">
                <a:extLst>
                  <a:ext uri="{FF2B5EF4-FFF2-40B4-BE49-F238E27FC236}">
                    <a16:creationId xmlns:a16="http://schemas.microsoft.com/office/drawing/2014/main" id="{53FE88ED-33D5-45E0-916E-A17A2F04089B}"/>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3" name="Rectangle 52">
                <a:extLst>
                  <a:ext uri="{FF2B5EF4-FFF2-40B4-BE49-F238E27FC236}">
                    <a16:creationId xmlns:a16="http://schemas.microsoft.com/office/drawing/2014/main" id="{236745D1-9174-49E8-A600-0048DD0A606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sp>
          <p:nvSpPr>
            <p:cNvPr id="54" name="Rectangle 53">
              <a:extLst>
                <a:ext uri="{FF2B5EF4-FFF2-40B4-BE49-F238E27FC236}">
                  <a16:creationId xmlns:a16="http://schemas.microsoft.com/office/drawing/2014/main" id="{6AF49571-F61E-44A0-8FB6-F6FE19502DE7}"/>
                </a:ext>
              </a:extLst>
            </p:cNvPr>
            <p:cNvSpPr/>
            <p:nvPr/>
          </p:nvSpPr>
          <p:spPr>
            <a:xfrm>
              <a:off x="100583" y="6324607"/>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 Template (Optional)</a:t>
              </a:r>
            </a:p>
          </p:txBody>
        </p:sp>
        <p:cxnSp>
          <p:nvCxnSpPr>
            <p:cNvPr id="10" name="Straight Arrow Connector 9">
              <a:extLst>
                <a:ext uri="{FF2B5EF4-FFF2-40B4-BE49-F238E27FC236}">
                  <a16:creationId xmlns:a16="http://schemas.microsoft.com/office/drawing/2014/main" id="{91DD231C-4233-4643-ACED-B1259F018D7F}"/>
                </a:ext>
              </a:extLst>
            </p:cNvPr>
            <p:cNvCxnSpPr>
              <a:cxnSpLocks/>
              <a:stCxn id="54" idx="0"/>
              <a:endCxn id="50" idx="2"/>
            </p:cNvCxnSpPr>
            <p:nvPr/>
          </p:nvCxnSpPr>
          <p:spPr>
            <a:xfrm flipV="1">
              <a:off x="4030214" y="5735451"/>
              <a:ext cx="0" cy="589156"/>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AE0D1100-468D-4015-BA95-D91A75932748}"/>
                </a:ext>
              </a:extLst>
            </p:cNvPr>
            <p:cNvCxnSpPr>
              <a:stCxn id="37" idx="0"/>
              <a:endCxn id="27" idx="2"/>
            </p:cNvCxnSpPr>
            <p:nvPr/>
          </p:nvCxnSpPr>
          <p:spPr>
            <a:xfrm flipV="1">
              <a:off x="124358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63FBE2C6-3D77-4608-AE72-599AF152B1FE}"/>
                </a:ext>
              </a:extLst>
            </p:cNvPr>
            <p:cNvCxnSpPr>
              <a:cxnSpLocks/>
              <a:stCxn id="49" idx="0"/>
              <a:endCxn id="44" idx="2"/>
            </p:cNvCxnSpPr>
            <p:nvPr/>
          </p:nvCxnSpPr>
          <p:spPr>
            <a:xfrm flipV="1">
              <a:off x="403021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B81C8248-A69F-47FD-B9AD-4D77A693FA2F}"/>
                </a:ext>
              </a:extLst>
            </p:cNvPr>
            <p:cNvCxnSpPr>
              <a:stCxn id="52" idx="0"/>
              <a:endCxn id="47" idx="2"/>
            </p:cNvCxnSpPr>
            <p:nvPr/>
          </p:nvCxnSpPr>
          <p:spPr>
            <a:xfrm flipV="1">
              <a:off x="6816845" y="4492614"/>
              <a:ext cx="0" cy="445297"/>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13C448B-91C2-4E9D-BFF3-68B50FCECEF1}"/>
                </a:ext>
              </a:extLst>
            </p:cNvPr>
            <p:cNvCxnSpPr>
              <a:cxnSpLocks/>
              <a:stCxn id="42" idx="0"/>
              <a:endCxn id="82" idx="2"/>
            </p:cNvCxnSpPr>
            <p:nvPr/>
          </p:nvCxnSpPr>
          <p:spPr>
            <a:xfrm flipV="1">
              <a:off x="4030214" y="2598738"/>
              <a:ext cx="1" cy="445153"/>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46" idx="0"/>
              <a:endCxn id="82" idx="2"/>
            </p:cNvCxnSpPr>
            <p:nvPr/>
          </p:nvCxnSpPr>
          <p:spPr>
            <a:xfrm rot="16200000" flipV="1">
              <a:off x="5198528" y="1430426"/>
              <a:ext cx="450005"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7" name="Elbow Connector 6"/>
            <p:cNvCxnSpPr>
              <a:stCxn id="26" idx="0"/>
              <a:endCxn id="82" idx="2"/>
            </p:cNvCxnSpPr>
            <p:nvPr/>
          </p:nvCxnSpPr>
          <p:spPr>
            <a:xfrm rot="5400000" flipH="1" flipV="1">
              <a:off x="2414323" y="1428000"/>
              <a:ext cx="445153"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 name="Elbow Connector 10"/>
            <p:cNvCxnSpPr>
              <a:stCxn id="54" idx="0"/>
              <a:endCxn id="53" idx="2"/>
            </p:cNvCxnSpPr>
            <p:nvPr/>
          </p:nvCxnSpPr>
          <p:spPr>
            <a:xfrm rot="5400000" flipH="1" flipV="1">
              <a:off x="5128951" y="4636714"/>
              <a:ext cx="589156"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Elbow Connector 12"/>
            <p:cNvCxnSpPr>
              <a:stCxn id="54" idx="0"/>
              <a:endCxn id="38" idx="2"/>
            </p:cNvCxnSpPr>
            <p:nvPr/>
          </p:nvCxnSpPr>
          <p:spPr>
            <a:xfrm rot="16200000" flipV="1">
              <a:off x="2342321" y="4636714"/>
              <a:ext cx="589156"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29940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all item groups in a request have been approved, the items can be ordered. The site logistician associated with an item group will action the acquisition of the items.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However many orders / transactions that are required to obtain the item(s) will be documented as orders.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order will automatically generate a transaction based on the funding account associated with the item group, the cost of the order, and the date the order was placed.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Placement</a:t>
            </a:r>
          </a:p>
        </p:txBody>
      </p: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grpSp>
        <p:nvGrpSpPr>
          <p:cNvPr id="8" name="Group 7"/>
          <p:cNvGrpSpPr/>
          <p:nvPr/>
        </p:nvGrpSpPr>
        <p:grpSpPr>
          <a:xfrm>
            <a:off x="100584" y="684795"/>
            <a:ext cx="7866114" cy="5752106"/>
            <a:chOff x="100584" y="853758"/>
            <a:chExt cx="7866114" cy="5752106"/>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100584" y="1128078"/>
              <a:ext cx="7859261"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grpSp>
          <p:nvGrpSpPr>
            <p:cNvPr id="4" name="Group 3">
              <a:extLst>
                <a:ext uri="{FF2B5EF4-FFF2-40B4-BE49-F238E27FC236}">
                  <a16:creationId xmlns:a16="http://schemas.microsoft.com/office/drawing/2014/main" id="{3FB31660-F4CB-40FC-B69E-F968868016F2}"/>
                </a:ext>
              </a:extLst>
            </p:cNvPr>
            <p:cNvGrpSpPr/>
            <p:nvPr/>
          </p:nvGrpSpPr>
          <p:grpSpPr>
            <a:xfrm>
              <a:off x="272027" y="2719188"/>
              <a:ext cx="2286004" cy="1874758"/>
              <a:chOff x="2887214" y="3375976"/>
              <a:chExt cx="2286004" cy="1874758"/>
            </a:xfrm>
          </p:grpSpPr>
          <p:sp>
            <p:nvSpPr>
              <p:cNvPr id="40" name="Rectangle 39">
                <a:extLst>
                  <a:ext uri="{FF2B5EF4-FFF2-40B4-BE49-F238E27FC236}">
                    <a16:creationId xmlns:a16="http://schemas.microsoft.com/office/drawing/2014/main" id="{EFAFC82C-5D8F-4A26-9F43-9300544A5FA4}"/>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43" name="Rectangle 42">
                <a:extLst>
                  <a:ext uri="{FF2B5EF4-FFF2-40B4-BE49-F238E27FC236}">
                    <a16:creationId xmlns:a16="http://schemas.microsoft.com/office/drawing/2014/main" id="{1BA70B27-39D9-4D24-875B-6298E42CB41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8" name="Rectangle 57">
              <a:extLst>
                <a:ext uri="{FF2B5EF4-FFF2-40B4-BE49-F238E27FC236}">
                  <a16:creationId xmlns:a16="http://schemas.microsoft.com/office/drawing/2014/main" id="{8C67BCCB-79E7-4004-9F91-31B7B4D014B8}"/>
                </a:ext>
              </a:extLst>
            </p:cNvPr>
            <p:cNvSpPr/>
            <p:nvPr/>
          </p:nvSpPr>
          <p:spPr>
            <a:xfrm>
              <a:off x="2722622"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0" name="Rectangle 59">
              <a:extLst>
                <a:ext uri="{FF2B5EF4-FFF2-40B4-BE49-F238E27FC236}">
                  <a16:creationId xmlns:a16="http://schemas.microsoft.com/office/drawing/2014/main" id="{D7B0F5AA-E0EC-45FA-9BBD-11D2A12C6C3A}"/>
                </a:ext>
              </a:extLst>
            </p:cNvPr>
            <p:cNvSpPr/>
            <p:nvPr/>
          </p:nvSpPr>
          <p:spPr>
            <a:xfrm>
              <a:off x="5344660"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2" name="Rectangle 61">
              <a:extLst>
                <a:ext uri="{FF2B5EF4-FFF2-40B4-BE49-F238E27FC236}">
                  <a16:creationId xmlns:a16="http://schemas.microsoft.com/office/drawing/2014/main" id="{FDD57323-8A40-42B3-9CDE-0EC821F72568}"/>
                </a:ext>
              </a:extLst>
            </p:cNvPr>
            <p:cNvSpPr/>
            <p:nvPr/>
          </p:nvSpPr>
          <p:spPr>
            <a:xfrm>
              <a:off x="107437"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63" name="Group 62">
              <a:extLst>
                <a:ext uri="{FF2B5EF4-FFF2-40B4-BE49-F238E27FC236}">
                  <a16:creationId xmlns:a16="http://schemas.microsoft.com/office/drawing/2014/main" id="{10451074-C47F-44AE-B6E0-842AA0D98222}"/>
                </a:ext>
              </a:extLst>
            </p:cNvPr>
            <p:cNvGrpSpPr/>
            <p:nvPr/>
          </p:nvGrpSpPr>
          <p:grpSpPr>
            <a:xfrm>
              <a:off x="2890634" y="2719188"/>
              <a:ext cx="2286004" cy="1874758"/>
              <a:chOff x="2887214" y="3375976"/>
              <a:chExt cx="2286004" cy="1874758"/>
            </a:xfrm>
          </p:grpSpPr>
          <p:sp>
            <p:nvSpPr>
              <p:cNvPr id="64" name="Rectangle 63">
                <a:extLst>
                  <a:ext uri="{FF2B5EF4-FFF2-40B4-BE49-F238E27FC236}">
                    <a16:creationId xmlns:a16="http://schemas.microsoft.com/office/drawing/2014/main" id="{26373FE9-7814-4489-BB3C-FCF60B225486}"/>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6" name="Rectangle 65">
                <a:extLst>
                  <a:ext uri="{FF2B5EF4-FFF2-40B4-BE49-F238E27FC236}">
                    <a16:creationId xmlns:a16="http://schemas.microsoft.com/office/drawing/2014/main" id="{469F6E9C-7080-479D-A186-BAAACAE334D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grpSp>
          <p:nvGrpSpPr>
            <p:cNvPr id="67" name="Group 66">
              <a:extLst>
                <a:ext uri="{FF2B5EF4-FFF2-40B4-BE49-F238E27FC236}">
                  <a16:creationId xmlns:a16="http://schemas.microsoft.com/office/drawing/2014/main" id="{3D113071-8F66-40CD-AEA3-56474742EDDD}"/>
                </a:ext>
              </a:extLst>
            </p:cNvPr>
            <p:cNvGrpSpPr/>
            <p:nvPr/>
          </p:nvGrpSpPr>
          <p:grpSpPr>
            <a:xfrm>
              <a:off x="5509250" y="2719188"/>
              <a:ext cx="2286004" cy="1874758"/>
              <a:chOff x="2887214" y="3375976"/>
              <a:chExt cx="2286004" cy="1874758"/>
            </a:xfrm>
          </p:grpSpPr>
          <p:sp>
            <p:nvSpPr>
              <p:cNvPr id="68" name="Rectangle 67">
                <a:extLst>
                  <a:ext uri="{FF2B5EF4-FFF2-40B4-BE49-F238E27FC236}">
                    <a16:creationId xmlns:a16="http://schemas.microsoft.com/office/drawing/2014/main" id="{2B4FF1E6-DFCD-44A0-BA64-723017AEB288}"/>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9" name="Rectangle 68">
                <a:extLst>
                  <a:ext uri="{FF2B5EF4-FFF2-40B4-BE49-F238E27FC236}">
                    <a16:creationId xmlns:a16="http://schemas.microsoft.com/office/drawing/2014/main" id="{6DC6310B-25E4-4A05-85EB-4B14D6E08E49}"/>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cxnSp>
          <p:nvCxnSpPr>
            <p:cNvPr id="6" name="Straight Arrow Connector 5">
              <a:extLst>
                <a:ext uri="{FF2B5EF4-FFF2-40B4-BE49-F238E27FC236}">
                  <a16:creationId xmlns:a16="http://schemas.microsoft.com/office/drawing/2014/main" id="{9849E35A-3A1F-48D7-80BA-B60C6AB1DC45}"/>
                </a:ext>
              </a:extLst>
            </p:cNvPr>
            <p:cNvCxnSpPr>
              <a:cxnSpLocks/>
              <a:stCxn id="62" idx="2"/>
              <a:endCxn id="40" idx="0"/>
            </p:cNvCxnSpPr>
            <p:nvPr/>
          </p:nvCxnSpPr>
          <p:spPr>
            <a:xfrm>
              <a:off x="1415029"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F3ACF495-A7C2-406C-8CFF-B456FFC310BD}"/>
                </a:ext>
              </a:extLst>
            </p:cNvPr>
            <p:cNvCxnSpPr>
              <a:stCxn id="58" idx="2"/>
              <a:endCxn id="64" idx="0"/>
            </p:cNvCxnSpPr>
            <p:nvPr/>
          </p:nvCxnSpPr>
          <p:spPr>
            <a:xfrm>
              <a:off x="4030214" y="2396172"/>
              <a:ext cx="3424"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756998EC-442F-43F5-9AFF-698B8B8CC531}"/>
                </a:ext>
              </a:extLst>
            </p:cNvPr>
            <p:cNvCxnSpPr>
              <a:stCxn id="60" idx="2"/>
              <a:endCxn id="68" idx="0"/>
            </p:cNvCxnSpPr>
            <p:nvPr/>
          </p:nvCxnSpPr>
          <p:spPr>
            <a:xfrm>
              <a:off x="6652252"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2C24B19B-EC7E-479F-8FE7-5C31C36190CE}"/>
                </a:ext>
              </a:extLst>
            </p:cNvPr>
            <p:cNvGrpSpPr/>
            <p:nvPr/>
          </p:nvGrpSpPr>
          <p:grpSpPr>
            <a:xfrm>
              <a:off x="272029" y="4952683"/>
              <a:ext cx="2286000" cy="1012984"/>
              <a:chOff x="272027" y="4898397"/>
              <a:chExt cx="2286000" cy="1012984"/>
            </a:xfrm>
          </p:grpSpPr>
          <p:sp>
            <p:nvSpPr>
              <p:cNvPr id="71" name="Rectangle 70">
                <a:extLst>
                  <a:ext uri="{FF2B5EF4-FFF2-40B4-BE49-F238E27FC236}">
                    <a16:creationId xmlns:a16="http://schemas.microsoft.com/office/drawing/2014/main" id="{01BED0C4-837B-4A44-8E19-6A37A78DC69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2" name="Rectangle 71">
                <a:extLst>
                  <a:ext uri="{FF2B5EF4-FFF2-40B4-BE49-F238E27FC236}">
                    <a16:creationId xmlns:a16="http://schemas.microsoft.com/office/drawing/2014/main" id="{F1CCA459-8315-43C3-B67E-E9DD87049584}"/>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3" name="Group 72">
              <a:extLst>
                <a:ext uri="{FF2B5EF4-FFF2-40B4-BE49-F238E27FC236}">
                  <a16:creationId xmlns:a16="http://schemas.microsoft.com/office/drawing/2014/main" id="{D5D5D623-0DA7-4930-B14A-65FBA5FAEC8C}"/>
                </a:ext>
              </a:extLst>
            </p:cNvPr>
            <p:cNvGrpSpPr/>
            <p:nvPr/>
          </p:nvGrpSpPr>
          <p:grpSpPr>
            <a:xfrm>
              <a:off x="2887216" y="4952683"/>
              <a:ext cx="2286000" cy="1012984"/>
              <a:chOff x="272027" y="4898397"/>
              <a:chExt cx="2286000" cy="1012984"/>
            </a:xfrm>
          </p:grpSpPr>
          <p:sp>
            <p:nvSpPr>
              <p:cNvPr id="74" name="Rectangle 73">
                <a:extLst>
                  <a:ext uri="{FF2B5EF4-FFF2-40B4-BE49-F238E27FC236}">
                    <a16:creationId xmlns:a16="http://schemas.microsoft.com/office/drawing/2014/main" id="{383484E7-148D-4EAF-A148-B7D374E60965}"/>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5" name="Rectangle 74">
                <a:extLst>
                  <a:ext uri="{FF2B5EF4-FFF2-40B4-BE49-F238E27FC236}">
                    <a16:creationId xmlns:a16="http://schemas.microsoft.com/office/drawing/2014/main" id="{1196A84F-753E-476F-98CF-EC725570C756}"/>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6" name="Group 75">
              <a:extLst>
                <a:ext uri="{FF2B5EF4-FFF2-40B4-BE49-F238E27FC236}">
                  <a16:creationId xmlns:a16="http://schemas.microsoft.com/office/drawing/2014/main" id="{29EAB108-7B3E-48C2-9CCF-D08B7F28902C}"/>
                </a:ext>
              </a:extLst>
            </p:cNvPr>
            <p:cNvGrpSpPr/>
            <p:nvPr/>
          </p:nvGrpSpPr>
          <p:grpSpPr>
            <a:xfrm>
              <a:off x="5509252" y="4952683"/>
              <a:ext cx="2286000" cy="1012984"/>
              <a:chOff x="272027" y="4898397"/>
              <a:chExt cx="2286000" cy="1012984"/>
            </a:xfrm>
          </p:grpSpPr>
          <p:sp>
            <p:nvSpPr>
              <p:cNvPr id="77" name="Rectangle 76">
                <a:extLst>
                  <a:ext uri="{FF2B5EF4-FFF2-40B4-BE49-F238E27FC236}">
                    <a16:creationId xmlns:a16="http://schemas.microsoft.com/office/drawing/2014/main" id="{9FC2FAF3-E34D-409A-AED7-63222C02AF34}"/>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8" name="Rectangle 77">
                <a:extLst>
                  <a:ext uri="{FF2B5EF4-FFF2-40B4-BE49-F238E27FC236}">
                    <a16:creationId xmlns:a16="http://schemas.microsoft.com/office/drawing/2014/main" id="{423B7B5A-FFA5-48F6-B4BD-5FEB1AE40015}"/>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cxnSp>
          <p:nvCxnSpPr>
            <p:cNvPr id="17" name="Straight Arrow Connector 16">
              <a:extLst>
                <a:ext uri="{FF2B5EF4-FFF2-40B4-BE49-F238E27FC236}">
                  <a16:creationId xmlns:a16="http://schemas.microsoft.com/office/drawing/2014/main" id="{AD331649-1F84-47D6-B993-49A1056C7681}"/>
                </a:ext>
              </a:extLst>
            </p:cNvPr>
            <p:cNvCxnSpPr>
              <a:cxnSpLocks/>
              <a:stCxn id="43" idx="2"/>
              <a:endCxn id="71" idx="0"/>
            </p:cNvCxnSpPr>
            <p:nvPr/>
          </p:nvCxnSpPr>
          <p:spPr>
            <a:xfrm>
              <a:off x="1415027"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681643C8-8268-406A-9873-C6B554A9476A}"/>
                </a:ext>
              </a:extLst>
            </p:cNvPr>
            <p:cNvCxnSpPr>
              <a:cxnSpLocks/>
              <a:stCxn id="66" idx="2"/>
              <a:endCxn id="74" idx="0"/>
            </p:cNvCxnSpPr>
            <p:nvPr/>
          </p:nvCxnSpPr>
          <p:spPr>
            <a:xfrm flipH="1">
              <a:off x="4030216" y="4593946"/>
              <a:ext cx="3418"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EAFCB660-EB34-4FA5-B1B1-E00950192849}"/>
                </a:ext>
              </a:extLst>
            </p:cNvPr>
            <p:cNvCxnSpPr>
              <a:cxnSpLocks/>
              <a:stCxn id="69" idx="2"/>
              <a:endCxn id="77" idx="0"/>
            </p:cNvCxnSpPr>
            <p:nvPr/>
          </p:nvCxnSpPr>
          <p:spPr>
            <a:xfrm>
              <a:off x="6652250"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84" name="Rectangle 83">
              <a:extLst>
                <a:ext uri="{FF2B5EF4-FFF2-40B4-BE49-F238E27FC236}">
                  <a16:creationId xmlns:a16="http://schemas.microsoft.com/office/drawing/2014/main" id="{B064D950-493C-44E9-B253-14F34C9EC606}"/>
                </a:ext>
              </a:extLst>
            </p:cNvPr>
            <p:cNvSpPr/>
            <p:nvPr/>
          </p:nvSpPr>
          <p:spPr>
            <a:xfrm>
              <a:off x="107437" y="6331544"/>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cxnSp>
          <p:nvCxnSpPr>
            <p:cNvPr id="35" name="Straight Arrow Connector 34">
              <a:extLst>
                <a:ext uri="{FF2B5EF4-FFF2-40B4-BE49-F238E27FC236}">
                  <a16:creationId xmlns:a16="http://schemas.microsoft.com/office/drawing/2014/main" id="{CFFDD44E-F697-4067-90A7-F372A1BD6D4A}"/>
                </a:ext>
              </a:extLst>
            </p:cNvPr>
            <p:cNvCxnSpPr>
              <a:cxnSpLocks/>
              <a:stCxn id="75" idx="2"/>
              <a:endCxn id="84" idx="0"/>
            </p:cNvCxnSpPr>
            <p:nvPr/>
          </p:nvCxnSpPr>
          <p:spPr>
            <a:xfrm>
              <a:off x="4030216" y="5965667"/>
              <a:ext cx="6852" cy="36587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78" idx="2"/>
              <a:endCxn id="84" idx="0"/>
            </p:cNvCxnSpPr>
            <p:nvPr/>
          </p:nvCxnSpPr>
          <p:spPr>
            <a:xfrm rot="5400000">
              <a:off x="5161722" y="4841013"/>
              <a:ext cx="365877" cy="261518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7" name="Elbow Connector 6"/>
            <p:cNvCxnSpPr>
              <a:stCxn id="72" idx="2"/>
              <a:endCxn id="84" idx="0"/>
            </p:cNvCxnSpPr>
            <p:nvPr/>
          </p:nvCxnSpPr>
          <p:spPr>
            <a:xfrm rot="16200000" flipH="1">
              <a:off x="2543110" y="4837585"/>
              <a:ext cx="365877" cy="2622039"/>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17143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accounts are a way to keep track of money for various accounts against item acquisitions.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funding account has one or more account owners who are able to input fund transactions for items such as deposits or documenting external purchases.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transactions that occur through placing orders in the app, transactions will be automatically generated.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Funding Accounts</a:t>
            </a: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6" name="Group 5"/>
          <p:cNvGrpSpPr/>
          <p:nvPr/>
        </p:nvGrpSpPr>
        <p:grpSpPr>
          <a:xfrm>
            <a:off x="100584" y="684795"/>
            <a:ext cx="7859261" cy="5210005"/>
            <a:chOff x="100584" y="853758"/>
            <a:chExt cx="7859261" cy="5210005"/>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grpSp>
          <p:nvGrpSpPr>
            <p:cNvPr id="38" name="Group 37">
              <a:extLst>
                <a:ext uri="{FF2B5EF4-FFF2-40B4-BE49-F238E27FC236}">
                  <a16:creationId xmlns:a16="http://schemas.microsoft.com/office/drawing/2014/main" id="{55AB3611-315F-415E-AF7C-5D4C17C8FF7B}"/>
                </a:ext>
              </a:extLst>
            </p:cNvPr>
            <p:cNvGrpSpPr/>
            <p:nvPr/>
          </p:nvGrpSpPr>
          <p:grpSpPr>
            <a:xfrm>
              <a:off x="100584" y="1614397"/>
              <a:ext cx="2286000" cy="1012984"/>
              <a:chOff x="272027" y="4898397"/>
              <a:chExt cx="2286000" cy="1012984"/>
            </a:xfrm>
          </p:grpSpPr>
          <p:sp>
            <p:nvSpPr>
              <p:cNvPr id="39" name="Rectangle 38">
                <a:extLst>
                  <a:ext uri="{FF2B5EF4-FFF2-40B4-BE49-F238E27FC236}">
                    <a16:creationId xmlns:a16="http://schemas.microsoft.com/office/drawing/2014/main" id="{5626B030-B48B-42C0-9339-F603883EA700}"/>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1" name="Rectangle 40">
                <a:extLst>
                  <a:ext uri="{FF2B5EF4-FFF2-40B4-BE49-F238E27FC236}">
                    <a16:creationId xmlns:a16="http://schemas.microsoft.com/office/drawing/2014/main" id="{92F3C2D4-DE2E-4B48-93DA-8F055147368D}"/>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2" name="Group 41">
              <a:extLst>
                <a:ext uri="{FF2B5EF4-FFF2-40B4-BE49-F238E27FC236}">
                  <a16:creationId xmlns:a16="http://schemas.microsoft.com/office/drawing/2014/main" id="{A6EAF124-DFE0-490A-9154-0CE23C96EFB6}"/>
                </a:ext>
              </a:extLst>
            </p:cNvPr>
            <p:cNvGrpSpPr/>
            <p:nvPr/>
          </p:nvGrpSpPr>
          <p:grpSpPr>
            <a:xfrm>
              <a:off x="100584" y="2901701"/>
              <a:ext cx="2286000" cy="1012984"/>
              <a:chOff x="272027" y="4898397"/>
              <a:chExt cx="2286000" cy="1012984"/>
            </a:xfrm>
          </p:grpSpPr>
          <p:sp>
            <p:nvSpPr>
              <p:cNvPr id="44" name="Rectangle 43">
                <a:extLst>
                  <a:ext uri="{FF2B5EF4-FFF2-40B4-BE49-F238E27FC236}">
                    <a16:creationId xmlns:a16="http://schemas.microsoft.com/office/drawing/2014/main" id="{8C48E432-ED20-4935-9486-DC8D80F6F31B}"/>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5" name="Rectangle 44">
                <a:extLst>
                  <a:ext uri="{FF2B5EF4-FFF2-40B4-BE49-F238E27FC236}">
                    <a16:creationId xmlns:a16="http://schemas.microsoft.com/office/drawing/2014/main" id="{34EF0660-717C-40BE-8EF0-14F53806A4C8}"/>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6" name="Group 45">
              <a:extLst>
                <a:ext uri="{FF2B5EF4-FFF2-40B4-BE49-F238E27FC236}">
                  <a16:creationId xmlns:a16="http://schemas.microsoft.com/office/drawing/2014/main" id="{0BEADC63-EB8A-4668-BCEF-14C296B31493}"/>
                </a:ext>
              </a:extLst>
            </p:cNvPr>
            <p:cNvGrpSpPr/>
            <p:nvPr/>
          </p:nvGrpSpPr>
          <p:grpSpPr>
            <a:xfrm>
              <a:off x="100584" y="4189005"/>
              <a:ext cx="2286000" cy="1012984"/>
              <a:chOff x="272027" y="4898397"/>
              <a:chExt cx="2286000" cy="1012984"/>
            </a:xfrm>
          </p:grpSpPr>
          <p:sp>
            <p:nvSpPr>
              <p:cNvPr id="47" name="Rectangle 46">
                <a:extLst>
                  <a:ext uri="{FF2B5EF4-FFF2-40B4-BE49-F238E27FC236}">
                    <a16:creationId xmlns:a16="http://schemas.microsoft.com/office/drawing/2014/main" id="{44C66428-08DF-4CEF-AE45-184A7A255DD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8" name="Rectangle 47">
                <a:extLst>
                  <a:ext uri="{FF2B5EF4-FFF2-40B4-BE49-F238E27FC236}">
                    <a16:creationId xmlns:a16="http://schemas.microsoft.com/office/drawing/2014/main" id="{83C453E5-29DA-48E8-BC50-FDBC1A0448AA}"/>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9" name="Group 48">
              <a:extLst>
                <a:ext uri="{FF2B5EF4-FFF2-40B4-BE49-F238E27FC236}">
                  <a16:creationId xmlns:a16="http://schemas.microsoft.com/office/drawing/2014/main" id="{4CD582E0-657B-443B-9F26-B80471E95E73}"/>
                </a:ext>
              </a:extLst>
            </p:cNvPr>
            <p:cNvGrpSpPr/>
            <p:nvPr/>
          </p:nvGrpSpPr>
          <p:grpSpPr>
            <a:xfrm>
              <a:off x="2887212" y="4189005"/>
              <a:ext cx="2286004" cy="1874758"/>
              <a:chOff x="2887214" y="3375976"/>
              <a:chExt cx="2286004" cy="1874758"/>
            </a:xfrm>
          </p:grpSpPr>
          <p:sp>
            <p:nvSpPr>
              <p:cNvPr id="50" name="Rectangle 49">
                <a:extLst>
                  <a:ext uri="{FF2B5EF4-FFF2-40B4-BE49-F238E27FC236}">
                    <a16:creationId xmlns:a16="http://schemas.microsoft.com/office/drawing/2014/main" id="{2048EAD6-55C2-4D71-B826-E1647219AB51}"/>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51" name="Rectangle 50">
                <a:extLst>
                  <a:ext uri="{FF2B5EF4-FFF2-40B4-BE49-F238E27FC236}">
                    <a16:creationId xmlns:a16="http://schemas.microsoft.com/office/drawing/2014/main" id="{AD4C89CF-4D33-4E8A-B73F-C3603AC51147}"/>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2" name="Rectangle 51">
              <a:extLst>
                <a:ext uri="{FF2B5EF4-FFF2-40B4-BE49-F238E27FC236}">
                  <a16:creationId xmlns:a16="http://schemas.microsoft.com/office/drawing/2014/main" id="{9FD89929-3E0C-4CDE-90AC-13F3D9A56D07}"/>
                </a:ext>
              </a:extLst>
            </p:cNvPr>
            <p:cNvSpPr/>
            <p:nvPr/>
          </p:nvSpPr>
          <p:spPr>
            <a:xfrm>
              <a:off x="5673845" y="161625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4" name="Rectangle 53">
              <a:extLst>
                <a:ext uri="{FF2B5EF4-FFF2-40B4-BE49-F238E27FC236}">
                  <a16:creationId xmlns:a16="http://schemas.microsoft.com/office/drawing/2014/main" id="{C3DCEB0D-A58B-4435-BC11-8AAA2FEBCF9E}"/>
                </a:ext>
              </a:extLst>
            </p:cNvPr>
            <p:cNvSpPr/>
            <p:nvPr/>
          </p:nvSpPr>
          <p:spPr>
            <a:xfrm>
              <a:off x="5673845" y="201488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5" name="Rectangle 5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6" name="Rectangle 55">
              <a:extLst>
                <a:ext uri="{FF2B5EF4-FFF2-40B4-BE49-F238E27FC236}">
                  <a16:creationId xmlns:a16="http://schemas.microsoft.com/office/drawing/2014/main" id="{4849CD93-0134-49A2-A567-E95DB7C8B7BD}"/>
                </a:ext>
              </a:extLst>
            </p:cNvPr>
            <p:cNvSpPr/>
            <p:nvPr/>
          </p:nvSpPr>
          <p:spPr>
            <a:xfrm>
              <a:off x="2887212"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Funds Added</a:t>
              </a:r>
            </a:p>
          </p:txBody>
        </p:sp>
        <p:sp>
          <p:nvSpPr>
            <p:cNvPr id="61" name="Rectangle 60">
              <a:extLst>
                <a:ext uri="{FF2B5EF4-FFF2-40B4-BE49-F238E27FC236}">
                  <a16:creationId xmlns:a16="http://schemas.microsoft.com/office/drawing/2014/main" id="{BD430490-702A-4892-AD4B-C2CD09B0CA02}"/>
                </a:ext>
              </a:extLst>
            </p:cNvPr>
            <p:cNvSpPr/>
            <p:nvPr/>
          </p:nvSpPr>
          <p:spPr>
            <a:xfrm>
              <a:off x="2887212" y="290170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External Purchase</a:t>
              </a:r>
            </a:p>
          </p:txBody>
        </p:sp>
        <p:cxnSp>
          <p:nvCxnSpPr>
            <p:cNvPr id="14" name="Straight Connector 13">
              <a:extLst>
                <a:ext uri="{FF2B5EF4-FFF2-40B4-BE49-F238E27FC236}">
                  <a16:creationId xmlns:a16="http://schemas.microsoft.com/office/drawing/2014/main" id="{3423B325-E128-476A-A906-83C464882BF9}"/>
                </a:ext>
              </a:extLst>
            </p:cNvPr>
            <p:cNvCxnSpPr>
              <a:cxnSpLocks/>
              <a:stCxn id="41" idx="2"/>
              <a:endCxn id="44" idx="0"/>
            </p:cNvCxnSpPr>
            <p:nvPr/>
          </p:nvCxnSpPr>
          <p:spPr>
            <a:xfrm>
              <a:off x="1243584" y="2627381"/>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0AAFC49-976C-45CD-8D7F-F9417A0453A5}"/>
                </a:ext>
              </a:extLst>
            </p:cNvPr>
            <p:cNvCxnSpPr>
              <a:cxnSpLocks/>
              <a:stCxn id="47" idx="0"/>
              <a:endCxn id="45" idx="2"/>
            </p:cNvCxnSpPr>
            <p:nvPr/>
          </p:nvCxnSpPr>
          <p:spPr>
            <a:xfrm flipV="1">
              <a:off x="1243584" y="3914685"/>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D416118A-C8AB-4EF7-A893-C1161C06BE9F}"/>
                </a:ext>
              </a:extLst>
            </p:cNvPr>
            <p:cNvCxnSpPr>
              <a:stCxn id="39" idx="3"/>
              <a:endCxn id="56" idx="1"/>
            </p:cNvCxnSpPr>
            <p:nvPr/>
          </p:nvCxnSpPr>
          <p:spPr>
            <a:xfrm>
              <a:off x="2386584" y="1751557"/>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4A92A012-A6B4-466C-BA2B-963AB6167815}"/>
                </a:ext>
              </a:extLst>
            </p:cNvPr>
            <p:cNvCxnSpPr>
              <a:cxnSpLocks/>
              <a:stCxn id="44" idx="3"/>
              <a:endCxn id="61" idx="1"/>
            </p:cNvCxnSpPr>
            <p:nvPr/>
          </p:nvCxnSpPr>
          <p:spPr>
            <a:xfrm>
              <a:off x="2386584" y="3038861"/>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D9FA5AAF-C66E-45C2-8167-CFD25391F7AF}"/>
                </a:ext>
              </a:extLst>
            </p:cNvPr>
            <p:cNvCxnSpPr>
              <a:cxnSpLocks/>
              <a:stCxn id="47" idx="3"/>
              <a:endCxn id="50" idx="1"/>
            </p:cNvCxnSpPr>
            <p:nvPr/>
          </p:nvCxnSpPr>
          <p:spPr>
            <a:xfrm>
              <a:off x="2386584" y="4326165"/>
              <a:ext cx="500632"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F8399427-7614-4553-BDC7-A32851DB8AA5}"/>
                </a:ext>
              </a:extLst>
            </p:cNvPr>
            <p:cNvCxnSpPr>
              <a:stCxn id="54" idx="0"/>
              <a:endCxn id="52" idx="2"/>
            </p:cNvCxnSpPr>
            <p:nvPr/>
          </p:nvCxnSpPr>
          <p:spPr>
            <a:xfrm flipV="1">
              <a:off x="6816845" y="1890577"/>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9BA602F8-6FA4-4EB9-BD83-7783749D2B19}"/>
                </a:ext>
              </a:extLst>
            </p:cNvPr>
            <p:cNvCxnSpPr>
              <a:cxnSpLocks/>
              <a:stCxn id="55" idx="0"/>
              <a:endCxn id="54" idx="2"/>
            </p:cNvCxnSpPr>
            <p:nvPr/>
          </p:nvCxnSpPr>
          <p:spPr>
            <a:xfrm flipV="1">
              <a:off x="6816845" y="2289209"/>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39" idx="0"/>
              <a:endCxn id="57" idx="2"/>
            </p:cNvCxnSpPr>
            <p:nvPr/>
          </p:nvCxnSpPr>
          <p:spPr>
            <a:xfrm rot="5400000" flipH="1" flipV="1">
              <a:off x="2393740" y="-22077"/>
              <a:ext cx="486319"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52" idx="0"/>
              <a:endCxn id="57" idx="2"/>
            </p:cNvCxnSpPr>
            <p:nvPr/>
          </p:nvCxnSpPr>
          <p:spPr>
            <a:xfrm rot="16200000" flipV="1">
              <a:off x="5179441" y="-21147"/>
              <a:ext cx="488179"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73309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When items are received, their final details are entered. The Item Group Category that was used to classify the item will then determine the record the item is associated with.</a:t>
            </a:r>
          </a:p>
          <a:p>
            <a:pPr marL="742950" lvl="1"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 and Hardware are assigned to property records, i.e. – Site 0 Networks.</a:t>
            </a:r>
          </a:p>
          <a:p>
            <a:pPr marL="742950" lvl="1"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and Software are assigned to a site.</a:t>
            </a:r>
          </a:p>
          <a:p>
            <a:pPr marL="1200150" lvl="2"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will be tracked with hand receipts to individuals.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property record, the custodian for that property record must sign an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site record, a logistician for that site must sign an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a:t>
            </a:r>
            <a:r>
              <a:rPr lang="en-US" sz="1200" b="1" i="1" dirty="0">
                <a:solidFill>
                  <a:schemeClr val="tx1">
                    <a:lumMod val="65000"/>
                    <a:lumOff val="35000"/>
                  </a:schemeClr>
                </a:solidFill>
                <a:latin typeface="Segoe UI" panose="020B0502040204020203" pitchFamily="34" charset="0"/>
                <a:cs typeface="Segoe UI" panose="020B0502040204020203" pitchFamily="34" charset="0"/>
              </a:rPr>
              <a:t>: </a:t>
            </a:r>
            <a:r>
              <a:rPr lang="en-US" sz="1200" i="1" dirty="0">
                <a:solidFill>
                  <a:schemeClr val="tx1">
                    <a:lumMod val="65000"/>
                    <a:lumOff val="35000"/>
                  </a:schemeClr>
                </a:solidFill>
                <a:latin typeface="Segoe UI" panose="020B0502040204020203" pitchFamily="34" charset="0"/>
                <a:cs typeface="Segoe UI" panose="020B0502040204020203" pitchFamily="34" charset="0"/>
              </a:rPr>
              <a:t>More item group categories are planned, for instance, medical, services / contracts, etc. Just need to figure out how items are managed after receipt.</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Receipt</a:t>
            </a:r>
          </a:p>
        </p:txBody>
      </p: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grpSp>
        <p:nvGrpSpPr>
          <p:cNvPr id="6" name="Group 5"/>
          <p:cNvGrpSpPr/>
          <p:nvPr/>
        </p:nvGrpSpPr>
        <p:grpSpPr>
          <a:xfrm>
            <a:off x="95929" y="684795"/>
            <a:ext cx="7863916" cy="4402653"/>
            <a:chOff x="95929" y="853758"/>
            <a:chExt cx="7863916" cy="4402653"/>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grpSp>
          <p:nvGrpSpPr>
            <p:cNvPr id="10" name="Group 9">
              <a:extLst>
                <a:ext uri="{FF2B5EF4-FFF2-40B4-BE49-F238E27FC236}">
                  <a16:creationId xmlns:a16="http://schemas.microsoft.com/office/drawing/2014/main" id="{A0D89DE1-A51D-49BC-B19F-C6AE37E0B64C}"/>
                </a:ext>
              </a:extLst>
            </p:cNvPr>
            <p:cNvGrpSpPr/>
            <p:nvPr/>
          </p:nvGrpSpPr>
          <p:grpSpPr>
            <a:xfrm>
              <a:off x="95929" y="1766728"/>
              <a:ext cx="1779028" cy="1955999"/>
              <a:chOff x="95929" y="1766728"/>
              <a:chExt cx="1779028" cy="1955999"/>
            </a:xfrm>
          </p:grpSpPr>
          <p:sp>
            <p:nvSpPr>
              <p:cNvPr id="43" name="Rectangle 42">
                <a:extLst>
                  <a:ext uri="{FF2B5EF4-FFF2-40B4-BE49-F238E27FC236}">
                    <a16:creationId xmlns:a16="http://schemas.microsoft.com/office/drawing/2014/main" id="{1BA70B27-39D9-4D24-875B-6298E42CB418}"/>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62" name="Rectangle 61">
                <a:extLst>
                  <a:ext uri="{FF2B5EF4-FFF2-40B4-BE49-F238E27FC236}">
                    <a16:creationId xmlns:a16="http://schemas.microsoft.com/office/drawing/2014/main" id="{FDD57323-8A40-42B3-9CDE-0EC821F72568}"/>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44" name="Rectangle 43">
                <a:extLst>
                  <a:ext uri="{FF2B5EF4-FFF2-40B4-BE49-F238E27FC236}">
                    <a16:creationId xmlns:a16="http://schemas.microsoft.com/office/drawing/2014/main" id="{19817C88-80E1-4E7C-B029-783498C85028}"/>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46" name="Rectangle 45">
                <a:extLst>
                  <a:ext uri="{FF2B5EF4-FFF2-40B4-BE49-F238E27FC236}">
                    <a16:creationId xmlns:a16="http://schemas.microsoft.com/office/drawing/2014/main" id="{83AA8F3B-D9C0-4EF5-B2D8-65BDE426F88A}"/>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12" name="Group 11">
              <a:extLst>
                <a:ext uri="{FF2B5EF4-FFF2-40B4-BE49-F238E27FC236}">
                  <a16:creationId xmlns:a16="http://schemas.microsoft.com/office/drawing/2014/main" id="{B2762DA3-75EE-4859-A0AD-E4E13CD564A5}"/>
                </a:ext>
              </a:extLst>
            </p:cNvPr>
            <p:cNvGrpSpPr/>
            <p:nvPr/>
          </p:nvGrpSpPr>
          <p:grpSpPr>
            <a:xfrm>
              <a:off x="95929" y="4243427"/>
              <a:ext cx="1779027" cy="1012984"/>
              <a:chOff x="95929" y="4243427"/>
              <a:chExt cx="1779027" cy="1012984"/>
            </a:xfrm>
          </p:grpSpPr>
          <p:sp>
            <p:nvSpPr>
              <p:cNvPr id="47" name="Rectangle 46">
                <a:extLst>
                  <a:ext uri="{FF2B5EF4-FFF2-40B4-BE49-F238E27FC236}">
                    <a16:creationId xmlns:a16="http://schemas.microsoft.com/office/drawing/2014/main" id="{37D015AA-A5CE-4D92-998C-3AFED85B7CFF}"/>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48" name="Rectangle 47">
                <a:extLst>
                  <a:ext uri="{FF2B5EF4-FFF2-40B4-BE49-F238E27FC236}">
                    <a16:creationId xmlns:a16="http://schemas.microsoft.com/office/drawing/2014/main" id="{41CF9931-368F-4D43-9980-4AD4528A4DB9}"/>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grpSp>
          <p:nvGrpSpPr>
            <p:cNvPr id="9" name="Group 8">
              <a:extLst>
                <a:ext uri="{FF2B5EF4-FFF2-40B4-BE49-F238E27FC236}">
                  <a16:creationId xmlns:a16="http://schemas.microsoft.com/office/drawing/2014/main" id="{05150A50-92F6-4CAF-8FF5-2FD4799A3CC4}"/>
                </a:ext>
              </a:extLst>
            </p:cNvPr>
            <p:cNvGrpSpPr/>
            <p:nvPr/>
          </p:nvGrpSpPr>
          <p:grpSpPr>
            <a:xfrm>
              <a:off x="3140700" y="1766728"/>
              <a:ext cx="1779027" cy="582097"/>
              <a:chOff x="2098902" y="1766728"/>
              <a:chExt cx="1779027" cy="582097"/>
            </a:xfrm>
          </p:grpSpPr>
          <p:sp>
            <p:nvSpPr>
              <p:cNvPr id="49" name="Rectangle 48">
                <a:extLst>
                  <a:ext uri="{FF2B5EF4-FFF2-40B4-BE49-F238E27FC236}">
                    <a16:creationId xmlns:a16="http://schemas.microsoft.com/office/drawing/2014/main" id="{D1F33321-2155-4B87-A7ED-622E11404C0A}"/>
                  </a:ext>
                </a:extLst>
              </p:cNvPr>
              <p:cNvSpPr/>
              <p:nvPr/>
            </p:nvSpPr>
            <p:spPr>
              <a:xfrm>
                <a:off x="2103555" y="1766728"/>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Property Record</a:t>
                </a:r>
              </a:p>
            </p:txBody>
          </p:sp>
          <p:sp>
            <p:nvSpPr>
              <p:cNvPr id="50" name="Rectangle 49">
                <a:extLst>
                  <a:ext uri="{FF2B5EF4-FFF2-40B4-BE49-F238E27FC236}">
                    <a16:creationId xmlns:a16="http://schemas.microsoft.com/office/drawing/2014/main" id="{7A33027C-764D-4D79-9D27-EECB55AB5EFF}"/>
                  </a:ext>
                </a:extLst>
              </p:cNvPr>
              <p:cNvSpPr/>
              <p:nvPr/>
            </p:nvSpPr>
            <p:spPr>
              <a:xfrm>
                <a:off x="2098902" y="2041048"/>
                <a:ext cx="1779027"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p:txBody>
          </p:sp>
        </p:grpSp>
        <p:sp>
          <p:nvSpPr>
            <p:cNvPr id="51" name="Rectangle 50">
              <a:extLst>
                <a:ext uri="{FF2B5EF4-FFF2-40B4-BE49-F238E27FC236}">
                  <a16:creationId xmlns:a16="http://schemas.microsoft.com/office/drawing/2014/main" id="{77BF9A4D-879B-42AE-874D-E1A09E562B26}"/>
                </a:ext>
              </a:extLst>
            </p:cNvPr>
            <p:cNvSpPr/>
            <p:nvPr/>
          </p:nvSpPr>
          <p:spPr>
            <a:xfrm>
              <a:off x="3140700" y="3000791"/>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Site</a:t>
              </a:r>
            </a:p>
          </p:txBody>
        </p:sp>
        <p:grpSp>
          <p:nvGrpSpPr>
            <p:cNvPr id="80" name="Group 79">
              <a:extLst>
                <a:ext uri="{FF2B5EF4-FFF2-40B4-BE49-F238E27FC236}">
                  <a16:creationId xmlns:a16="http://schemas.microsoft.com/office/drawing/2014/main" id="{460F3EE0-D561-4AF4-8796-7489614B51E7}"/>
                </a:ext>
              </a:extLst>
            </p:cNvPr>
            <p:cNvGrpSpPr/>
            <p:nvPr/>
          </p:nvGrpSpPr>
          <p:grpSpPr>
            <a:xfrm>
              <a:off x="6180817" y="1766728"/>
              <a:ext cx="1779028" cy="1955999"/>
              <a:chOff x="95929" y="1766728"/>
              <a:chExt cx="1779028" cy="1955999"/>
            </a:xfrm>
          </p:grpSpPr>
          <p:sp>
            <p:nvSpPr>
              <p:cNvPr id="81" name="Rectangle 80">
                <a:extLst>
                  <a:ext uri="{FF2B5EF4-FFF2-40B4-BE49-F238E27FC236}">
                    <a16:creationId xmlns:a16="http://schemas.microsoft.com/office/drawing/2014/main" id="{475497FB-CE71-4494-8879-DE2E9AB7E05D}"/>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82" name="Rectangle 81">
                <a:extLst>
                  <a:ext uri="{FF2B5EF4-FFF2-40B4-BE49-F238E27FC236}">
                    <a16:creationId xmlns:a16="http://schemas.microsoft.com/office/drawing/2014/main" id="{F8AE6AF3-D899-49FC-8CC2-15795DA17A7B}"/>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83" name="Rectangle 82">
                <a:extLst>
                  <a:ext uri="{FF2B5EF4-FFF2-40B4-BE49-F238E27FC236}">
                    <a16:creationId xmlns:a16="http://schemas.microsoft.com/office/drawing/2014/main" id="{A69BAE71-9559-4E23-AD48-C3ADD4EDB622}"/>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85" name="Rectangle 84">
                <a:extLst>
                  <a:ext uri="{FF2B5EF4-FFF2-40B4-BE49-F238E27FC236}">
                    <a16:creationId xmlns:a16="http://schemas.microsoft.com/office/drawing/2014/main" id="{1BBC1C36-52C5-44C5-9184-D01B798040C2}"/>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86" name="Group 85">
              <a:extLst>
                <a:ext uri="{FF2B5EF4-FFF2-40B4-BE49-F238E27FC236}">
                  <a16:creationId xmlns:a16="http://schemas.microsoft.com/office/drawing/2014/main" id="{68B25E00-AF36-412D-8492-7B2D684A5953}"/>
                </a:ext>
              </a:extLst>
            </p:cNvPr>
            <p:cNvGrpSpPr/>
            <p:nvPr/>
          </p:nvGrpSpPr>
          <p:grpSpPr>
            <a:xfrm>
              <a:off x="6180817" y="4243427"/>
              <a:ext cx="1779027" cy="1012984"/>
              <a:chOff x="95929" y="4243427"/>
              <a:chExt cx="1779027" cy="1012984"/>
            </a:xfrm>
          </p:grpSpPr>
          <p:sp>
            <p:nvSpPr>
              <p:cNvPr id="87" name="Rectangle 86">
                <a:extLst>
                  <a:ext uri="{FF2B5EF4-FFF2-40B4-BE49-F238E27FC236}">
                    <a16:creationId xmlns:a16="http://schemas.microsoft.com/office/drawing/2014/main" id="{80623AFB-625E-4B2B-90E3-FD9C3656F8A5}"/>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89" name="Rectangle 88">
                <a:extLst>
                  <a:ext uri="{FF2B5EF4-FFF2-40B4-BE49-F238E27FC236}">
                    <a16:creationId xmlns:a16="http://schemas.microsoft.com/office/drawing/2014/main" id="{48DEB80D-65D8-40D1-A589-1BD88E1A67FE}"/>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cxnSp>
          <p:nvCxnSpPr>
            <p:cNvPr id="19" name="Straight Arrow Connector 18">
              <a:extLst>
                <a:ext uri="{FF2B5EF4-FFF2-40B4-BE49-F238E27FC236}">
                  <a16:creationId xmlns:a16="http://schemas.microsoft.com/office/drawing/2014/main" id="{FBAC5439-BB5B-4FB5-AEC2-375F36525A90}"/>
                </a:ext>
              </a:extLst>
            </p:cNvPr>
            <p:cNvCxnSpPr>
              <a:stCxn id="43" idx="2"/>
              <a:endCxn id="47" idx="0"/>
            </p:cNvCxnSpPr>
            <p:nvPr/>
          </p:nvCxnSpPr>
          <p:spPr>
            <a:xfrm flipH="1">
              <a:off x="983116"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CA3B2FE0-8B75-4085-B26F-E1CD3BD06686}"/>
                </a:ext>
              </a:extLst>
            </p:cNvPr>
            <p:cNvCxnSpPr>
              <a:stCxn id="81" idx="2"/>
              <a:endCxn id="87" idx="0"/>
            </p:cNvCxnSpPr>
            <p:nvPr/>
          </p:nvCxnSpPr>
          <p:spPr>
            <a:xfrm flipH="1">
              <a:off x="7068004"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8CBCC195-240D-48B7-9496-BCDF8C15AE8B}"/>
                </a:ext>
              </a:extLst>
            </p:cNvPr>
            <p:cNvCxnSpPr>
              <a:stCxn id="81" idx="1"/>
              <a:endCxn id="51" idx="3"/>
            </p:cNvCxnSpPr>
            <p:nvPr/>
          </p:nvCxnSpPr>
          <p:spPr>
            <a:xfrm flipH="1" flipV="1">
              <a:off x="4915074" y="3137951"/>
              <a:ext cx="1265743" cy="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B2181A32-8E7C-4C62-B563-CCB5C4745D4F}"/>
                </a:ext>
              </a:extLst>
            </p:cNvPr>
            <p:cNvCxnSpPr>
              <a:cxnSpLocks/>
              <a:stCxn id="62" idx="3"/>
              <a:endCxn id="49" idx="1"/>
            </p:cNvCxnSpPr>
            <p:nvPr/>
          </p:nvCxnSpPr>
          <p:spPr>
            <a:xfrm>
              <a:off x="1874957" y="1899602"/>
              <a:ext cx="1270396" cy="428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57" idx="2"/>
              <a:endCxn id="62" idx="0"/>
            </p:cNvCxnSpPr>
            <p:nvPr/>
          </p:nvCxnSpPr>
          <p:spPr>
            <a:xfrm rot="5400000">
              <a:off x="2189668" y="-73819"/>
              <a:ext cx="638650" cy="304244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57" idx="2"/>
              <a:endCxn id="82" idx="0"/>
            </p:cNvCxnSpPr>
            <p:nvPr/>
          </p:nvCxnSpPr>
          <p:spPr>
            <a:xfrm rot="16200000" flipH="1">
              <a:off x="5232112" y="-73819"/>
              <a:ext cx="638650" cy="304244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26694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consist of either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Serialized</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 items or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Hardware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are owned and managed by one or more property custodians.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 in an item group categorized as Serialized or Hardware will be added to a specified property record automatically upon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smtClean="0">
                <a:solidFill>
                  <a:schemeClr val="tx1">
                    <a:lumMod val="65000"/>
                    <a:lumOff val="35000"/>
                  </a:schemeClr>
                </a:solidFill>
                <a:latin typeface="Segoe UI" panose="020B0502040204020203" pitchFamily="34" charset="0"/>
                <a:cs typeface="Segoe UI" panose="020B0502040204020203" pitchFamily="34" charset="0"/>
              </a:rPr>
              <a:t>Items will be able to be added to a property record outside of the acquisitions process.</a:t>
            </a:r>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Property Records</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26" name="Group 25"/>
          <p:cNvGrpSpPr/>
          <p:nvPr/>
        </p:nvGrpSpPr>
        <p:grpSpPr>
          <a:xfrm>
            <a:off x="100579" y="684795"/>
            <a:ext cx="7859266" cy="5803804"/>
            <a:chOff x="100579" y="853758"/>
            <a:chExt cx="7859266" cy="5803804"/>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Record</a:t>
              </a:r>
              <a:endParaRPr lang="en-US" sz="1600" dirty="0">
                <a:latin typeface="Segoe UI" panose="020B0502040204020203" pitchFamily="34" charset="0"/>
                <a:cs typeface="Segoe UI" panose="020B0502040204020203" pitchFamily="34" charset="0"/>
              </a:endParaRPr>
            </a:p>
          </p:txBody>
        </p:sp>
        <p:grpSp>
          <p:nvGrpSpPr>
            <p:cNvPr id="5" name="Group 4"/>
            <p:cNvGrpSpPr/>
            <p:nvPr/>
          </p:nvGrpSpPr>
          <p:grpSpPr>
            <a:xfrm>
              <a:off x="100579" y="2022973"/>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4" name="Group 33"/>
            <p:cNvGrpSpPr/>
            <p:nvPr/>
          </p:nvGrpSpPr>
          <p:grpSpPr>
            <a:xfrm>
              <a:off x="5673840" y="2022973"/>
              <a:ext cx="2286005" cy="582097"/>
              <a:chOff x="5673840" y="2413521"/>
              <a:chExt cx="2286005" cy="582097"/>
            </a:xfrm>
          </p:grpSpPr>
          <p:sp>
            <p:nvSpPr>
              <p:cNvPr id="35" name="Rectangle 3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7" name="Group 36"/>
            <p:cNvGrpSpPr/>
            <p:nvPr/>
          </p:nvGrpSpPr>
          <p:grpSpPr>
            <a:xfrm>
              <a:off x="5673840" y="2822097"/>
              <a:ext cx="2286005" cy="582097"/>
              <a:chOff x="5673840" y="2413521"/>
              <a:chExt cx="2286005" cy="582097"/>
            </a:xfrm>
          </p:grpSpPr>
          <p:sp>
            <p:nvSpPr>
              <p:cNvPr id="40" name="Rectangle 39">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53" name="Group 52"/>
            <p:cNvGrpSpPr/>
            <p:nvPr/>
          </p:nvGrpSpPr>
          <p:grpSpPr>
            <a:xfrm>
              <a:off x="5673840" y="3584597"/>
              <a:ext cx="2286005" cy="582097"/>
              <a:chOff x="5673840" y="2413521"/>
              <a:chExt cx="2286005" cy="582097"/>
            </a:xfrm>
          </p:grpSpPr>
          <p:sp>
            <p:nvSpPr>
              <p:cNvPr id="58" name="Rectangle 57">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60" name="Rectangle 59">
              <a:extLst>
                <a:ext uri="{FF2B5EF4-FFF2-40B4-BE49-F238E27FC236}">
                  <a16:creationId xmlns:a16="http://schemas.microsoft.com/office/drawing/2014/main" id="{34EF0660-717C-40BE-8EF0-14F53806A4C8}"/>
                </a:ext>
              </a:extLst>
            </p:cNvPr>
            <p:cNvSpPr/>
            <p:nvPr/>
          </p:nvSpPr>
          <p:spPr>
            <a:xfrm>
              <a:off x="100584" y="1127759"/>
              <a:ext cx="7859256"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 name="Group 3"/>
            <p:cNvGrpSpPr/>
            <p:nvPr/>
          </p:nvGrpSpPr>
          <p:grpSpPr>
            <a:xfrm>
              <a:off x="100579" y="4351917"/>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cxnSp>
          <p:nvCxnSpPr>
            <p:cNvPr id="10" name="Straight Connector 9"/>
            <p:cNvCxnSpPr>
              <a:stCxn id="41" idx="2"/>
              <a:endCxn id="69" idx="0"/>
            </p:cNvCxnSpPr>
            <p:nvPr/>
          </p:nvCxnSpPr>
          <p:spPr>
            <a:xfrm>
              <a:off x="1243579" y="4113175"/>
              <a:ext cx="5" cy="23874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36" idx="2"/>
              <a:endCxn id="40" idx="0"/>
            </p:cNvCxnSpPr>
            <p:nvPr/>
          </p:nvCxnSpPr>
          <p:spPr>
            <a:xfrm>
              <a:off x="6816840" y="2605070"/>
              <a:ext cx="5" cy="21702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7" name="Straight Connector 16"/>
            <p:cNvCxnSpPr>
              <a:stCxn id="43" idx="2"/>
              <a:endCxn id="58" idx="0"/>
            </p:cNvCxnSpPr>
            <p:nvPr/>
          </p:nvCxnSpPr>
          <p:spPr>
            <a:xfrm>
              <a:off x="6816840" y="3404194"/>
              <a:ext cx="5" cy="18040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3" name="Elbow Connector 22"/>
            <p:cNvCxnSpPr>
              <a:stCxn id="60" idx="2"/>
              <a:endCxn id="39" idx="0"/>
            </p:cNvCxnSpPr>
            <p:nvPr/>
          </p:nvCxnSpPr>
          <p:spPr>
            <a:xfrm rot="5400000">
              <a:off x="2450901" y="443662"/>
              <a:ext cx="371994" cy="278662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5" name="Elbow Connector 24"/>
            <p:cNvCxnSpPr>
              <a:stCxn id="60" idx="2"/>
              <a:endCxn id="35" idx="0"/>
            </p:cNvCxnSpPr>
            <p:nvPr/>
          </p:nvCxnSpPr>
          <p:spPr>
            <a:xfrm rot="16200000" flipH="1">
              <a:off x="5237531" y="443659"/>
              <a:ext cx="371994" cy="2786633"/>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611663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When an inventory is created, each item in a property record is mapped to an inventory item. This is used to document whether an item has been accounted for, is missing, and any other details related to the item during the inventory.</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Once an inventory is complete, the verifying logistician will closeout the inventory by signing and marking the date completed, along with any remarks regarding the overall inventory. </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Inventory</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24" name="Group 23"/>
          <p:cNvGrpSpPr/>
          <p:nvPr/>
        </p:nvGrpSpPr>
        <p:grpSpPr>
          <a:xfrm>
            <a:off x="100559" y="684795"/>
            <a:ext cx="7859286" cy="5702497"/>
            <a:chOff x="100559" y="853758"/>
            <a:chExt cx="7859286" cy="5702497"/>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a:t>
              </a:r>
              <a:endParaRPr lang="en-US" sz="1600" dirty="0">
                <a:latin typeface="Segoe UI" panose="020B0502040204020203" pitchFamily="34" charset="0"/>
                <a:cs typeface="Segoe UI" panose="020B0502040204020203" pitchFamily="34" charset="0"/>
              </a:endParaRPr>
            </a:p>
          </p:txBody>
        </p:sp>
        <p:grpSp>
          <p:nvGrpSpPr>
            <p:cNvPr id="5" name="Group 4"/>
            <p:cNvGrpSpPr/>
            <p:nvPr/>
          </p:nvGrpSpPr>
          <p:grpSpPr>
            <a:xfrm>
              <a:off x="100579" y="4250610"/>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60" name="Rectangle 59">
              <a:extLst>
                <a:ext uri="{FF2B5EF4-FFF2-40B4-BE49-F238E27FC236}">
                  <a16:creationId xmlns:a16="http://schemas.microsoft.com/office/drawing/2014/main" id="{34EF0660-717C-40BE-8EF0-14F53806A4C8}"/>
                </a:ext>
              </a:extLst>
            </p:cNvPr>
            <p:cNvSpPr/>
            <p:nvPr/>
          </p:nvSpPr>
          <p:spPr>
            <a:xfrm>
              <a:off x="100559" y="1128078"/>
              <a:ext cx="7859256" cy="13849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Record 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Log 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Date Started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Date Completed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 name="Group 3"/>
            <p:cNvGrpSpPr/>
            <p:nvPr/>
          </p:nvGrpSpPr>
          <p:grpSpPr>
            <a:xfrm>
              <a:off x="5673815" y="4250610"/>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grpSp>
          <p:nvGrpSpPr>
            <p:cNvPr id="28" name="Group 27"/>
            <p:cNvGrpSpPr/>
            <p:nvPr/>
          </p:nvGrpSpPr>
          <p:grpSpPr>
            <a:xfrm>
              <a:off x="100579" y="2806135"/>
              <a:ext cx="2286000" cy="1012984"/>
              <a:chOff x="100584" y="1614397"/>
              <a:chExt cx="2286000" cy="1012984"/>
            </a:xfrm>
          </p:grpSpPr>
          <p:sp>
            <p:nvSpPr>
              <p:cNvPr id="29" name="Rectangle 2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 Item</a:t>
                </a:r>
                <a:endParaRPr lang="en-US" sz="1600" dirty="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92F3C2D4-DE2E-4B48-93DA-8F055147368D}"/>
                  </a:ext>
                </a:extLst>
              </p:cNvPr>
              <p:cNvSpPr/>
              <p:nvPr/>
            </p:nvSpPr>
            <p:spPr>
              <a:xfrm>
                <a:off x="100584" y="1888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Accounted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Missing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1" name="Group 30"/>
            <p:cNvGrpSpPr/>
            <p:nvPr/>
          </p:nvGrpSpPr>
          <p:grpSpPr>
            <a:xfrm>
              <a:off x="5673815" y="2806135"/>
              <a:ext cx="2286000" cy="1012984"/>
              <a:chOff x="100584" y="1614397"/>
              <a:chExt cx="2286000" cy="1012984"/>
            </a:xfrm>
          </p:grpSpPr>
          <p:sp>
            <p:nvSpPr>
              <p:cNvPr id="32" name="Rectangle 31">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 Item</a:t>
                </a:r>
                <a:endParaRPr lang="en-US" sz="1600" dirty="0">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id="{92F3C2D4-DE2E-4B48-93DA-8F055147368D}"/>
                  </a:ext>
                </a:extLst>
              </p:cNvPr>
              <p:cNvSpPr/>
              <p:nvPr/>
            </p:nvSpPr>
            <p:spPr>
              <a:xfrm>
                <a:off x="100584" y="1888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Accounted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Missing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11" name="Straight Arrow Connector 10"/>
            <p:cNvCxnSpPr>
              <a:stCxn id="30" idx="2"/>
              <a:endCxn id="39" idx="0"/>
            </p:cNvCxnSpPr>
            <p:nvPr/>
          </p:nvCxnSpPr>
          <p:spPr>
            <a:xfrm>
              <a:off x="1243579" y="3819119"/>
              <a:ext cx="5" cy="43149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33" idx="2"/>
              <a:endCxn id="69" idx="0"/>
            </p:cNvCxnSpPr>
            <p:nvPr/>
          </p:nvCxnSpPr>
          <p:spPr>
            <a:xfrm>
              <a:off x="6816815" y="3819119"/>
              <a:ext cx="5" cy="43149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8" name="Elbow Connector 17"/>
            <p:cNvCxnSpPr>
              <a:stCxn id="60" idx="2"/>
              <a:endCxn id="29" idx="0"/>
            </p:cNvCxnSpPr>
            <p:nvPr/>
          </p:nvCxnSpPr>
          <p:spPr>
            <a:xfrm rot="5400000">
              <a:off x="2490352" y="1266300"/>
              <a:ext cx="293062" cy="278660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1" name="Elbow Connector 20"/>
            <p:cNvCxnSpPr>
              <a:stCxn id="60" idx="2"/>
              <a:endCxn id="32" idx="0"/>
            </p:cNvCxnSpPr>
            <p:nvPr/>
          </p:nvCxnSpPr>
          <p:spPr>
            <a:xfrm rot="16200000" flipH="1">
              <a:off x="5276970" y="1266290"/>
              <a:ext cx="293062" cy="278662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10979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Transfers are initiated by a property custodian from an origin property record to a destination property record. It includes the items to be transferred, when the transfer was initiated, and any remarks associated with the transfer.</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Each item in a transfer is tagged with a transfer item record.</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Upon receipt of items, a property custodian for the destination property record will generate a transfer receipt indicating the receipt date and any remarks associated with the receipt of the items.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Transfers</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5" name="Group 4"/>
          <p:cNvGrpSpPr/>
          <p:nvPr/>
        </p:nvGrpSpPr>
        <p:grpSpPr>
          <a:xfrm>
            <a:off x="100576" y="3149087"/>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 name="Group 2"/>
          <p:cNvGrpSpPr/>
          <p:nvPr/>
        </p:nvGrpSpPr>
        <p:grpSpPr>
          <a:xfrm>
            <a:off x="100559" y="684795"/>
            <a:ext cx="7859286" cy="1659315"/>
            <a:chOff x="100559" y="853758"/>
            <a:chExt cx="7859286" cy="1659315"/>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a:t>
              </a:r>
              <a:endParaRPr lang="en-US" sz="1600" dirty="0">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34EF0660-717C-40BE-8EF0-14F53806A4C8}"/>
                </a:ext>
              </a:extLst>
            </p:cNvPr>
            <p:cNvSpPr/>
            <p:nvPr/>
          </p:nvSpPr>
          <p:spPr>
            <a:xfrm>
              <a:off x="100559" y="1128078"/>
              <a:ext cx="7859256" cy="13849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Origin Property Record</a:t>
              </a:r>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Destination Property Record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Received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Transfer 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4" name="Group 3"/>
          <p:cNvGrpSpPr/>
          <p:nvPr/>
        </p:nvGrpSpPr>
        <p:grpSpPr>
          <a:xfrm>
            <a:off x="5673790" y="3144893"/>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sp>
        <p:nvSpPr>
          <p:cNvPr id="29" name="Rectangle 28">
            <a:extLst>
              <a:ext uri="{FF2B5EF4-FFF2-40B4-BE49-F238E27FC236}">
                <a16:creationId xmlns:a16="http://schemas.microsoft.com/office/drawing/2014/main" id="{5626B030-B48B-42C0-9339-F603883EA700}"/>
              </a:ext>
            </a:extLst>
          </p:cNvPr>
          <p:cNvSpPr/>
          <p:nvPr/>
        </p:nvSpPr>
        <p:spPr>
          <a:xfrm>
            <a:off x="100579" y="261765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Item</a:t>
            </a:r>
            <a:endParaRPr lang="en-US" sz="1600" dirty="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5626B030-B48B-42C0-9339-F603883EA700}"/>
              </a:ext>
            </a:extLst>
          </p:cNvPr>
          <p:cNvSpPr/>
          <p:nvPr/>
        </p:nvSpPr>
        <p:spPr>
          <a:xfrm>
            <a:off x="5673790" y="261765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Item</a:t>
            </a:r>
            <a:endParaRPr lang="en-US" sz="1600" dirty="0">
              <a:latin typeface="Segoe UI" panose="020B0502040204020203" pitchFamily="34" charset="0"/>
              <a:cs typeface="Segoe UI" panose="020B0502040204020203" pitchFamily="34" charset="0"/>
            </a:endParaRPr>
          </a:p>
        </p:txBody>
      </p:sp>
      <p:grpSp>
        <p:nvGrpSpPr>
          <p:cNvPr id="2" name="Group 1"/>
          <p:cNvGrpSpPr/>
          <p:nvPr/>
        </p:nvGrpSpPr>
        <p:grpSpPr>
          <a:xfrm>
            <a:off x="100534" y="5747402"/>
            <a:ext cx="7859261" cy="1017040"/>
            <a:chOff x="252984" y="1006158"/>
            <a:chExt cx="7859261" cy="1017040"/>
          </a:xfrm>
        </p:grpSpPr>
        <p:sp>
          <p:nvSpPr>
            <p:cNvPr id="24" name="Rectangle 23">
              <a:extLst>
                <a:ext uri="{FF2B5EF4-FFF2-40B4-BE49-F238E27FC236}">
                  <a16:creationId xmlns:a16="http://schemas.microsoft.com/office/drawing/2014/main" id="{4808B174-B9CF-4CAD-8A19-1BC9D885D3B3}"/>
                </a:ext>
              </a:extLst>
            </p:cNvPr>
            <p:cNvSpPr/>
            <p:nvPr/>
          </p:nvSpPr>
          <p:spPr>
            <a:xfrm>
              <a:off x="252984" y="10061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Receipt</a:t>
              </a:r>
              <a:endParaRPr lang="en-US" sz="1600" dirty="0">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4EF0660-717C-40BE-8EF0-14F53806A4C8}"/>
                </a:ext>
              </a:extLst>
            </p:cNvPr>
            <p:cNvSpPr/>
            <p:nvPr/>
          </p:nvSpPr>
          <p:spPr>
            <a:xfrm>
              <a:off x="252986" y="1284534"/>
              <a:ext cx="7859256"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Receipt 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7" name="Elbow Connector 6"/>
          <p:cNvCxnSpPr>
            <a:stCxn id="60" idx="2"/>
            <a:endCxn id="29" idx="0"/>
          </p:cNvCxnSpPr>
          <p:nvPr/>
        </p:nvCxnSpPr>
        <p:spPr>
          <a:xfrm rot="5400000">
            <a:off x="2500109" y="1087580"/>
            <a:ext cx="273549" cy="278660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9" name="Elbow Connector 8"/>
          <p:cNvCxnSpPr>
            <a:stCxn id="60" idx="2"/>
            <a:endCxn id="23" idx="0"/>
          </p:cNvCxnSpPr>
          <p:nvPr/>
        </p:nvCxnSpPr>
        <p:spPr>
          <a:xfrm rot="16200000" flipH="1">
            <a:off x="5286714" y="1087582"/>
            <a:ext cx="273549" cy="2786603"/>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a:stCxn id="29" idx="2"/>
            <a:endCxn id="39" idx="0"/>
          </p:cNvCxnSpPr>
          <p:nvPr/>
        </p:nvCxnSpPr>
        <p:spPr>
          <a:xfrm>
            <a:off x="1243579" y="2891979"/>
            <a:ext cx="2" cy="257108"/>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a:stCxn id="23" idx="2"/>
            <a:endCxn id="69" idx="0"/>
          </p:cNvCxnSpPr>
          <p:nvPr/>
        </p:nvCxnSpPr>
        <p:spPr>
          <a:xfrm>
            <a:off x="6816790" y="2891979"/>
            <a:ext cx="5" cy="252914"/>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a:stCxn id="60" idx="2"/>
            <a:endCxn id="24" idx="0"/>
          </p:cNvCxnSpPr>
          <p:nvPr/>
        </p:nvCxnSpPr>
        <p:spPr>
          <a:xfrm flipH="1">
            <a:off x="4030165" y="2344110"/>
            <a:ext cx="22" cy="3403292"/>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41999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1221</Words>
  <Application>Microsoft Office PowerPoint</Application>
  <PresentationFormat>Widescreen</PresentationFormat>
  <Paragraphs>366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Request and Item Groups</vt:lpstr>
      <vt:lpstr>Approval Groups and Templates</vt:lpstr>
      <vt:lpstr>Order Placement</vt:lpstr>
      <vt:lpstr>Funding Accounts</vt:lpstr>
      <vt:lpstr>Order Placement</vt:lpstr>
      <vt:lpstr>Funding Accounts</vt:lpstr>
      <vt:lpstr>Funding Accounts</vt:lpstr>
      <vt:lpstr>Funding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Still</dc:creator>
  <cp:lastModifiedBy>Jam Jam</cp:lastModifiedBy>
  <cp:revision>30</cp:revision>
  <dcterms:created xsi:type="dcterms:W3CDTF">2018-06-08T17:59:51Z</dcterms:created>
  <dcterms:modified xsi:type="dcterms:W3CDTF">2018-06-15T16:10:44Z</dcterms:modified>
</cp:coreProperties>
</file>