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0" r:id="rId6"/>
    <p:sldId id="261" r:id="rId7"/>
    <p:sldId id="262" r:id="rId8"/>
    <p:sldId id="303" r:id="rId9"/>
    <p:sldId id="263" r:id="rId10"/>
    <p:sldId id="264" r:id="rId11"/>
    <p:sldId id="265" r:id="rId12"/>
    <p:sldId id="266" r:id="rId13"/>
    <p:sldId id="267" r:id="rId14"/>
    <p:sldId id="268" r:id="rId15"/>
    <p:sldId id="269" r:id="rId16"/>
    <p:sldId id="270" r:id="rId17"/>
    <p:sldId id="271" r:id="rId18"/>
    <p:sldId id="273" r:id="rId19"/>
    <p:sldId id="272" r:id="rId20"/>
    <p:sldId id="305" r:id="rId21"/>
    <p:sldId id="274" r:id="rId22"/>
    <p:sldId id="275" r:id="rId23"/>
    <p:sldId id="276" r:id="rId24"/>
    <p:sldId id="304" r:id="rId25"/>
    <p:sldId id="278" r:id="rId26"/>
    <p:sldId id="279" r:id="rId27"/>
    <p:sldId id="277" r:id="rId28"/>
    <p:sldId id="280" r:id="rId29"/>
    <p:sldId id="281" r:id="rId30"/>
    <p:sldId id="313" r:id="rId31"/>
    <p:sldId id="314" r:id="rId32"/>
    <p:sldId id="315" r:id="rId33"/>
    <p:sldId id="316" r:id="rId34"/>
    <p:sldId id="317" r:id="rId35"/>
    <p:sldId id="306" r:id="rId36"/>
    <p:sldId id="307" r:id="rId37"/>
    <p:sldId id="308" r:id="rId38"/>
    <p:sldId id="309" r:id="rId39"/>
    <p:sldId id="310" r:id="rId40"/>
    <p:sldId id="311" r:id="rId41"/>
    <p:sldId id="312" r:id="rId42"/>
    <p:sldId id="282" r:id="rId43"/>
    <p:sldId id="283" r:id="rId44"/>
    <p:sldId id="284" r:id="rId45"/>
    <p:sldId id="285" r:id="rId46"/>
    <p:sldId id="301" r:id="rId47"/>
    <p:sldId id="319" r:id="rId48"/>
    <p:sldId id="286" r:id="rId49"/>
    <p:sldId id="287" r:id="rId50"/>
    <p:sldId id="288" r:id="rId51"/>
    <p:sldId id="289" r:id="rId52"/>
    <p:sldId id="290" r:id="rId53"/>
    <p:sldId id="291" r:id="rId54"/>
    <p:sldId id="320" r:id="rId55"/>
    <p:sldId id="292" r:id="rId56"/>
    <p:sldId id="293" r:id="rId57"/>
    <p:sldId id="294" r:id="rId58"/>
    <p:sldId id="295" r:id="rId59"/>
    <p:sldId id="296" r:id="rId60"/>
    <p:sldId id="297" r:id="rId61"/>
    <p:sldId id="298" r:id="rId62"/>
    <p:sldId id="299" r:id="rId63"/>
    <p:sldId id="300" r:id="rId64"/>
    <p:sldId id="321" r:id="rId65"/>
    <p:sldId id="31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8"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9139AE-7568-4516-A652-0FE78E9DA7F6}"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B2C49-3CCA-4BD4-8C3D-B36FC0B527A4}" type="slidenum">
              <a:rPr lang="en-US" smtClean="0"/>
              <a:t>‹#›</a:t>
            </a:fld>
            <a:endParaRPr lang="en-US"/>
          </a:p>
        </p:txBody>
      </p:sp>
    </p:spTree>
    <p:extLst>
      <p:ext uri="{BB962C8B-B14F-4D97-AF65-F5344CB8AC3E}">
        <p14:creationId xmlns:p14="http://schemas.microsoft.com/office/powerpoint/2010/main" val="407828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9139AE-7568-4516-A652-0FE78E9DA7F6}"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B2C49-3CCA-4BD4-8C3D-B36FC0B527A4}" type="slidenum">
              <a:rPr lang="en-US" smtClean="0"/>
              <a:t>‹#›</a:t>
            </a:fld>
            <a:endParaRPr lang="en-US"/>
          </a:p>
        </p:txBody>
      </p:sp>
    </p:spTree>
    <p:extLst>
      <p:ext uri="{BB962C8B-B14F-4D97-AF65-F5344CB8AC3E}">
        <p14:creationId xmlns:p14="http://schemas.microsoft.com/office/powerpoint/2010/main" val="248280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9139AE-7568-4516-A652-0FE78E9DA7F6}"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B2C49-3CCA-4BD4-8C3D-B36FC0B527A4}" type="slidenum">
              <a:rPr lang="en-US" smtClean="0"/>
              <a:t>‹#›</a:t>
            </a:fld>
            <a:endParaRPr lang="en-US"/>
          </a:p>
        </p:txBody>
      </p:sp>
    </p:spTree>
    <p:extLst>
      <p:ext uri="{BB962C8B-B14F-4D97-AF65-F5344CB8AC3E}">
        <p14:creationId xmlns:p14="http://schemas.microsoft.com/office/powerpoint/2010/main" val="222919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9139AE-7568-4516-A652-0FE78E9DA7F6}"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B2C49-3CCA-4BD4-8C3D-B36FC0B527A4}" type="slidenum">
              <a:rPr lang="en-US" smtClean="0"/>
              <a:t>‹#›</a:t>
            </a:fld>
            <a:endParaRPr lang="en-US"/>
          </a:p>
        </p:txBody>
      </p:sp>
    </p:spTree>
    <p:extLst>
      <p:ext uri="{BB962C8B-B14F-4D97-AF65-F5344CB8AC3E}">
        <p14:creationId xmlns:p14="http://schemas.microsoft.com/office/powerpoint/2010/main" val="1066661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139AE-7568-4516-A652-0FE78E9DA7F6}"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B2C49-3CCA-4BD4-8C3D-B36FC0B527A4}" type="slidenum">
              <a:rPr lang="en-US" smtClean="0"/>
              <a:t>‹#›</a:t>
            </a:fld>
            <a:endParaRPr lang="en-US"/>
          </a:p>
        </p:txBody>
      </p:sp>
    </p:spTree>
    <p:extLst>
      <p:ext uri="{BB962C8B-B14F-4D97-AF65-F5344CB8AC3E}">
        <p14:creationId xmlns:p14="http://schemas.microsoft.com/office/powerpoint/2010/main" val="66460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139AE-7568-4516-A652-0FE78E9DA7F6}" type="datetimeFigureOut">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B2C49-3CCA-4BD4-8C3D-B36FC0B527A4}" type="slidenum">
              <a:rPr lang="en-US" smtClean="0"/>
              <a:t>‹#›</a:t>
            </a:fld>
            <a:endParaRPr lang="en-US"/>
          </a:p>
        </p:txBody>
      </p:sp>
    </p:spTree>
    <p:extLst>
      <p:ext uri="{BB962C8B-B14F-4D97-AF65-F5344CB8AC3E}">
        <p14:creationId xmlns:p14="http://schemas.microsoft.com/office/powerpoint/2010/main" val="3033015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139AE-7568-4516-A652-0FE78E9DA7F6}" type="datetimeFigureOut">
              <a:rPr lang="en-US" smtClean="0"/>
              <a:t>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B2C49-3CCA-4BD4-8C3D-B36FC0B527A4}" type="slidenum">
              <a:rPr lang="en-US" smtClean="0"/>
              <a:t>‹#›</a:t>
            </a:fld>
            <a:endParaRPr lang="en-US"/>
          </a:p>
        </p:txBody>
      </p:sp>
    </p:spTree>
    <p:extLst>
      <p:ext uri="{BB962C8B-B14F-4D97-AF65-F5344CB8AC3E}">
        <p14:creationId xmlns:p14="http://schemas.microsoft.com/office/powerpoint/2010/main" val="370265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9139AE-7568-4516-A652-0FE78E9DA7F6}" type="datetimeFigureOut">
              <a:rPr lang="en-US" smtClean="0"/>
              <a:t>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B2C49-3CCA-4BD4-8C3D-B36FC0B527A4}" type="slidenum">
              <a:rPr lang="en-US" smtClean="0"/>
              <a:t>‹#›</a:t>
            </a:fld>
            <a:endParaRPr lang="en-US"/>
          </a:p>
        </p:txBody>
      </p:sp>
    </p:spTree>
    <p:extLst>
      <p:ext uri="{BB962C8B-B14F-4D97-AF65-F5344CB8AC3E}">
        <p14:creationId xmlns:p14="http://schemas.microsoft.com/office/powerpoint/2010/main" val="1355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9139AE-7568-4516-A652-0FE78E9DA7F6}" type="datetimeFigureOut">
              <a:rPr lang="en-US" smtClean="0"/>
              <a:t>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B2C49-3CCA-4BD4-8C3D-B36FC0B527A4}" type="slidenum">
              <a:rPr lang="en-US" smtClean="0"/>
              <a:t>‹#›</a:t>
            </a:fld>
            <a:endParaRPr lang="en-US"/>
          </a:p>
        </p:txBody>
      </p:sp>
    </p:spTree>
    <p:extLst>
      <p:ext uri="{BB962C8B-B14F-4D97-AF65-F5344CB8AC3E}">
        <p14:creationId xmlns:p14="http://schemas.microsoft.com/office/powerpoint/2010/main" val="347919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9139AE-7568-4516-A652-0FE78E9DA7F6}" type="datetimeFigureOut">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B2C49-3CCA-4BD4-8C3D-B36FC0B527A4}" type="slidenum">
              <a:rPr lang="en-US" smtClean="0"/>
              <a:t>‹#›</a:t>
            </a:fld>
            <a:endParaRPr lang="en-US"/>
          </a:p>
        </p:txBody>
      </p:sp>
    </p:spTree>
    <p:extLst>
      <p:ext uri="{BB962C8B-B14F-4D97-AF65-F5344CB8AC3E}">
        <p14:creationId xmlns:p14="http://schemas.microsoft.com/office/powerpoint/2010/main" val="269333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9139AE-7568-4516-A652-0FE78E9DA7F6}" type="datetimeFigureOut">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B2C49-3CCA-4BD4-8C3D-B36FC0B527A4}" type="slidenum">
              <a:rPr lang="en-US" smtClean="0"/>
              <a:t>‹#›</a:t>
            </a:fld>
            <a:endParaRPr lang="en-US"/>
          </a:p>
        </p:txBody>
      </p:sp>
    </p:spTree>
    <p:extLst>
      <p:ext uri="{BB962C8B-B14F-4D97-AF65-F5344CB8AC3E}">
        <p14:creationId xmlns:p14="http://schemas.microsoft.com/office/powerpoint/2010/main" val="11826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139AE-7568-4516-A652-0FE78E9DA7F6}" type="datetimeFigureOut">
              <a:rPr lang="en-US" smtClean="0"/>
              <a:t>2/11/2016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B2C49-3CCA-4BD4-8C3D-B36FC0B527A4}" type="slidenum">
              <a:rPr lang="en-US" smtClean="0"/>
              <a:t>‹#›</a:t>
            </a:fld>
            <a:endParaRPr lang="en-US"/>
          </a:p>
        </p:txBody>
      </p:sp>
    </p:spTree>
    <p:extLst>
      <p:ext uri="{BB962C8B-B14F-4D97-AF65-F5344CB8AC3E}">
        <p14:creationId xmlns:p14="http://schemas.microsoft.com/office/powerpoint/2010/main" val="3631836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owasp.org/images/0/08/OWASP_SCP_Quick_Reference_Guide_v2.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uildsecurityin.us-cert.gov/"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owasp.org/"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owasp.org/index.php/Category:OWASP_Top_Ten_Projec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microsoft.com/en-us/sd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microsoft.com/en-us/download/details.aspx?id=4916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Coding Practices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94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privilege</a:t>
            </a:r>
            <a:endParaRPr lang="en-US" dirty="0"/>
          </a:p>
        </p:txBody>
      </p:sp>
      <p:sp>
        <p:nvSpPr>
          <p:cNvPr id="3" name="Content Placeholder 2"/>
          <p:cNvSpPr>
            <a:spLocks noGrp="1"/>
          </p:cNvSpPr>
          <p:nvPr>
            <p:ph idx="1"/>
          </p:nvPr>
        </p:nvSpPr>
        <p:spPr/>
        <p:txBody>
          <a:bodyPr/>
          <a:lstStyle/>
          <a:p>
            <a:pPr marL="0" indent="0">
              <a:buNone/>
            </a:pPr>
            <a:r>
              <a:rPr lang="en-US" sz="3600" dirty="0"/>
              <a:t>The principle of least privilege means giving a user account only those privileges which are essential to that user's work and nothing more.</a:t>
            </a:r>
          </a:p>
          <a:p>
            <a:pPr marL="0" indent="0">
              <a:buNone/>
            </a:pPr>
            <a:endParaRPr lang="en-US" dirty="0"/>
          </a:p>
        </p:txBody>
      </p:sp>
    </p:spTree>
    <p:extLst>
      <p:ext uri="{BB962C8B-B14F-4D97-AF65-F5344CB8AC3E}">
        <p14:creationId xmlns:p14="http://schemas.microsoft.com/office/powerpoint/2010/main" val="95815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is more secure</a:t>
            </a:r>
            <a:endParaRPr lang="en-US" dirty="0"/>
          </a:p>
        </p:txBody>
      </p:sp>
      <p:sp>
        <p:nvSpPr>
          <p:cNvPr id="3" name="Content Placeholder 2"/>
          <p:cNvSpPr>
            <a:spLocks noGrp="1"/>
          </p:cNvSpPr>
          <p:nvPr>
            <p:ph idx="1"/>
          </p:nvPr>
        </p:nvSpPr>
        <p:spPr/>
        <p:txBody>
          <a:bodyPr/>
          <a:lstStyle/>
          <a:p>
            <a:pPr marL="0" indent="0">
              <a:buNone/>
            </a:pPr>
            <a:r>
              <a:rPr lang="en-US" sz="3600" dirty="0"/>
              <a:t>The larger and more complex that a system becomes the harder it becomes to secure. Larger systems have more areas of concern. More complex systems increase the likelihood of bugs or of making mistakes. Simpler is always more secure.</a:t>
            </a:r>
          </a:p>
          <a:p>
            <a:pPr marL="0" indent="0">
              <a:buNone/>
            </a:pPr>
            <a:endParaRPr lang="en-US" dirty="0"/>
          </a:p>
        </p:txBody>
      </p:sp>
    </p:spTree>
    <p:extLst>
      <p:ext uri="{BB962C8B-B14F-4D97-AF65-F5344CB8AC3E}">
        <p14:creationId xmlns:p14="http://schemas.microsoft.com/office/powerpoint/2010/main" val="2713656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Never trust users</a:t>
            </a:r>
            <a:endParaRPr lang="en-US" dirty="0"/>
          </a:p>
        </p:txBody>
      </p:sp>
      <p:sp>
        <p:nvSpPr>
          <p:cNvPr id="3" name="Content Placeholder 2"/>
          <p:cNvSpPr>
            <a:spLocks noGrp="1"/>
          </p:cNvSpPr>
          <p:nvPr>
            <p:ph idx="1"/>
          </p:nvPr>
        </p:nvSpPr>
        <p:spPr/>
        <p:txBody>
          <a:bodyPr/>
          <a:lstStyle/>
          <a:p>
            <a:pPr marL="0" indent="0">
              <a:buNone/>
            </a:pPr>
            <a:r>
              <a:rPr lang="en-US" sz="3600" dirty="0"/>
              <a:t>You should consider and be on guard against basic human mistakes. In general, you should be paranoid. Most users aren't out to get you, but one in 10,000 might be, and the thing is, you can't tell the difference, especially ahead of time.</a:t>
            </a:r>
          </a:p>
          <a:p>
            <a:pPr marL="0" indent="0">
              <a:buNone/>
            </a:pPr>
            <a:endParaRPr lang="en-US" dirty="0"/>
          </a:p>
        </p:txBody>
      </p:sp>
    </p:spTree>
    <p:extLst>
      <p:ext uri="{BB962C8B-B14F-4D97-AF65-F5344CB8AC3E}">
        <p14:creationId xmlns:p14="http://schemas.microsoft.com/office/powerpoint/2010/main" val="3709925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 the unexpected</a:t>
            </a:r>
            <a:endParaRPr lang="en-US" dirty="0"/>
          </a:p>
        </p:txBody>
      </p:sp>
      <p:sp>
        <p:nvSpPr>
          <p:cNvPr id="3" name="Content Placeholder 2"/>
          <p:cNvSpPr>
            <a:spLocks noGrp="1"/>
          </p:cNvSpPr>
          <p:nvPr>
            <p:ph idx="1"/>
          </p:nvPr>
        </p:nvSpPr>
        <p:spPr/>
        <p:txBody>
          <a:bodyPr/>
          <a:lstStyle/>
          <a:p>
            <a:pPr marL="0" indent="0">
              <a:buNone/>
            </a:pPr>
            <a:r>
              <a:rPr lang="en-US" sz="3600" dirty="0"/>
              <a:t>Security's not like chess where you can react to someone else's moves. You have to assume that you will be hacked and your job is to figure out how that will happen ahead of time. You have to prevent the crime before it happens. It's sometimes called a mystery in reverse.</a:t>
            </a:r>
          </a:p>
          <a:p>
            <a:pPr marL="0" indent="0">
              <a:buNone/>
            </a:pPr>
            <a:endParaRPr lang="en-US" dirty="0"/>
          </a:p>
        </p:txBody>
      </p:sp>
    </p:spTree>
    <p:extLst>
      <p:ext uri="{BB962C8B-B14F-4D97-AF65-F5344CB8AC3E}">
        <p14:creationId xmlns:p14="http://schemas.microsoft.com/office/powerpoint/2010/main" val="3236237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 in depth</a:t>
            </a:r>
            <a:endParaRPr lang="en-US" dirty="0"/>
          </a:p>
        </p:txBody>
      </p:sp>
      <p:sp>
        <p:nvSpPr>
          <p:cNvPr id="3" name="Content Placeholder 2"/>
          <p:cNvSpPr>
            <a:spLocks noGrp="1"/>
          </p:cNvSpPr>
          <p:nvPr>
            <p:ph idx="1"/>
          </p:nvPr>
        </p:nvSpPr>
        <p:spPr/>
        <p:txBody>
          <a:bodyPr>
            <a:noAutofit/>
          </a:bodyPr>
          <a:lstStyle/>
          <a:p>
            <a:pPr marL="0" indent="0">
              <a:buNone/>
            </a:pPr>
            <a:r>
              <a:rPr lang="en-US" sz="3600" dirty="0"/>
              <a:t>Originally defense in depth was a military term. The idea is to slow the advance of an attacker because over time an attack loses momentum, and therefore it's not as effective</a:t>
            </a:r>
            <a:r>
              <a:rPr lang="en-US" sz="3600" dirty="0" smtClean="0"/>
              <a:t>.</a:t>
            </a:r>
            <a:endParaRPr lang="en-US" sz="3600" dirty="0"/>
          </a:p>
        </p:txBody>
      </p:sp>
    </p:spTree>
    <p:extLst>
      <p:ext uri="{BB962C8B-B14F-4D97-AF65-F5344CB8AC3E}">
        <p14:creationId xmlns:p14="http://schemas.microsoft.com/office/powerpoint/2010/main" val="1906931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 in depth continued…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600" dirty="0" smtClean="0"/>
              <a:t>When we're talking about computers, we're talking about redundant security. There are three main areas that you'll want to focus on for defense in depth. And you want to have defense in all of these areas, and have it deeply in all of these areas as well.</a:t>
            </a:r>
          </a:p>
          <a:p>
            <a:r>
              <a:rPr lang="en-US" sz="3600" dirty="0" smtClean="0"/>
              <a:t>People</a:t>
            </a:r>
          </a:p>
          <a:p>
            <a:r>
              <a:rPr lang="en-US" sz="3600" dirty="0" smtClean="0"/>
              <a:t>Technology</a:t>
            </a:r>
          </a:p>
          <a:p>
            <a:r>
              <a:rPr lang="en-US" sz="3600" dirty="0" smtClean="0"/>
              <a:t>Operations</a:t>
            </a:r>
          </a:p>
          <a:p>
            <a:endParaRPr lang="en-US" dirty="0"/>
          </a:p>
        </p:txBody>
      </p:sp>
    </p:spTree>
    <p:extLst>
      <p:ext uri="{BB962C8B-B14F-4D97-AF65-F5344CB8AC3E}">
        <p14:creationId xmlns:p14="http://schemas.microsoft.com/office/powerpoint/2010/main" val="3537235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 in depth (People)</a:t>
            </a:r>
            <a:endParaRPr lang="en-US" dirty="0"/>
          </a:p>
        </p:txBody>
      </p:sp>
      <p:sp>
        <p:nvSpPr>
          <p:cNvPr id="3" name="Content Placeholder 2"/>
          <p:cNvSpPr>
            <a:spLocks noGrp="1"/>
          </p:cNvSpPr>
          <p:nvPr>
            <p:ph idx="1"/>
          </p:nvPr>
        </p:nvSpPr>
        <p:spPr/>
        <p:txBody>
          <a:bodyPr/>
          <a:lstStyle/>
          <a:p>
            <a:pPr marL="0" indent="0">
              <a:buNone/>
            </a:pPr>
            <a:r>
              <a:rPr lang="en-US" sz="3600" dirty="0" smtClean="0"/>
              <a:t>Defense in depth for people means:</a:t>
            </a:r>
          </a:p>
          <a:p>
            <a:r>
              <a:rPr lang="en-US" sz="3600" dirty="0" smtClean="0"/>
              <a:t>Writing a security policy</a:t>
            </a:r>
          </a:p>
          <a:p>
            <a:r>
              <a:rPr lang="en-US" sz="3600" dirty="0" smtClean="0"/>
              <a:t>Getting everyone educated</a:t>
            </a:r>
          </a:p>
          <a:p>
            <a:r>
              <a:rPr lang="en-US" sz="3600" dirty="0" smtClean="0"/>
              <a:t>Getting them to follow best practices</a:t>
            </a:r>
          </a:p>
          <a:p>
            <a:r>
              <a:rPr lang="en-US" sz="3600" dirty="0" smtClean="0"/>
              <a:t>Assigning responsibilities</a:t>
            </a:r>
          </a:p>
          <a:p>
            <a:endParaRPr lang="en-US" dirty="0"/>
          </a:p>
        </p:txBody>
      </p:sp>
    </p:spTree>
    <p:extLst>
      <p:ext uri="{BB962C8B-B14F-4D97-AF65-F5344CB8AC3E}">
        <p14:creationId xmlns:p14="http://schemas.microsoft.com/office/powerpoint/2010/main" val="72793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 in depth (Technology)</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Now when we talk about technology we're talking about having security throughout your entire technology stack</a:t>
            </a:r>
            <a:r>
              <a:rPr lang="en-US" sz="3600" dirty="0" smtClean="0"/>
              <a:t>. That is:</a:t>
            </a:r>
          </a:p>
          <a:p>
            <a:r>
              <a:rPr lang="en-US" sz="3600" dirty="0" smtClean="0"/>
              <a:t>Hardware</a:t>
            </a:r>
          </a:p>
          <a:p>
            <a:r>
              <a:rPr lang="en-US" sz="3600" dirty="0" smtClean="0"/>
              <a:t>Software</a:t>
            </a:r>
          </a:p>
          <a:p>
            <a:r>
              <a:rPr lang="en-US" sz="3600" dirty="0" smtClean="0"/>
              <a:t>Acquisition</a:t>
            </a:r>
          </a:p>
          <a:p>
            <a:r>
              <a:rPr lang="en-US" sz="3600" dirty="0" smtClean="0"/>
              <a:t>Maintenance</a:t>
            </a:r>
            <a:endParaRPr lang="en-US" sz="3600" dirty="0"/>
          </a:p>
        </p:txBody>
      </p:sp>
    </p:spTree>
    <p:extLst>
      <p:ext uri="{BB962C8B-B14F-4D97-AF65-F5344CB8AC3E}">
        <p14:creationId xmlns:p14="http://schemas.microsoft.com/office/powerpoint/2010/main" val="678757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 in depth (Technology) continued…</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Defense in depth in technology touches on:</a:t>
            </a:r>
          </a:p>
          <a:p>
            <a:r>
              <a:rPr lang="en-US" sz="3600" dirty="0" smtClean="0"/>
              <a:t>Firewalls</a:t>
            </a:r>
          </a:p>
          <a:p>
            <a:r>
              <a:rPr lang="en-US" sz="3600" dirty="0" smtClean="0"/>
              <a:t>Intrusion detection</a:t>
            </a:r>
          </a:p>
          <a:p>
            <a:r>
              <a:rPr lang="en-US" sz="3600" dirty="0" smtClean="0"/>
              <a:t>Server hardware</a:t>
            </a:r>
          </a:p>
          <a:p>
            <a:r>
              <a:rPr lang="en-US" sz="3600" dirty="0" smtClean="0"/>
              <a:t>Software</a:t>
            </a:r>
            <a:endParaRPr lang="en-US" sz="3600" dirty="0"/>
          </a:p>
        </p:txBody>
      </p:sp>
    </p:spTree>
    <p:extLst>
      <p:ext uri="{BB962C8B-B14F-4D97-AF65-F5344CB8AC3E}">
        <p14:creationId xmlns:p14="http://schemas.microsoft.com/office/powerpoint/2010/main" val="314402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 in depth (Operations)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Defense in depth for operations means:</a:t>
            </a:r>
          </a:p>
          <a:p>
            <a:r>
              <a:rPr lang="en-US" sz="3600" dirty="0" smtClean="0"/>
              <a:t>Periodic </a:t>
            </a:r>
            <a:r>
              <a:rPr lang="en-US" sz="3600" dirty="0"/>
              <a:t>security </a:t>
            </a:r>
            <a:r>
              <a:rPr lang="en-US" sz="3600" dirty="0" smtClean="0"/>
              <a:t>reviews</a:t>
            </a:r>
          </a:p>
          <a:p>
            <a:r>
              <a:rPr lang="en-US" sz="3600" dirty="0" smtClean="0"/>
              <a:t>Data </a:t>
            </a:r>
            <a:r>
              <a:rPr lang="en-US" sz="3600" dirty="0"/>
              <a:t>handling </a:t>
            </a:r>
            <a:r>
              <a:rPr lang="en-US" sz="3600" dirty="0" smtClean="0"/>
              <a:t>procedures</a:t>
            </a:r>
          </a:p>
          <a:p>
            <a:r>
              <a:rPr lang="en-US" sz="3600" dirty="0" smtClean="0"/>
              <a:t>Monitoring responsibilities</a:t>
            </a:r>
          </a:p>
          <a:p>
            <a:r>
              <a:rPr lang="en-US" sz="3600" dirty="0" smtClean="0"/>
              <a:t>Establishing how </a:t>
            </a:r>
            <a:r>
              <a:rPr lang="en-US" sz="3600" dirty="0"/>
              <a:t>do you respond to threats.</a:t>
            </a:r>
          </a:p>
        </p:txBody>
      </p:sp>
    </p:spTree>
    <p:extLst>
      <p:ext uri="{BB962C8B-B14F-4D97-AF65-F5344CB8AC3E}">
        <p14:creationId xmlns:p14="http://schemas.microsoft.com/office/powerpoint/2010/main" val="45016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Introductions</a:t>
            </a:r>
            <a:br>
              <a:rPr lang="en-US" dirty="0" smtClean="0"/>
            </a:br>
            <a:endParaRPr lang="en-US" dirty="0"/>
          </a:p>
        </p:txBody>
      </p:sp>
      <p:sp>
        <p:nvSpPr>
          <p:cNvPr id="3" name="Subtitle 2"/>
          <p:cNvSpPr>
            <a:spLocks noGrp="1"/>
          </p:cNvSpPr>
          <p:nvPr>
            <p:ph type="subTitle" idx="1"/>
          </p:nvPr>
        </p:nvSpPr>
        <p:spPr/>
        <p:txBody>
          <a:bodyPr/>
          <a:lstStyle/>
          <a:p>
            <a:r>
              <a:rPr lang="en-US" dirty="0" smtClean="0"/>
              <a:t>Justin Goodhart</a:t>
            </a:r>
          </a:p>
          <a:p>
            <a:r>
              <a:rPr lang="en-US" dirty="0" smtClean="0"/>
              <a:t>Developer in an Information Security Team</a:t>
            </a:r>
          </a:p>
          <a:p>
            <a:r>
              <a:rPr lang="en-US" dirty="0" smtClean="0"/>
              <a:t>Learning how to be a Security Analyst</a:t>
            </a:r>
            <a:endParaRPr lang="en-US" dirty="0"/>
          </a:p>
        </p:txBody>
      </p:sp>
    </p:spTree>
    <p:extLst>
      <p:ext uri="{BB962C8B-B14F-4D97-AF65-F5344CB8AC3E}">
        <p14:creationId xmlns:p14="http://schemas.microsoft.com/office/powerpoint/2010/main" val="182480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Multi-layered defense</a:t>
            </a:r>
            <a:endParaRPr lang="en-US" dirty="0"/>
          </a:p>
        </p:txBody>
      </p:sp>
      <p:sp>
        <p:nvSpPr>
          <p:cNvPr id="3" name="Content Placeholder 2"/>
          <p:cNvSpPr>
            <a:spLocks noGrp="1"/>
          </p:cNvSpPr>
          <p:nvPr>
            <p:ph idx="1"/>
          </p:nvPr>
        </p:nvSpPr>
        <p:spPr>
          <a:xfrm>
            <a:off x="838200" y="1352282"/>
            <a:ext cx="10515600" cy="4824681"/>
          </a:xfrm>
        </p:spPr>
        <p:txBody>
          <a:bodyPr>
            <a:noAutofit/>
          </a:bodyPr>
          <a:lstStyle/>
          <a:p>
            <a:pPr marL="0" indent="0">
              <a:buNone/>
            </a:pPr>
            <a:r>
              <a:rPr lang="en-US" sz="3000" dirty="0"/>
              <a:t>Layered security, also known as layered defense, describes the practice of combining multiple mitigating security controls to protect resources and data</a:t>
            </a:r>
            <a:r>
              <a:rPr lang="en-US" sz="3000" dirty="0" smtClean="0"/>
              <a:t>.</a:t>
            </a:r>
            <a:endParaRPr lang="en-US" sz="3000" dirty="0"/>
          </a:p>
          <a:p>
            <a:pPr marL="0" indent="0">
              <a:buNone/>
            </a:pPr>
            <a:r>
              <a:rPr lang="en-US" sz="3000" dirty="0"/>
              <a:t>The term bears some similarity to defense in depth, a term adopted from a military strategy that involves multiple layers of defense that resist rapid penetration by an attacker but yield rather than exhaust themselves by too-rigid tactics</a:t>
            </a:r>
            <a:r>
              <a:rPr lang="en-US" sz="3000" dirty="0" smtClean="0"/>
              <a:t>.</a:t>
            </a:r>
            <a:endParaRPr lang="en-US" sz="3000" dirty="0"/>
          </a:p>
          <a:p>
            <a:pPr marL="0" indent="0">
              <a:buNone/>
            </a:pPr>
            <a:r>
              <a:rPr lang="en-US" sz="3000" dirty="0"/>
              <a:t>Layered security is regarded by some as merely a delaying tactic used to buy time to bring security resources to bear to deal with a malicious security cracker's activities.</a:t>
            </a:r>
          </a:p>
        </p:txBody>
      </p:sp>
    </p:spTree>
    <p:extLst>
      <p:ext uri="{BB962C8B-B14F-4D97-AF65-F5344CB8AC3E}">
        <p14:creationId xmlns:p14="http://schemas.microsoft.com/office/powerpoint/2010/main" val="1570304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through obscurity</a:t>
            </a:r>
            <a:endParaRPr lang="en-US" dirty="0"/>
          </a:p>
        </p:txBody>
      </p:sp>
      <p:sp>
        <p:nvSpPr>
          <p:cNvPr id="3" name="Content Placeholder 2"/>
          <p:cNvSpPr>
            <a:spLocks noGrp="1"/>
          </p:cNvSpPr>
          <p:nvPr>
            <p:ph idx="1"/>
          </p:nvPr>
        </p:nvSpPr>
        <p:spPr/>
        <p:txBody>
          <a:bodyPr/>
          <a:lstStyle/>
          <a:p>
            <a:pPr marL="0" indent="0">
              <a:buNone/>
            </a:pPr>
            <a:r>
              <a:rPr lang="en-US" sz="3600" dirty="0"/>
              <a:t>The less information you give out the better. More information benefits hackers. Hackers rely on exposed information and feedback from their actions.</a:t>
            </a:r>
          </a:p>
          <a:p>
            <a:pPr marL="0" indent="0">
              <a:buNone/>
            </a:pPr>
            <a:endParaRPr lang="en-US" dirty="0"/>
          </a:p>
        </p:txBody>
      </p:sp>
    </p:spTree>
    <p:extLst>
      <p:ext uri="{BB962C8B-B14F-4D97-AF65-F5344CB8AC3E}">
        <p14:creationId xmlns:p14="http://schemas.microsoft.com/office/powerpoint/2010/main" val="104945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through obscurity continued…</a:t>
            </a:r>
            <a:endParaRPr lang="en-US" dirty="0"/>
          </a:p>
        </p:txBody>
      </p:sp>
      <p:sp>
        <p:nvSpPr>
          <p:cNvPr id="3" name="Content Placeholder 2"/>
          <p:cNvSpPr>
            <a:spLocks noGrp="1"/>
          </p:cNvSpPr>
          <p:nvPr>
            <p:ph idx="1"/>
          </p:nvPr>
        </p:nvSpPr>
        <p:spPr/>
        <p:txBody>
          <a:bodyPr/>
          <a:lstStyle/>
          <a:p>
            <a:pPr marL="0" indent="0">
              <a:buNone/>
            </a:pPr>
            <a:r>
              <a:rPr lang="en-US" sz="3600" dirty="0"/>
              <a:t>Information helps the hacker by narrowing the field of possible exploits. So you want to limit exposed information. Don't report any more information than is absolutely necessary. It's similar to the idea of least privilege, but this is least information. </a:t>
            </a:r>
            <a:endParaRPr lang="en-US" dirty="0"/>
          </a:p>
        </p:txBody>
      </p:sp>
    </p:spTree>
    <p:extLst>
      <p:ext uri="{BB962C8B-B14F-4D97-AF65-F5344CB8AC3E}">
        <p14:creationId xmlns:p14="http://schemas.microsoft.com/office/powerpoint/2010/main" val="622056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through obscurity continued…</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However, some people misinterpret security obscurity to mean that it's a good idea to use random or fake filenames or directory names to confuse hackers</a:t>
            </a:r>
            <a:r>
              <a:rPr lang="en-US" sz="3600" dirty="0" smtClean="0"/>
              <a:t>.</a:t>
            </a:r>
          </a:p>
          <a:p>
            <a:pPr marL="0" indent="0">
              <a:buNone/>
            </a:pPr>
            <a:endParaRPr lang="en-US" sz="3600" dirty="0" smtClean="0"/>
          </a:p>
          <a:p>
            <a:pPr marL="0" indent="0">
              <a:buNone/>
            </a:pPr>
            <a:r>
              <a:rPr lang="en-US" sz="3600" dirty="0" smtClean="0"/>
              <a:t>There's a huge penalty to you and anyone who's working on the site if things are confusing, and possibly even to your overall security because this violates our other principle, that </a:t>
            </a:r>
            <a:r>
              <a:rPr lang="en-US" sz="3600" b="1" dirty="0" smtClean="0"/>
              <a:t>simple is more secure</a:t>
            </a:r>
            <a:r>
              <a:rPr lang="en-US" sz="3600" dirty="0" smtClean="0"/>
              <a:t>. </a:t>
            </a:r>
            <a:endParaRPr lang="en-US" sz="3600" dirty="0"/>
          </a:p>
        </p:txBody>
      </p:sp>
    </p:spTree>
    <p:extLst>
      <p:ext uri="{BB962C8B-B14F-4D97-AF65-F5344CB8AC3E}">
        <p14:creationId xmlns:p14="http://schemas.microsoft.com/office/powerpoint/2010/main" val="2681883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through obscurity continued…</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As a side note to security through obscurity:</a:t>
            </a:r>
          </a:p>
          <a:p>
            <a:pPr marL="0" indent="0">
              <a:buNone/>
            </a:pPr>
            <a:r>
              <a:rPr lang="en-US" sz="3600" dirty="0" smtClean="0"/>
              <a:t>Information that is shared through poor configuration management of the environment can add up to an exploit.  The information you share through the application code is not everything the attacker is going to go after.</a:t>
            </a:r>
            <a:endParaRPr lang="en-US" sz="3600" dirty="0"/>
          </a:p>
        </p:txBody>
      </p:sp>
    </p:spTree>
    <p:extLst>
      <p:ext uri="{BB962C8B-B14F-4D97-AF65-F5344CB8AC3E}">
        <p14:creationId xmlns:p14="http://schemas.microsoft.com/office/powerpoint/2010/main" val="1484576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Blacklisting</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Blacklisting is listing what is forbidden.</a:t>
            </a:r>
          </a:p>
          <a:p>
            <a:pPr marL="0" indent="0">
              <a:buNone/>
            </a:pPr>
            <a:endParaRPr lang="en-US" sz="3600" dirty="0" smtClean="0"/>
          </a:p>
          <a:p>
            <a:pPr marL="0" indent="0">
              <a:buNone/>
            </a:pPr>
            <a:r>
              <a:rPr lang="en-US" sz="3600" dirty="0" smtClean="0"/>
              <a:t>We have to remember to add to our blacklist when new items come up.</a:t>
            </a:r>
            <a:endParaRPr lang="en-US" sz="3600" dirty="0"/>
          </a:p>
        </p:txBody>
      </p:sp>
    </p:spTree>
    <p:extLst>
      <p:ext uri="{BB962C8B-B14F-4D97-AF65-F5344CB8AC3E}">
        <p14:creationId xmlns:p14="http://schemas.microsoft.com/office/powerpoint/2010/main" val="1162624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Whitelisting</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Whitelisting is listing what is permitted instead of what is forbidden.</a:t>
            </a:r>
          </a:p>
          <a:p>
            <a:pPr marL="0" indent="0">
              <a:buNone/>
            </a:pPr>
            <a:endParaRPr lang="en-US" sz="3600" dirty="0" smtClean="0"/>
          </a:p>
          <a:p>
            <a:pPr marL="0" indent="0">
              <a:buNone/>
            </a:pPr>
            <a:r>
              <a:rPr lang="en-US" sz="3600" dirty="0" smtClean="0"/>
              <a:t>Whitelisting means restricted by default (more secure than blacklisting).  We don’t have to do anything extra when new items are discovered.</a:t>
            </a:r>
            <a:endParaRPr lang="en-US" sz="3600" dirty="0"/>
          </a:p>
        </p:txBody>
      </p:sp>
    </p:spTree>
    <p:extLst>
      <p:ext uri="{BB962C8B-B14F-4D97-AF65-F5344CB8AC3E}">
        <p14:creationId xmlns:p14="http://schemas.microsoft.com/office/powerpoint/2010/main" val="117332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Blacklisting and whitelisting</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The choice to use whitelisting or blacklisting comes up in many different security areas. Learn to recognize it as a pattern when you see it, so that you can make a smart choice about which one to use</a:t>
            </a:r>
            <a:r>
              <a:rPr lang="en-US" sz="3600" dirty="0" smtClean="0"/>
              <a:t>.</a:t>
            </a:r>
          </a:p>
          <a:p>
            <a:pPr marL="0" indent="0">
              <a:buNone/>
            </a:pPr>
            <a:endParaRPr lang="en-US" sz="3600" dirty="0"/>
          </a:p>
          <a:p>
            <a:pPr marL="0" indent="0">
              <a:buNone/>
            </a:pPr>
            <a:r>
              <a:rPr lang="en-US" sz="3600" dirty="0" smtClean="0"/>
              <a:t>When possible it is recommended to use the whitelisting approach. Security by default.</a:t>
            </a:r>
            <a:endParaRPr lang="en-US" sz="3600" dirty="0"/>
          </a:p>
        </p:txBody>
      </p:sp>
    </p:spTree>
    <p:extLst>
      <p:ext uri="{BB962C8B-B14F-4D97-AF65-F5344CB8AC3E}">
        <p14:creationId xmlns:p14="http://schemas.microsoft.com/office/powerpoint/2010/main" val="555845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exposure points and data passageways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Mapping </a:t>
            </a:r>
            <a:r>
              <a:rPr lang="en-US" sz="3600" dirty="0"/>
              <a:t>the exposure points and passage ways is a big part of the awareness side of things. If we could be aware of where they are, then we can make sure that they're protected. </a:t>
            </a:r>
            <a:endParaRPr lang="en-US" sz="3600" dirty="0" smtClean="0"/>
          </a:p>
          <a:p>
            <a:pPr marL="0" indent="0">
              <a:buNone/>
            </a:pPr>
            <a:r>
              <a:rPr lang="en-US" sz="3600" dirty="0" smtClean="0"/>
              <a:t>It </a:t>
            </a:r>
            <a:r>
              <a:rPr lang="en-US" sz="3600" dirty="0"/>
              <a:t>also helps us to expect the </a:t>
            </a:r>
            <a:r>
              <a:rPr lang="en-US" sz="3600" dirty="0" smtClean="0"/>
              <a:t>unexpected.</a:t>
            </a:r>
            <a:endParaRPr lang="en-US" sz="3600" dirty="0"/>
          </a:p>
        </p:txBody>
      </p:sp>
    </p:spTree>
    <p:extLst>
      <p:ext uri="{BB962C8B-B14F-4D97-AF65-F5344CB8AC3E}">
        <p14:creationId xmlns:p14="http://schemas.microsoft.com/office/powerpoint/2010/main" val="986253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Modeling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448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sz="4000" dirty="0" smtClean="0"/>
              <a:t>Generally, it is much less expensive to build secure software than to correct security issues after the software package has been completed, not to mention the costs that may be associated with a security breach.</a:t>
            </a:r>
            <a:r>
              <a:rPr lang="en-US" dirty="0" smtClean="0"/>
              <a:t> </a:t>
            </a:r>
          </a:p>
          <a:p>
            <a:pPr marL="0" indent="0">
              <a:buNone/>
            </a:pPr>
            <a:endParaRPr lang="en-US" dirty="0"/>
          </a:p>
          <a:p>
            <a:pPr marL="0" indent="0">
              <a:buNone/>
            </a:pPr>
            <a:endParaRPr lang="en-US" dirty="0" smtClean="0"/>
          </a:p>
          <a:p>
            <a:pPr marL="0" indent="0">
              <a:buNone/>
            </a:pPr>
            <a:r>
              <a:rPr lang="en-US" sz="2000" dirty="0" smtClean="0">
                <a:hlinkClick r:id="rId2"/>
              </a:rPr>
              <a:t>https://www.owasp.org/images/0/08/OWASP_SCP_Quick_Reference_Guide_v2.pdf</a:t>
            </a:r>
            <a:endParaRPr lang="en-US" sz="2000" dirty="0"/>
          </a:p>
        </p:txBody>
      </p:sp>
    </p:spTree>
    <p:extLst>
      <p:ext uri="{BB962C8B-B14F-4D97-AF65-F5344CB8AC3E}">
        <p14:creationId xmlns:p14="http://schemas.microsoft.com/office/powerpoint/2010/main" val="3843428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Microsoft Threat Modeling Tool 2016</a:t>
            </a:r>
            <a:endParaRPr lang="en-US" dirty="0"/>
          </a:p>
        </p:txBody>
      </p:sp>
      <p:pic>
        <p:nvPicPr>
          <p:cNvPr id="5" name="Content Placeholder 4"/>
          <p:cNvPicPr>
            <a:picLocks noGrp="1"/>
          </p:cNvPicPr>
          <p:nvPr>
            <p:ph idx="1"/>
          </p:nvPr>
        </p:nvPicPr>
        <p:blipFill rotWithShape="1">
          <a:blip r:embed="rId2"/>
          <a:srcRect l="34455" t="34188" r="34455" b="33619"/>
          <a:stretch/>
        </p:blipFill>
        <p:spPr bwMode="auto">
          <a:xfrm>
            <a:off x="838199" y="1690689"/>
            <a:ext cx="3469641" cy="1987232"/>
          </a:xfrm>
          <a:prstGeom prst="rect">
            <a:avLst/>
          </a:prstGeom>
          <a:ln>
            <a:noFill/>
          </a:ln>
          <a:extLst>
            <a:ext uri="{53640926-AAD7-44D8-BBD7-CCE9431645EC}">
              <a14:shadowObscured xmlns:a14="http://schemas.microsoft.com/office/drawing/2010/main"/>
            </a:ext>
          </a:extLst>
        </p:spPr>
      </p:pic>
      <p:pic>
        <p:nvPicPr>
          <p:cNvPr id="4" name="Picture 3"/>
          <p:cNvPicPr/>
          <p:nvPr/>
        </p:nvPicPr>
        <p:blipFill rotWithShape="1">
          <a:blip r:embed="rId3"/>
          <a:srcRect l="32230" t="25295" r="62632" b="67099"/>
          <a:stretch/>
        </p:blipFill>
        <p:spPr bwMode="auto">
          <a:xfrm>
            <a:off x="838201" y="365125"/>
            <a:ext cx="1132840" cy="1158875"/>
          </a:xfrm>
          <a:prstGeom prst="rect">
            <a:avLst/>
          </a:prstGeom>
          <a:ln>
            <a:noFill/>
          </a:ln>
          <a:extLst>
            <a:ext uri="{53640926-AAD7-44D8-BBD7-CCE9431645EC}">
              <a14:shadowObscured xmlns:a14="http://schemas.microsoft.com/office/drawing/2010/main"/>
            </a:ext>
          </a:extLst>
        </p:spPr>
      </p:pic>
      <p:pic>
        <p:nvPicPr>
          <p:cNvPr id="6" name="Picture 5"/>
          <p:cNvPicPr>
            <a:picLocks noChangeAspect="1"/>
          </p:cNvPicPr>
          <p:nvPr/>
        </p:nvPicPr>
        <p:blipFill>
          <a:blip r:embed="rId4"/>
          <a:stretch>
            <a:fillRect/>
          </a:stretch>
        </p:blipFill>
        <p:spPr>
          <a:xfrm>
            <a:off x="4239578" y="1857377"/>
            <a:ext cx="7114222" cy="4676240"/>
          </a:xfrm>
          <a:prstGeom prst="rect">
            <a:avLst/>
          </a:prstGeom>
        </p:spPr>
      </p:pic>
    </p:spTree>
    <p:extLst>
      <p:ext uri="{BB962C8B-B14F-4D97-AF65-F5344CB8AC3E}">
        <p14:creationId xmlns:p14="http://schemas.microsoft.com/office/powerpoint/2010/main" val="2842556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in the threat model information</a:t>
            </a:r>
            <a:endParaRPr lang="en-US" dirty="0"/>
          </a:p>
        </p:txBody>
      </p:sp>
      <p:pic>
        <p:nvPicPr>
          <p:cNvPr id="4" name="Content Placeholder 3"/>
          <p:cNvPicPr>
            <a:picLocks noGrp="1" noChangeAspect="1"/>
          </p:cNvPicPr>
          <p:nvPr>
            <p:ph idx="1"/>
          </p:nvPr>
        </p:nvPicPr>
        <p:blipFill>
          <a:blip r:embed="rId2"/>
          <a:stretch>
            <a:fillRect/>
          </a:stretch>
        </p:blipFill>
        <p:spPr>
          <a:xfrm>
            <a:off x="5596128" y="1264555"/>
            <a:ext cx="5096255" cy="5429829"/>
          </a:xfrm>
          <a:prstGeom prst="rect">
            <a:avLst/>
          </a:prstGeom>
        </p:spPr>
      </p:pic>
      <p:pic>
        <p:nvPicPr>
          <p:cNvPr id="5" name="Picture 4"/>
          <p:cNvPicPr>
            <a:picLocks noChangeAspect="1"/>
          </p:cNvPicPr>
          <p:nvPr/>
        </p:nvPicPr>
        <p:blipFill>
          <a:blip r:embed="rId3"/>
          <a:stretch>
            <a:fillRect/>
          </a:stretch>
        </p:blipFill>
        <p:spPr>
          <a:xfrm>
            <a:off x="2749387" y="1372511"/>
            <a:ext cx="2690280" cy="3040081"/>
          </a:xfrm>
          <a:prstGeom prst="rect">
            <a:avLst/>
          </a:prstGeom>
        </p:spPr>
      </p:pic>
      <p:cxnSp>
        <p:nvCxnSpPr>
          <p:cNvPr id="7" name="Straight Arrow Connector 6"/>
          <p:cNvCxnSpPr/>
          <p:nvPr/>
        </p:nvCxnSpPr>
        <p:spPr>
          <a:xfrm flipH="1" flipV="1">
            <a:off x="4523232" y="3474720"/>
            <a:ext cx="646176" cy="3901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236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the system</a:t>
            </a:r>
            <a:endParaRPr lang="en-US" dirty="0"/>
          </a:p>
        </p:txBody>
      </p:sp>
      <p:pic>
        <p:nvPicPr>
          <p:cNvPr id="4" name="Content Placeholder 3"/>
          <p:cNvPicPr>
            <a:picLocks noGrp="1" noChangeAspect="1"/>
          </p:cNvPicPr>
          <p:nvPr>
            <p:ph idx="1"/>
          </p:nvPr>
        </p:nvPicPr>
        <p:blipFill>
          <a:blip r:embed="rId2"/>
          <a:stretch>
            <a:fillRect/>
          </a:stretch>
        </p:blipFill>
        <p:spPr>
          <a:xfrm>
            <a:off x="2592924" y="1356360"/>
            <a:ext cx="9304595" cy="4044696"/>
          </a:xfrm>
          <a:prstGeom prst="rect">
            <a:avLst/>
          </a:prstGeom>
        </p:spPr>
      </p:pic>
    </p:spTree>
    <p:extLst>
      <p:ext uri="{BB962C8B-B14F-4D97-AF65-F5344CB8AC3E}">
        <p14:creationId xmlns:p14="http://schemas.microsoft.com/office/powerpoint/2010/main" val="2058446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in the properties</a:t>
            </a:r>
            <a:endParaRPr lang="en-US" dirty="0"/>
          </a:p>
        </p:txBody>
      </p:sp>
      <p:pic>
        <p:nvPicPr>
          <p:cNvPr id="8" name="Content Placeholder 7"/>
          <p:cNvPicPr>
            <a:picLocks noGrp="1" noChangeAspect="1"/>
          </p:cNvPicPr>
          <p:nvPr>
            <p:ph idx="1"/>
          </p:nvPr>
        </p:nvPicPr>
        <p:blipFill rotWithShape="1">
          <a:blip r:embed="rId2"/>
          <a:srcRect b="11854"/>
          <a:stretch/>
        </p:blipFill>
        <p:spPr>
          <a:xfrm>
            <a:off x="3204861" y="1264554"/>
            <a:ext cx="5493088" cy="5593445"/>
          </a:xfrm>
          <a:prstGeom prst="rect">
            <a:avLst/>
          </a:prstGeom>
        </p:spPr>
      </p:pic>
    </p:spTree>
    <p:extLst>
      <p:ext uri="{BB962C8B-B14F-4D97-AF65-F5344CB8AC3E}">
        <p14:creationId xmlns:p14="http://schemas.microsoft.com/office/powerpoint/2010/main" val="877634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and rank threats</a:t>
            </a:r>
            <a:endParaRPr lang="en-US" dirty="0"/>
          </a:p>
        </p:txBody>
      </p:sp>
      <p:sp>
        <p:nvSpPr>
          <p:cNvPr id="3" name="Content Placeholder 2"/>
          <p:cNvSpPr>
            <a:spLocks noGrp="1"/>
          </p:cNvSpPr>
          <p:nvPr>
            <p:ph idx="1"/>
          </p:nvPr>
        </p:nvSpPr>
        <p:spPr/>
        <p:txBody>
          <a:bodyPr>
            <a:normAutofit/>
          </a:bodyPr>
          <a:lstStyle/>
          <a:p>
            <a:pPr marL="0" indent="0">
              <a:spcAft>
                <a:spcPts val="600"/>
              </a:spcAft>
              <a:buNone/>
            </a:pPr>
            <a:r>
              <a:rPr lang="en-US" sz="3600" dirty="0" smtClean="0"/>
              <a:t>Switch from Design View to Analysis View to see the identified threats.</a:t>
            </a:r>
          </a:p>
          <a:p>
            <a:pPr marL="0" indent="0">
              <a:buNone/>
            </a:pPr>
            <a:r>
              <a:rPr lang="en-US" sz="3600" dirty="0" smtClean="0"/>
              <a:t>Ranking </a:t>
            </a:r>
            <a:r>
              <a:rPr lang="en-US" sz="3600" dirty="0"/>
              <a:t>the Threats is a simple dropdown for each of the generated threats in the Threat Modeling Tool and if there are questions on the rank level we can work with the Security Team.</a:t>
            </a:r>
          </a:p>
          <a:p>
            <a:pPr marL="0" indent="0">
              <a:buNone/>
            </a:pPr>
            <a:endParaRPr lang="en-US" dirty="0"/>
          </a:p>
        </p:txBody>
      </p:sp>
    </p:spTree>
    <p:extLst>
      <p:ext uri="{BB962C8B-B14F-4D97-AF65-F5344CB8AC3E}">
        <p14:creationId xmlns:p14="http://schemas.microsoft.com/office/powerpoint/2010/main" val="3355972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5" y="159063"/>
            <a:ext cx="10515600" cy="1072329"/>
          </a:xfrm>
        </p:spPr>
        <p:txBody>
          <a:bodyPr/>
          <a:lstStyle/>
          <a:p>
            <a:r>
              <a:rPr lang="en-US" dirty="0" smtClean="0"/>
              <a:t>STRIDE</a:t>
            </a:r>
            <a:endParaRPr lang="en-US" dirty="0"/>
          </a:p>
        </p:txBody>
      </p:sp>
      <p:sp>
        <p:nvSpPr>
          <p:cNvPr id="3" name="Content Placeholder 2"/>
          <p:cNvSpPr>
            <a:spLocks noGrp="1"/>
          </p:cNvSpPr>
          <p:nvPr>
            <p:ph idx="1"/>
          </p:nvPr>
        </p:nvSpPr>
        <p:spPr>
          <a:xfrm>
            <a:off x="399245" y="1468192"/>
            <a:ext cx="10934163" cy="4687909"/>
          </a:xfrm>
        </p:spPr>
        <p:txBody>
          <a:bodyPr>
            <a:noAutofit/>
          </a:bodyPr>
          <a:lstStyle/>
          <a:p>
            <a:pPr>
              <a:spcBef>
                <a:spcPts val="600"/>
              </a:spcBef>
            </a:pPr>
            <a:r>
              <a:rPr lang="en-US" sz="3600" b="1" dirty="0" smtClean="0"/>
              <a:t>Spoofing</a:t>
            </a:r>
            <a:endParaRPr lang="en-US" sz="3600" dirty="0"/>
          </a:p>
          <a:p>
            <a:pPr>
              <a:spcBef>
                <a:spcPts val="600"/>
              </a:spcBef>
            </a:pPr>
            <a:r>
              <a:rPr lang="en-US" sz="3600" b="1" dirty="0" smtClean="0"/>
              <a:t>Tampering</a:t>
            </a:r>
            <a:endParaRPr lang="en-US" sz="3600" dirty="0"/>
          </a:p>
          <a:p>
            <a:pPr>
              <a:spcBef>
                <a:spcPts val="600"/>
              </a:spcBef>
            </a:pPr>
            <a:r>
              <a:rPr lang="en-US" sz="3600" b="1" dirty="0" smtClean="0"/>
              <a:t>Repudiation</a:t>
            </a:r>
            <a:endParaRPr lang="en-US" sz="3600" dirty="0"/>
          </a:p>
          <a:p>
            <a:pPr>
              <a:spcBef>
                <a:spcPts val="600"/>
              </a:spcBef>
            </a:pPr>
            <a:r>
              <a:rPr lang="en-US" sz="3600" b="1" dirty="0" smtClean="0"/>
              <a:t>Information disclosure</a:t>
            </a:r>
            <a:endParaRPr lang="en-US" sz="3600" dirty="0"/>
          </a:p>
          <a:p>
            <a:pPr>
              <a:spcBef>
                <a:spcPts val="600"/>
              </a:spcBef>
            </a:pPr>
            <a:r>
              <a:rPr lang="en-US" sz="3600" b="1" dirty="0" smtClean="0"/>
              <a:t>Denial </a:t>
            </a:r>
            <a:r>
              <a:rPr lang="en-US" sz="3600" b="1" dirty="0"/>
              <a:t>of </a:t>
            </a:r>
            <a:r>
              <a:rPr lang="en-US" sz="3600" b="1" dirty="0" smtClean="0"/>
              <a:t>service</a:t>
            </a:r>
            <a:endParaRPr lang="en-US" sz="3600" dirty="0"/>
          </a:p>
          <a:p>
            <a:pPr>
              <a:spcBef>
                <a:spcPts val="600"/>
              </a:spcBef>
            </a:pPr>
            <a:r>
              <a:rPr lang="en-US" sz="3600" b="1" dirty="0" smtClean="0"/>
              <a:t>Elevation </a:t>
            </a:r>
            <a:r>
              <a:rPr lang="en-US" sz="3600" b="1" dirty="0"/>
              <a:t>of </a:t>
            </a:r>
            <a:r>
              <a:rPr lang="en-US" sz="3600" b="1" dirty="0" smtClean="0"/>
              <a:t>privilege</a:t>
            </a:r>
            <a:endParaRPr lang="en-US" sz="3600" dirty="0"/>
          </a:p>
        </p:txBody>
      </p:sp>
    </p:spTree>
    <p:extLst>
      <p:ext uri="{BB962C8B-B14F-4D97-AF65-F5344CB8AC3E}">
        <p14:creationId xmlns:p14="http://schemas.microsoft.com/office/powerpoint/2010/main" val="3908872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Spoofing</a:t>
            </a:r>
            <a:endParaRPr lang="en-US" dirty="0"/>
          </a:p>
        </p:txBody>
      </p:sp>
      <p:sp>
        <p:nvSpPr>
          <p:cNvPr id="3" name="Content Placeholder 2"/>
          <p:cNvSpPr>
            <a:spLocks noGrp="1"/>
          </p:cNvSpPr>
          <p:nvPr>
            <p:ph idx="1"/>
          </p:nvPr>
        </p:nvSpPr>
        <p:spPr/>
        <p:txBody>
          <a:bodyPr/>
          <a:lstStyle/>
          <a:p>
            <a:pPr marL="0" indent="0">
              <a:buNone/>
            </a:pPr>
            <a:r>
              <a:rPr lang="en-US" sz="3600" dirty="0"/>
              <a:t>To illegally access and use another user's credentials, such as username and password.</a:t>
            </a:r>
          </a:p>
          <a:p>
            <a:pPr marL="0" indent="0">
              <a:buNone/>
            </a:pPr>
            <a:r>
              <a:rPr lang="en-US" sz="3600" dirty="0" smtClean="0"/>
              <a:t>Mitigations:</a:t>
            </a:r>
          </a:p>
          <a:p>
            <a:r>
              <a:rPr lang="en-US" sz="3600" dirty="0" smtClean="0"/>
              <a:t>Strong authentication</a:t>
            </a:r>
          </a:p>
          <a:p>
            <a:r>
              <a:rPr lang="en-US" sz="3600" dirty="0" smtClean="0"/>
              <a:t>Hash validation</a:t>
            </a:r>
          </a:p>
          <a:p>
            <a:r>
              <a:rPr lang="en-US" sz="3600" dirty="0" smtClean="0"/>
              <a:t>Protecting data in transit</a:t>
            </a:r>
          </a:p>
          <a:p>
            <a:r>
              <a:rPr lang="en-US" sz="3600" dirty="0" smtClean="0"/>
              <a:t>Protecting data at rest</a:t>
            </a:r>
          </a:p>
        </p:txBody>
      </p:sp>
    </p:spTree>
    <p:extLst>
      <p:ext uri="{BB962C8B-B14F-4D97-AF65-F5344CB8AC3E}">
        <p14:creationId xmlns:p14="http://schemas.microsoft.com/office/powerpoint/2010/main" val="2343219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Tampering</a:t>
            </a:r>
            <a:endParaRPr lang="en-US" dirty="0"/>
          </a:p>
        </p:txBody>
      </p:sp>
      <p:sp>
        <p:nvSpPr>
          <p:cNvPr id="3" name="Content Placeholder 2"/>
          <p:cNvSpPr>
            <a:spLocks noGrp="1"/>
          </p:cNvSpPr>
          <p:nvPr>
            <p:ph idx="1"/>
          </p:nvPr>
        </p:nvSpPr>
        <p:spPr>
          <a:xfrm>
            <a:off x="838200" y="1596980"/>
            <a:ext cx="10515600" cy="4579983"/>
          </a:xfrm>
        </p:spPr>
        <p:txBody>
          <a:bodyPr>
            <a:normAutofit fontScale="92500" lnSpcReduction="10000"/>
          </a:bodyPr>
          <a:lstStyle/>
          <a:p>
            <a:pPr marL="0" indent="0">
              <a:buNone/>
            </a:pPr>
            <a:r>
              <a:rPr lang="en-US" sz="3600" dirty="0"/>
              <a:t>To maliciously change/modify persistent data, such as persistent data in a database, and the alteration of data in transit between two computers over an open network, such as the Internet.</a:t>
            </a:r>
          </a:p>
          <a:p>
            <a:pPr marL="0" indent="0">
              <a:buNone/>
            </a:pPr>
            <a:r>
              <a:rPr lang="en-US" sz="3600" dirty="0" smtClean="0"/>
              <a:t>Mitigations:</a:t>
            </a:r>
          </a:p>
          <a:p>
            <a:r>
              <a:rPr lang="en-US" sz="3600" dirty="0" smtClean="0"/>
              <a:t>Access control lists</a:t>
            </a:r>
          </a:p>
          <a:p>
            <a:r>
              <a:rPr lang="en-US" sz="3600" dirty="0" smtClean="0"/>
              <a:t>Digital signatures</a:t>
            </a:r>
          </a:p>
          <a:p>
            <a:r>
              <a:rPr lang="en-US" sz="3600" dirty="0" smtClean="0"/>
              <a:t>Message authentication codes</a:t>
            </a:r>
          </a:p>
          <a:p>
            <a:r>
              <a:rPr lang="en-US" sz="3600" dirty="0" smtClean="0"/>
              <a:t>Integrity controls</a:t>
            </a:r>
            <a:endParaRPr lang="en-US" sz="3600" dirty="0"/>
          </a:p>
        </p:txBody>
      </p:sp>
    </p:spTree>
    <p:extLst>
      <p:ext uri="{BB962C8B-B14F-4D97-AF65-F5344CB8AC3E}">
        <p14:creationId xmlns:p14="http://schemas.microsoft.com/office/powerpoint/2010/main" val="144950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Repudiation</a:t>
            </a:r>
            <a:endParaRPr lang="en-US" dirty="0"/>
          </a:p>
        </p:txBody>
      </p:sp>
      <p:sp>
        <p:nvSpPr>
          <p:cNvPr id="3" name="Content Placeholder 2"/>
          <p:cNvSpPr>
            <a:spLocks noGrp="1"/>
          </p:cNvSpPr>
          <p:nvPr>
            <p:ph idx="1"/>
          </p:nvPr>
        </p:nvSpPr>
        <p:spPr>
          <a:xfrm>
            <a:off x="838200" y="1481070"/>
            <a:ext cx="10515600" cy="4695893"/>
          </a:xfrm>
        </p:spPr>
        <p:txBody>
          <a:bodyPr>
            <a:normAutofit lnSpcReduction="10000"/>
          </a:bodyPr>
          <a:lstStyle/>
          <a:p>
            <a:pPr marL="0" indent="0">
              <a:buNone/>
            </a:pPr>
            <a:r>
              <a:rPr lang="en-US" sz="3600" dirty="0"/>
              <a:t>To perform illegal operations in a system that lacks the ability to trace the prohibited operations.</a:t>
            </a:r>
          </a:p>
          <a:p>
            <a:pPr marL="0" indent="0">
              <a:buNone/>
            </a:pPr>
            <a:r>
              <a:rPr lang="en-US" sz="3600" dirty="0" smtClean="0"/>
              <a:t>Mitigations:</a:t>
            </a:r>
          </a:p>
          <a:p>
            <a:r>
              <a:rPr lang="en-US" sz="3600" dirty="0" smtClean="0"/>
              <a:t>Strong authentication</a:t>
            </a:r>
          </a:p>
          <a:p>
            <a:r>
              <a:rPr lang="en-US" sz="3600" dirty="0" smtClean="0"/>
              <a:t>Secure logging and auditing</a:t>
            </a:r>
          </a:p>
          <a:p>
            <a:r>
              <a:rPr lang="en-US" sz="3600" dirty="0" smtClean="0"/>
              <a:t>Digital signatures</a:t>
            </a:r>
          </a:p>
          <a:p>
            <a:r>
              <a:rPr lang="en-US" sz="3600" dirty="0" smtClean="0"/>
              <a:t>Time stamps</a:t>
            </a:r>
          </a:p>
          <a:p>
            <a:r>
              <a:rPr lang="en-US" sz="3600" dirty="0" smtClean="0"/>
              <a:t>Trusted third party</a:t>
            </a:r>
          </a:p>
        </p:txBody>
      </p:sp>
    </p:spTree>
    <p:extLst>
      <p:ext uri="{BB962C8B-B14F-4D97-AF65-F5344CB8AC3E}">
        <p14:creationId xmlns:p14="http://schemas.microsoft.com/office/powerpoint/2010/main" val="1811250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disclosure</a:t>
            </a:r>
            <a:endParaRPr lang="en-US" dirty="0"/>
          </a:p>
        </p:txBody>
      </p:sp>
      <p:sp>
        <p:nvSpPr>
          <p:cNvPr id="3" name="Content Placeholder 2"/>
          <p:cNvSpPr>
            <a:spLocks noGrp="1"/>
          </p:cNvSpPr>
          <p:nvPr>
            <p:ph idx="1"/>
          </p:nvPr>
        </p:nvSpPr>
        <p:spPr>
          <a:xfrm>
            <a:off x="838200" y="1532586"/>
            <a:ext cx="10515600" cy="4644377"/>
          </a:xfrm>
        </p:spPr>
        <p:txBody>
          <a:bodyPr/>
          <a:lstStyle/>
          <a:p>
            <a:pPr marL="0" indent="0">
              <a:buNone/>
            </a:pPr>
            <a:r>
              <a:rPr lang="en-US" sz="3600" dirty="0"/>
              <a:t>To read a file that one was not granted access to, or to read data in transit.</a:t>
            </a:r>
          </a:p>
          <a:p>
            <a:pPr marL="0" indent="0">
              <a:buNone/>
            </a:pPr>
            <a:r>
              <a:rPr lang="en-US" sz="3600" dirty="0" smtClean="0"/>
              <a:t>Mitigations:</a:t>
            </a:r>
          </a:p>
          <a:p>
            <a:r>
              <a:rPr lang="en-US" sz="3600" dirty="0" smtClean="0"/>
              <a:t>Protecting data in transit</a:t>
            </a:r>
          </a:p>
          <a:p>
            <a:r>
              <a:rPr lang="en-US" sz="3600" dirty="0" smtClean="0"/>
              <a:t>Protecting data at rest</a:t>
            </a:r>
          </a:p>
          <a:p>
            <a:r>
              <a:rPr lang="en-US" sz="3600" dirty="0" smtClean="0"/>
              <a:t>Access control lists</a:t>
            </a:r>
          </a:p>
          <a:p>
            <a:r>
              <a:rPr lang="en-US" sz="3600" dirty="0" smtClean="0"/>
              <a:t>Encryption</a:t>
            </a:r>
          </a:p>
        </p:txBody>
      </p:sp>
    </p:spTree>
    <p:extLst>
      <p:ext uri="{BB962C8B-B14F-4D97-AF65-F5344CB8AC3E}">
        <p14:creationId xmlns:p14="http://schemas.microsoft.com/office/powerpoint/2010/main" val="1815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 Integrity, and Availability (CIA)</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The goal of software security is to maintain the </a:t>
            </a:r>
            <a:r>
              <a:rPr lang="en-US" sz="4000" b="1" dirty="0" smtClean="0"/>
              <a:t>c</a:t>
            </a:r>
            <a:r>
              <a:rPr lang="en-US" sz="4000" dirty="0" smtClean="0"/>
              <a:t>onfidentiality, </a:t>
            </a:r>
            <a:r>
              <a:rPr lang="en-US" sz="4000" b="1" dirty="0" smtClean="0"/>
              <a:t>i</a:t>
            </a:r>
            <a:r>
              <a:rPr lang="en-US" sz="4000" dirty="0" smtClean="0"/>
              <a:t>ntegrity, and </a:t>
            </a:r>
            <a:r>
              <a:rPr lang="en-US" sz="4000" b="1" dirty="0" smtClean="0"/>
              <a:t>a</a:t>
            </a:r>
            <a:r>
              <a:rPr lang="en-US" sz="4000" dirty="0" smtClean="0"/>
              <a:t>vailability of information resources in order to enable successful business operations.</a:t>
            </a:r>
            <a:endParaRPr lang="en-US" sz="4000" dirty="0"/>
          </a:p>
        </p:txBody>
      </p:sp>
    </p:spTree>
    <p:extLst>
      <p:ext uri="{BB962C8B-B14F-4D97-AF65-F5344CB8AC3E}">
        <p14:creationId xmlns:p14="http://schemas.microsoft.com/office/powerpoint/2010/main" val="5750625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Denial of service</a:t>
            </a:r>
            <a:endParaRPr lang="en-US" dirty="0"/>
          </a:p>
        </p:txBody>
      </p:sp>
      <p:sp>
        <p:nvSpPr>
          <p:cNvPr id="3" name="Content Placeholder 2"/>
          <p:cNvSpPr>
            <a:spLocks noGrp="1"/>
          </p:cNvSpPr>
          <p:nvPr>
            <p:ph idx="1"/>
          </p:nvPr>
        </p:nvSpPr>
        <p:spPr>
          <a:xfrm>
            <a:off x="838200" y="1493950"/>
            <a:ext cx="10515600" cy="4683014"/>
          </a:xfrm>
        </p:spPr>
        <p:txBody>
          <a:bodyPr>
            <a:normAutofit fontScale="92500" lnSpcReduction="10000"/>
          </a:bodyPr>
          <a:lstStyle/>
          <a:p>
            <a:pPr marL="0" indent="0">
              <a:buNone/>
            </a:pPr>
            <a:r>
              <a:rPr lang="en-US" sz="3600" dirty="0"/>
              <a:t>To deny access to valid users, such as by making a web server temporarily unavailable or unusable.</a:t>
            </a:r>
          </a:p>
          <a:p>
            <a:pPr marL="0" indent="0">
              <a:buNone/>
            </a:pPr>
            <a:r>
              <a:rPr lang="en-US" sz="3600" dirty="0" smtClean="0"/>
              <a:t>Mitigations:</a:t>
            </a:r>
          </a:p>
          <a:p>
            <a:r>
              <a:rPr lang="en-US" sz="3600" dirty="0" smtClean="0"/>
              <a:t>Access control lists</a:t>
            </a:r>
          </a:p>
          <a:p>
            <a:r>
              <a:rPr lang="en-US" sz="3600" dirty="0" smtClean="0"/>
              <a:t>Filtering</a:t>
            </a:r>
          </a:p>
          <a:p>
            <a:r>
              <a:rPr lang="en-US" sz="3600" dirty="0" smtClean="0"/>
              <a:t>Load balancing</a:t>
            </a:r>
          </a:p>
          <a:p>
            <a:r>
              <a:rPr lang="en-US" sz="3600" dirty="0" smtClean="0"/>
              <a:t>Authorization</a:t>
            </a:r>
          </a:p>
          <a:p>
            <a:r>
              <a:rPr lang="en-US" sz="3600" dirty="0" smtClean="0"/>
              <a:t>High-availability designs</a:t>
            </a:r>
          </a:p>
          <a:p>
            <a:r>
              <a:rPr lang="en-US" sz="3600" dirty="0" smtClean="0"/>
              <a:t>Quotas and rate limits</a:t>
            </a:r>
            <a:endParaRPr lang="en-US" sz="3600" dirty="0"/>
          </a:p>
        </p:txBody>
      </p:sp>
    </p:spTree>
    <p:extLst>
      <p:ext uri="{BB962C8B-B14F-4D97-AF65-F5344CB8AC3E}">
        <p14:creationId xmlns:p14="http://schemas.microsoft.com/office/powerpoint/2010/main" val="3848120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Elevation of privilege</a:t>
            </a:r>
            <a:endParaRPr lang="en-US" dirty="0"/>
          </a:p>
        </p:txBody>
      </p:sp>
      <p:sp>
        <p:nvSpPr>
          <p:cNvPr id="3" name="Content Placeholder 2"/>
          <p:cNvSpPr>
            <a:spLocks noGrp="1"/>
          </p:cNvSpPr>
          <p:nvPr>
            <p:ph idx="1"/>
          </p:nvPr>
        </p:nvSpPr>
        <p:spPr>
          <a:xfrm>
            <a:off x="838200" y="1506828"/>
            <a:ext cx="10515600" cy="4670135"/>
          </a:xfrm>
        </p:spPr>
        <p:txBody>
          <a:bodyPr>
            <a:normAutofit lnSpcReduction="10000"/>
          </a:bodyPr>
          <a:lstStyle/>
          <a:p>
            <a:pPr marL="0" indent="0">
              <a:buNone/>
            </a:pPr>
            <a:r>
              <a:rPr lang="en-US" sz="3600" dirty="0"/>
              <a:t>To gain privileged access to resources for gaining unauthorized access to information or to compromise a system.</a:t>
            </a:r>
          </a:p>
          <a:p>
            <a:pPr marL="0" indent="0">
              <a:buNone/>
            </a:pPr>
            <a:r>
              <a:rPr lang="en-US" sz="3600" dirty="0" smtClean="0"/>
              <a:t>Mitigations:</a:t>
            </a:r>
          </a:p>
          <a:p>
            <a:r>
              <a:rPr lang="en-US" sz="3600" dirty="0" smtClean="0"/>
              <a:t>Input validation</a:t>
            </a:r>
          </a:p>
          <a:p>
            <a:r>
              <a:rPr lang="en-US" sz="3600" dirty="0" smtClean="0"/>
              <a:t>Setting permissions</a:t>
            </a:r>
          </a:p>
          <a:p>
            <a:r>
              <a:rPr lang="en-US" sz="3600" dirty="0" smtClean="0"/>
              <a:t>Group or role membership</a:t>
            </a:r>
          </a:p>
          <a:p>
            <a:r>
              <a:rPr lang="en-US" sz="3600" dirty="0" smtClean="0"/>
              <a:t>Access control lists</a:t>
            </a:r>
            <a:endParaRPr lang="en-US" sz="3600" dirty="0"/>
          </a:p>
        </p:txBody>
      </p:sp>
    </p:spTree>
    <p:extLst>
      <p:ext uri="{BB962C8B-B14F-4D97-AF65-F5344CB8AC3E}">
        <p14:creationId xmlns:p14="http://schemas.microsoft.com/office/powerpoint/2010/main" val="1705272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Controls/Mitigation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3272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Validation</a:t>
            </a:r>
            <a:endParaRPr lang="en-US" dirty="0"/>
          </a:p>
        </p:txBody>
      </p:sp>
      <p:sp>
        <p:nvSpPr>
          <p:cNvPr id="3" name="Content Placeholder 2"/>
          <p:cNvSpPr>
            <a:spLocks noGrp="1"/>
          </p:cNvSpPr>
          <p:nvPr>
            <p:ph idx="1"/>
          </p:nvPr>
        </p:nvSpPr>
        <p:spPr/>
        <p:txBody>
          <a:bodyPr/>
          <a:lstStyle/>
          <a:p>
            <a:pPr marL="0" indent="0">
              <a:buNone/>
            </a:pPr>
            <a:r>
              <a:rPr lang="en-US" sz="3000" dirty="0"/>
              <a:t>A user or client will not always submit data your application will expect. By building robust applications that do not trust user input by default, you ensure the application will be able to handle unexpected data gracefully</a:t>
            </a:r>
            <a:r>
              <a:rPr lang="en-US" sz="3000" dirty="0" smtClean="0"/>
              <a:t>.</a:t>
            </a:r>
          </a:p>
          <a:p>
            <a:pPr marL="0" indent="0">
              <a:buNone/>
            </a:pPr>
            <a:r>
              <a:rPr lang="en-US" sz="3000" dirty="0" smtClean="0"/>
              <a:t>Field Validation:</a:t>
            </a:r>
          </a:p>
          <a:p>
            <a:r>
              <a:rPr lang="en-US" sz="3000" dirty="0" smtClean="0"/>
              <a:t>Data Type Validation</a:t>
            </a:r>
          </a:p>
          <a:p>
            <a:r>
              <a:rPr lang="en-US" sz="3000" dirty="0" smtClean="0"/>
              <a:t>Required Validation</a:t>
            </a:r>
          </a:p>
          <a:p>
            <a:r>
              <a:rPr lang="en-US" sz="3000" dirty="0" smtClean="0"/>
              <a:t>Regular Expression Validation</a:t>
            </a:r>
            <a:endParaRPr lang="en-US" sz="3000" dirty="0"/>
          </a:p>
        </p:txBody>
      </p:sp>
    </p:spTree>
    <p:extLst>
      <p:ext uri="{BB962C8B-B14F-4D97-AF65-F5344CB8AC3E}">
        <p14:creationId xmlns:p14="http://schemas.microsoft.com/office/powerpoint/2010/main" val="3868032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Encoding</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a:t>Encoding, closely related to Escaping is a powerful mechanism to help protect against many types of attack, especially injection attacks and Cross-site Scripting (XSS). Essentially, encoding involves translating special characters into some equivalent that is no longer significant in the target interpreter</a:t>
            </a:r>
            <a:r>
              <a:rPr lang="en-US" sz="3200" dirty="0" smtClean="0"/>
              <a:t>.</a:t>
            </a:r>
          </a:p>
          <a:p>
            <a:pPr marL="0" indent="0">
              <a:buNone/>
            </a:pPr>
            <a:endParaRPr lang="en-US" sz="3200" dirty="0" smtClean="0"/>
          </a:p>
          <a:p>
            <a:pPr marL="0" indent="0">
              <a:buNone/>
            </a:pPr>
            <a:r>
              <a:rPr lang="en-US" sz="3200" dirty="0" smtClean="0"/>
              <a:t>Treat content as content and not executable code.</a:t>
            </a:r>
            <a:endParaRPr lang="en-US" sz="3200" dirty="0"/>
          </a:p>
        </p:txBody>
      </p:sp>
    </p:spTree>
    <p:extLst>
      <p:ext uri="{BB962C8B-B14F-4D97-AF65-F5344CB8AC3E}">
        <p14:creationId xmlns:p14="http://schemas.microsoft.com/office/powerpoint/2010/main" val="35281040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Parameterized Queries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200" dirty="0"/>
              <a:t>A parameterized query is a query in which placeholders are used for parameters and the parameter values are supplied at execution time. </a:t>
            </a:r>
            <a:endParaRPr lang="en-US" sz="3200" dirty="0" smtClean="0"/>
          </a:p>
          <a:p>
            <a:pPr marL="0" indent="0">
              <a:buNone/>
            </a:pPr>
            <a:r>
              <a:rPr lang="en-US" sz="3200" dirty="0" smtClean="0"/>
              <a:t>Examples:</a:t>
            </a:r>
          </a:p>
          <a:p>
            <a:r>
              <a:rPr lang="en-US" sz="3200" dirty="0" smtClean="0"/>
              <a:t>Stored Procedures (without string concatenation)</a:t>
            </a:r>
          </a:p>
          <a:p>
            <a:r>
              <a:rPr lang="en-US" sz="3200" dirty="0" smtClean="0"/>
              <a:t>SQL Commands with SQL Parameters instead of string concatenation</a:t>
            </a:r>
          </a:p>
          <a:p>
            <a:r>
              <a:rPr lang="en-US" sz="3200" dirty="0" smtClean="0"/>
              <a:t>Data Access Frameworks that use parameterized queries</a:t>
            </a:r>
          </a:p>
          <a:p>
            <a:pPr marL="0" indent="0">
              <a:buNone/>
            </a:pPr>
            <a:endParaRPr lang="en-US" sz="3200" dirty="0" smtClean="0"/>
          </a:p>
          <a:p>
            <a:pPr marL="0" indent="0">
              <a:buNone/>
            </a:pPr>
            <a:r>
              <a:rPr lang="en-US" sz="3200" dirty="0" smtClean="0"/>
              <a:t>Still treating </a:t>
            </a:r>
            <a:r>
              <a:rPr lang="en-US" sz="3200" dirty="0"/>
              <a:t>content as content and not executable code.</a:t>
            </a:r>
          </a:p>
          <a:p>
            <a:pPr marL="0" indent="0">
              <a:buNone/>
            </a:pPr>
            <a:endParaRPr lang="en-US" dirty="0" smtClean="0"/>
          </a:p>
        </p:txBody>
      </p:sp>
    </p:spTree>
    <p:extLst>
      <p:ext uri="{BB962C8B-B14F-4D97-AF65-F5344CB8AC3E}">
        <p14:creationId xmlns:p14="http://schemas.microsoft.com/office/powerpoint/2010/main" val="2182183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a:t>
            </a:r>
            <a:endParaRPr lang="en-US" dirty="0"/>
          </a:p>
        </p:txBody>
      </p:sp>
      <p:sp>
        <p:nvSpPr>
          <p:cNvPr id="3" name="Content Placeholder 2"/>
          <p:cNvSpPr>
            <a:spLocks noGrp="1"/>
          </p:cNvSpPr>
          <p:nvPr>
            <p:ph idx="1"/>
          </p:nvPr>
        </p:nvSpPr>
        <p:spPr/>
        <p:txBody>
          <a:bodyPr/>
          <a:lstStyle/>
          <a:p>
            <a:pPr marL="0" indent="0">
              <a:buNone/>
            </a:pPr>
            <a:r>
              <a:rPr lang="en-US" sz="3200" dirty="0" smtClean="0"/>
              <a:t>Reasons not to stop SQL Injection:</a:t>
            </a:r>
          </a:p>
          <a:p>
            <a:r>
              <a:rPr lang="en-US" sz="3200" dirty="0" smtClean="0"/>
              <a:t>Laziness?</a:t>
            </a:r>
          </a:p>
          <a:p>
            <a:r>
              <a:rPr lang="en-US" sz="3200" dirty="0" smtClean="0"/>
              <a:t>Stubbornness?</a:t>
            </a:r>
          </a:p>
          <a:p>
            <a:endParaRPr lang="en-US" sz="3200" dirty="0"/>
          </a:p>
          <a:p>
            <a:pPr marL="0" indent="0">
              <a:buNone/>
            </a:pPr>
            <a:r>
              <a:rPr lang="en-US" sz="3200" dirty="0" smtClean="0"/>
              <a:t>As simple as using parameterized queries yet year after year injection is the number one threat.</a:t>
            </a:r>
          </a:p>
          <a:p>
            <a:endParaRPr lang="en-US" dirty="0"/>
          </a:p>
        </p:txBody>
      </p:sp>
    </p:spTree>
    <p:extLst>
      <p:ext uri="{BB962C8B-B14F-4D97-AF65-F5344CB8AC3E}">
        <p14:creationId xmlns:p14="http://schemas.microsoft.com/office/powerpoint/2010/main" val="3892997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Injection</a:t>
            </a:r>
            <a:endParaRPr lang="en-US" dirty="0"/>
          </a:p>
        </p:txBody>
      </p:sp>
      <p:sp>
        <p:nvSpPr>
          <p:cNvPr id="3" name="Content Placeholder 2"/>
          <p:cNvSpPr>
            <a:spLocks noGrp="1"/>
          </p:cNvSpPr>
          <p:nvPr>
            <p:ph idx="1"/>
          </p:nvPr>
        </p:nvSpPr>
        <p:spPr>
          <a:xfrm>
            <a:off x="838200" y="1251284"/>
            <a:ext cx="10515600" cy="5125453"/>
          </a:xfrm>
        </p:spPr>
        <p:txBody>
          <a:bodyPr>
            <a:normAutofit lnSpcReduction="10000"/>
          </a:bodyPr>
          <a:lstStyle/>
          <a:p>
            <a:endParaRPr lang="en-US" dirty="0" smtClean="0"/>
          </a:p>
          <a:p>
            <a:r>
              <a:rPr lang="en-US" sz="3000" dirty="0" err="1" smtClean="0"/>
              <a:t>Xpath</a:t>
            </a:r>
            <a:r>
              <a:rPr lang="en-US" sz="3000" dirty="0" smtClean="0"/>
              <a:t> Injection</a:t>
            </a:r>
          </a:p>
          <a:p>
            <a:r>
              <a:rPr lang="en-US" sz="3000" dirty="0" smtClean="0"/>
              <a:t>LDAP Injection</a:t>
            </a:r>
          </a:p>
          <a:p>
            <a:r>
              <a:rPr lang="en-US" sz="3000" dirty="0" smtClean="0"/>
              <a:t>NoSQL Injection</a:t>
            </a:r>
          </a:p>
          <a:p>
            <a:r>
              <a:rPr lang="en-US" sz="3000" dirty="0" smtClean="0"/>
              <a:t>OS Commands</a:t>
            </a:r>
          </a:p>
          <a:p>
            <a:r>
              <a:rPr lang="en-US" sz="3000" dirty="0" smtClean="0"/>
              <a:t>XML Parsers</a:t>
            </a:r>
          </a:p>
          <a:p>
            <a:r>
              <a:rPr lang="en-US" sz="3000" dirty="0" smtClean="0"/>
              <a:t>SMTP Headers</a:t>
            </a:r>
            <a:endParaRPr lang="en-US" sz="3000" dirty="0"/>
          </a:p>
          <a:p>
            <a:pPr marL="0" indent="0">
              <a:buNone/>
            </a:pPr>
            <a:r>
              <a:rPr lang="en-US" dirty="0"/>
              <a:t>Code injection is the exploitation of a computer bug that is caused by processing invalid data. Injection is used by an attacker to introduce (or "inject") code into a vulnerable computer program and change the course of execution.</a:t>
            </a:r>
          </a:p>
        </p:txBody>
      </p:sp>
    </p:spTree>
    <p:extLst>
      <p:ext uri="{BB962C8B-B14F-4D97-AF65-F5344CB8AC3E}">
        <p14:creationId xmlns:p14="http://schemas.microsoft.com/office/powerpoint/2010/main" val="99181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Tokens</a:t>
            </a:r>
            <a:endParaRPr lang="en-US" dirty="0"/>
          </a:p>
        </p:txBody>
      </p:sp>
      <p:sp>
        <p:nvSpPr>
          <p:cNvPr id="3" name="Content Placeholder 2"/>
          <p:cNvSpPr>
            <a:spLocks noGrp="1"/>
          </p:cNvSpPr>
          <p:nvPr>
            <p:ph idx="1"/>
          </p:nvPr>
        </p:nvSpPr>
        <p:spPr>
          <a:xfrm>
            <a:off x="838200" y="1395663"/>
            <a:ext cx="10515600" cy="4781300"/>
          </a:xfrm>
        </p:spPr>
        <p:txBody>
          <a:bodyPr>
            <a:noAutofit/>
          </a:bodyPr>
          <a:lstStyle/>
          <a:p>
            <a:r>
              <a:rPr lang="en-US" sz="3000" dirty="0"/>
              <a:t>Characteristics of a </a:t>
            </a:r>
            <a:r>
              <a:rPr lang="en-US" sz="3000" dirty="0" smtClean="0"/>
              <a:t>Request Token </a:t>
            </a:r>
            <a:endParaRPr lang="en-US" sz="3000" dirty="0"/>
          </a:p>
          <a:p>
            <a:pPr lvl="1"/>
            <a:r>
              <a:rPr lang="en-US" sz="3000" dirty="0"/>
              <a:t>Unique per user &amp; per user session </a:t>
            </a:r>
          </a:p>
          <a:p>
            <a:pPr lvl="1"/>
            <a:r>
              <a:rPr lang="en-US" sz="3000" dirty="0"/>
              <a:t>Tied to a single user session </a:t>
            </a:r>
          </a:p>
          <a:p>
            <a:pPr lvl="1"/>
            <a:r>
              <a:rPr lang="en-US" sz="3000" dirty="0"/>
              <a:t>Large random value </a:t>
            </a:r>
          </a:p>
          <a:p>
            <a:pPr lvl="1"/>
            <a:r>
              <a:rPr lang="en-US" sz="3000" dirty="0"/>
              <a:t>Generated by a cryptographically secure random number generator </a:t>
            </a:r>
          </a:p>
          <a:p>
            <a:r>
              <a:rPr lang="en-US" sz="3000" dirty="0"/>
              <a:t>The </a:t>
            </a:r>
            <a:r>
              <a:rPr lang="en-US" sz="3000" dirty="0" smtClean="0"/>
              <a:t>request token </a:t>
            </a:r>
            <a:r>
              <a:rPr lang="en-US" sz="3000" dirty="0"/>
              <a:t>is added as a hidden field for forms or within the URL if the state changing operation occurs via a GET </a:t>
            </a:r>
          </a:p>
          <a:p>
            <a:r>
              <a:rPr lang="en-US" sz="3000" dirty="0"/>
              <a:t>The server rejects the requested action if the </a:t>
            </a:r>
            <a:r>
              <a:rPr lang="en-US" sz="3000" dirty="0" smtClean="0"/>
              <a:t>request token </a:t>
            </a:r>
            <a:r>
              <a:rPr lang="en-US" sz="3000" dirty="0"/>
              <a:t>fails validation </a:t>
            </a:r>
          </a:p>
        </p:txBody>
      </p:sp>
    </p:spTree>
    <p:extLst>
      <p:ext uri="{BB962C8B-B14F-4D97-AF65-F5344CB8AC3E}">
        <p14:creationId xmlns:p14="http://schemas.microsoft.com/office/powerpoint/2010/main" val="3049083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p:txBody>
          <a:bodyPr/>
          <a:lstStyle/>
          <a:p>
            <a:pPr marL="0" indent="0">
              <a:buNone/>
            </a:pPr>
            <a:r>
              <a:rPr lang="en-US" sz="3200" dirty="0"/>
              <a:t>U.S. National Institute of Standards and Technology (NIST) Special Publication 800-53 (SP800-53) defines authentication as verifying the identity of a user, process, or device, often as a prerequisite to allowing access to resources in an information system</a:t>
            </a:r>
            <a:r>
              <a:rPr lang="en-US" sz="3200" dirty="0" smtClean="0"/>
              <a:t>.</a:t>
            </a:r>
          </a:p>
        </p:txBody>
      </p:sp>
    </p:spTree>
    <p:extLst>
      <p:ext uri="{BB962C8B-B14F-4D97-AF65-F5344CB8AC3E}">
        <p14:creationId xmlns:p14="http://schemas.microsoft.com/office/powerpoint/2010/main" val="151482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To ensure that information is disclosed only to authorized parties.</a:t>
            </a:r>
            <a:endParaRPr lang="en-US" sz="4000" dirty="0"/>
          </a:p>
        </p:txBody>
      </p:sp>
    </p:spTree>
    <p:extLst>
      <p:ext uri="{BB962C8B-B14F-4D97-AF65-F5344CB8AC3E}">
        <p14:creationId xmlns:p14="http://schemas.microsoft.com/office/powerpoint/2010/main" val="2276272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a:t>
            </a:r>
            <a:endParaRPr lang="en-US" dirty="0"/>
          </a:p>
        </p:txBody>
      </p:sp>
      <p:sp>
        <p:nvSpPr>
          <p:cNvPr id="3" name="Content Placeholder 2"/>
          <p:cNvSpPr>
            <a:spLocks noGrp="1"/>
          </p:cNvSpPr>
          <p:nvPr>
            <p:ph idx="1"/>
          </p:nvPr>
        </p:nvSpPr>
        <p:spPr>
          <a:xfrm>
            <a:off x="601579" y="1371600"/>
            <a:ext cx="11093115" cy="5173579"/>
          </a:xfrm>
        </p:spPr>
        <p:txBody>
          <a:bodyPr>
            <a:normAutofit fontScale="92500" lnSpcReduction="20000"/>
          </a:bodyPr>
          <a:lstStyle/>
          <a:p>
            <a:pPr marL="0" indent="0">
              <a:buNone/>
            </a:pPr>
            <a:r>
              <a:rPr lang="en-US" sz="3200" dirty="0" smtClean="0"/>
              <a:t>Ensuring that </a:t>
            </a:r>
            <a:r>
              <a:rPr lang="en-US" sz="3200" dirty="0"/>
              <a:t>access to assets is authorized and restricted based on business and security requirements. </a:t>
            </a:r>
            <a:r>
              <a:rPr lang="en-US" sz="3200" dirty="0" smtClean="0"/>
              <a:t>Areas to apply Access Control Lists (ACLs):</a:t>
            </a:r>
          </a:p>
          <a:p>
            <a:r>
              <a:rPr lang="en-US" sz="3200" dirty="0"/>
              <a:t>applications or APIs; </a:t>
            </a:r>
          </a:p>
          <a:p>
            <a:r>
              <a:rPr lang="en-US" sz="3200" dirty="0"/>
              <a:t>specific application screens or functions; </a:t>
            </a:r>
          </a:p>
          <a:p>
            <a:r>
              <a:rPr lang="en-US" sz="3200" dirty="0"/>
              <a:t>specific data fields; </a:t>
            </a:r>
          </a:p>
          <a:p>
            <a:r>
              <a:rPr lang="en-US" sz="3200" dirty="0"/>
              <a:t>memory; </a:t>
            </a:r>
          </a:p>
          <a:p>
            <a:r>
              <a:rPr lang="en-US" sz="3200" dirty="0"/>
              <a:t>private or protected variables; </a:t>
            </a:r>
          </a:p>
          <a:p>
            <a:r>
              <a:rPr lang="en-US" sz="3200" dirty="0"/>
              <a:t>storage media; </a:t>
            </a:r>
          </a:p>
          <a:p>
            <a:r>
              <a:rPr lang="en-US" sz="3200" dirty="0"/>
              <a:t>transmission media; </a:t>
            </a:r>
          </a:p>
          <a:p>
            <a:r>
              <a:rPr lang="en-US" sz="3200" dirty="0"/>
              <a:t>In short, any object used in processing, storage or transmission of information. </a:t>
            </a:r>
          </a:p>
          <a:p>
            <a:pPr marL="0" indent="0">
              <a:buNone/>
            </a:pPr>
            <a:endParaRPr lang="en-US" dirty="0"/>
          </a:p>
        </p:txBody>
      </p:sp>
    </p:spTree>
    <p:extLst>
      <p:ext uri="{BB962C8B-B14F-4D97-AF65-F5344CB8AC3E}">
        <p14:creationId xmlns:p14="http://schemas.microsoft.com/office/powerpoint/2010/main" val="3425229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 Management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200" dirty="0"/>
              <a:t>It's possible for an attacker to steal and reuse session identifiers or other sensitive cookie values when they are stored or transmitted insecurely. </a:t>
            </a:r>
            <a:endParaRPr lang="en-US" sz="3200" dirty="0" smtClean="0"/>
          </a:p>
          <a:p>
            <a:pPr marL="0" indent="0">
              <a:buNone/>
            </a:pPr>
            <a:endParaRPr lang="en-US" sz="3200" dirty="0" smtClean="0"/>
          </a:p>
          <a:p>
            <a:pPr marL="0" indent="0">
              <a:buNone/>
            </a:pPr>
            <a:r>
              <a:rPr lang="en-US" sz="3200" dirty="0"/>
              <a:t>It's possible for an attacker to </a:t>
            </a:r>
            <a:r>
              <a:rPr lang="en-US" sz="3200" dirty="0" smtClean="0"/>
              <a:t>tamper with session </a:t>
            </a:r>
            <a:r>
              <a:rPr lang="en-US" sz="3200" dirty="0"/>
              <a:t>identifiers or other sensitive cookie values when they are stored or transmitted insecurely. </a:t>
            </a:r>
            <a:endParaRPr lang="en-US" sz="3200" dirty="0" smtClean="0"/>
          </a:p>
          <a:p>
            <a:pPr marL="0" indent="0">
              <a:buNone/>
            </a:pPr>
            <a:endParaRPr lang="en-US" sz="3200" dirty="0"/>
          </a:p>
          <a:p>
            <a:pPr marL="0" indent="0">
              <a:buNone/>
            </a:pPr>
            <a:r>
              <a:rPr lang="en-US" sz="3200" dirty="0" smtClean="0"/>
              <a:t>Protect and validate cookies.</a:t>
            </a:r>
            <a:endParaRPr lang="en-US" sz="3200" dirty="0"/>
          </a:p>
          <a:p>
            <a:pPr marL="0" indent="0">
              <a:buNone/>
            </a:pPr>
            <a:endParaRPr lang="en-US" dirty="0"/>
          </a:p>
        </p:txBody>
      </p:sp>
    </p:spTree>
    <p:extLst>
      <p:ext uri="{BB962C8B-B14F-4D97-AF65-F5344CB8AC3E}">
        <p14:creationId xmlns:p14="http://schemas.microsoft.com/office/powerpoint/2010/main" val="940956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Management</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a:t>The disclosure, capture, prediction, brute force, or fixation of the session ID will lead to session hijacking (or </a:t>
            </a:r>
            <a:r>
              <a:rPr lang="en-US" sz="3200" dirty="0" err="1"/>
              <a:t>sidejacking</a:t>
            </a:r>
            <a:r>
              <a:rPr lang="en-US" sz="3200" dirty="0"/>
              <a:t>) attacks, where an attacker is able to fully impersonate a victim user in the web application</a:t>
            </a:r>
            <a:r>
              <a:rPr lang="en-US" sz="3200" dirty="0" smtClean="0"/>
              <a:t>.</a:t>
            </a:r>
          </a:p>
          <a:p>
            <a:pPr marL="0" indent="0">
              <a:buNone/>
            </a:pPr>
            <a:endParaRPr lang="en-US" sz="3200" dirty="0" smtClean="0"/>
          </a:p>
          <a:p>
            <a:pPr marL="0" indent="0">
              <a:buNone/>
            </a:pPr>
            <a:r>
              <a:rPr lang="en-US" sz="3200" dirty="0"/>
              <a:t>Protect and validate </a:t>
            </a:r>
            <a:r>
              <a:rPr lang="en-US" sz="3200" dirty="0" smtClean="0"/>
              <a:t>session variables.</a:t>
            </a:r>
            <a:endParaRPr lang="en-US" sz="3200" dirty="0"/>
          </a:p>
        </p:txBody>
      </p:sp>
    </p:spTree>
    <p:extLst>
      <p:ext uri="{BB962C8B-B14F-4D97-AF65-F5344CB8AC3E}">
        <p14:creationId xmlns:p14="http://schemas.microsoft.com/office/powerpoint/2010/main" val="910197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a:xfrm>
            <a:off x="838200" y="1491916"/>
            <a:ext cx="10515600" cy="4685047"/>
          </a:xfrm>
        </p:spPr>
        <p:txBody>
          <a:bodyPr>
            <a:noAutofit/>
          </a:bodyPr>
          <a:lstStyle/>
          <a:p>
            <a:pPr marL="0" indent="0">
              <a:buNone/>
            </a:pPr>
            <a:r>
              <a:rPr lang="en-US" sz="3000" dirty="0"/>
              <a:t>There are a wide variety of server configuration problems that can plague the security of a site. These include: </a:t>
            </a:r>
          </a:p>
          <a:p>
            <a:r>
              <a:rPr lang="en-US" sz="3000" dirty="0"/>
              <a:t>Unpatched security flaws in the server software </a:t>
            </a:r>
          </a:p>
          <a:p>
            <a:r>
              <a:rPr lang="en-US" sz="3000" dirty="0"/>
              <a:t>Server software flaws or misconfigurations that permit directory listing and directory traversal attacks </a:t>
            </a:r>
          </a:p>
          <a:p>
            <a:r>
              <a:rPr lang="en-US" sz="3000" dirty="0"/>
              <a:t>Unnecessary default, backup, or sample files, including scripts, applications, configuration files, and web pages </a:t>
            </a:r>
          </a:p>
          <a:p>
            <a:r>
              <a:rPr lang="en-US" sz="3000" dirty="0"/>
              <a:t>Improper file and directory permissions </a:t>
            </a:r>
          </a:p>
          <a:p>
            <a:r>
              <a:rPr lang="en-US" sz="3000" dirty="0"/>
              <a:t>Unnecessary services enabled, including content management and remote administration </a:t>
            </a:r>
          </a:p>
        </p:txBody>
      </p:sp>
    </p:spTree>
    <p:extLst>
      <p:ext uri="{BB962C8B-B14F-4D97-AF65-F5344CB8AC3E}">
        <p14:creationId xmlns:p14="http://schemas.microsoft.com/office/powerpoint/2010/main" val="41460046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Continued…</a:t>
            </a:r>
            <a:endParaRPr lang="en-US" dirty="0"/>
          </a:p>
        </p:txBody>
      </p:sp>
      <p:sp>
        <p:nvSpPr>
          <p:cNvPr id="3" name="Content Placeholder 2"/>
          <p:cNvSpPr>
            <a:spLocks noGrp="1"/>
          </p:cNvSpPr>
          <p:nvPr>
            <p:ph idx="1"/>
          </p:nvPr>
        </p:nvSpPr>
        <p:spPr>
          <a:xfrm>
            <a:off x="838200" y="1491916"/>
            <a:ext cx="10515600" cy="4685047"/>
          </a:xfrm>
        </p:spPr>
        <p:txBody>
          <a:bodyPr>
            <a:normAutofit lnSpcReduction="10000"/>
          </a:bodyPr>
          <a:lstStyle/>
          <a:p>
            <a:r>
              <a:rPr lang="en-US" sz="3200" dirty="0"/>
              <a:t>Default accounts with their default passwords </a:t>
            </a:r>
          </a:p>
          <a:p>
            <a:r>
              <a:rPr lang="en-US" sz="3200" dirty="0" smtClean="0"/>
              <a:t>Administrative </a:t>
            </a:r>
            <a:r>
              <a:rPr lang="en-US" sz="3200" dirty="0"/>
              <a:t>or debugging functions that are enabled or accessible </a:t>
            </a:r>
          </a:p>
          <a:p>
            <a:r>
              <a:rPr lang="en-US" sz="3200" dirty="0"/>
              <a:t>Overly informative error messages </a:t>
            </a:r>
          </a:p>
          <a:p>
            <a:r>
              <a:rPr lang="en-US" sz="3200" dirty="0" smtClean="0"/>
              <a:t>Misconfigured </a:t>
            </a:r>
            <a:r>
              <a:rPr lang="en-US" sz="3200" dirty="0"/>
              <a:t>SSL certificates and encryption settings </a:t>
            </a:r>
          </a:p>
          <a:p>
            <a:r>
              <a:rPr lang="en-US" sz="3200" dirty="0"/>
              <a:t>Use of self-signed certificates to achieve authentication and man-in-the-middle protection </a:t>
            </a:r>
          </a:p>
          <a:p>
            <a:r>
              <a:rPr lang="en-US" sz="3200" dirty="0"/>
              <a:t>Use of default certificates </a:t>
            </a:r>
          </a:p>
          <a:p>
            <a:r>
              <a:rPr lang="en-US" sz="3200" dirty="0"/>
              <a:t>Improper authentication with external systems </a:t>
            </a:r>
          </a:p>
        </p:txBody>
      </p:sp>
    </p:spTree>
    <p:extLst>
      <p:ext uri="{BB962C8B-B14F-4D97-AF65-F5344CB8AC3E}">
        <p14:creationId xmlns:p14="http://schemas.microsoft.com/office/powerpoint/2010/main" val="3356551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pPr marL="0" indent="0">
              <a:buNone/>
            </a:pPr>
            <a:r>
              <a:rPr lang="en-US" sz="3200" dirty="0"/>
              <a:t>An important aspect of secure application development is to prevent information leakage. Error messages give an attacker great insight into the inner workings of an application. </a:t>
            </a:r>
          </a:p>
          <a:p>
            <a:pPr marL="0" indent="0">
              <a:buNone/>
            </a:pPr>
            <a:r>
              <a:rPr lang="en-US" sz="3200" dirty="0"/>
              <a:t>The purpose of reviewing the Error Handling code is to assure the application fails safely under all possible error conditions, expected and unexpected. No sensitive information is presented to the user when an error occurs. </a:t>
            </a:r>
          </a:p>
          <a:p>
            <a:pPr marL="0" indent="0">
              <a:buNone/>
            </a:pPr>
            <a:endParaRPr lang="en-US" dirty="0" smtClean="0"/>
          </a:p>
        </p:txBody>
      </p:sp>
    </p:spTree>
    <p:extLst>
      <p:ext uri="{BB962C8B-B14F-4D97-AF65-F5344CB8AC3E}">
        <p14:creationId xmlns:p14="http://schemas.microsoft.com/office/powerpoint/2010/main" val="14228599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and Auditing</a:t>
            </a:r>
            <a:endParaRPr lang="en-US" dirty="0"/>
          </a:p>
        </p:txBody>
      </p:sp>
      <p:sp>
        <p:nvSpPr>
          <p:cNvPr id="3" name="Content Placeholder 2"/>
          <p:cNvSpPr>
            <a:spLocks noGrp="1"/>
          </p:cNvSpPr>
          <p:nvPr>
            <p:ph idx="1"/>
          </p:nvPr>
        </p:nvSpPr>
        <p:spPr/>
        <p:txBody>
          <a:bodyPr>
            <a:normAutofit/>
          </a:bodyPr>
          <a:lstStyle/>
          <a:p>
            <a:r>
              <a:rPr lang="en-US" sz="3200" dirty="0"/>
              <a:t>Auditable – all activities that affect user state or balances are formally tracked </a:t>
            </a:r>
          </a:p>
          <a:p>
            <a:r>
              <a:rPr lang="en-US" sz="3200" dirty="0"/>
              <a:t>Traceable – it’s possible to determine where an activity occurs in all tiers of the application </a:t>
            </a:r>
          </a:p>
          <a:p>
            <a:r>
              <a:rPr lang="en-US" sz="3200" dirty="0"/>
              <a:t>High integrity – logs cannot be overwritten or tampered with by local or remote users </a:t>
            </a:r>
          </a:p>
          <a:p>
            <a:endParaRPr lang="en-US" sz="3200" dirty="0" smtClean="0"/>
          </a:p>
          <a:p>
            <a:pPr marL="0" indent="0">
              <a:buNone/>
            </a:pPr>
            <a:r>
              <a:rPr lang="en-US" sz="3200" dirty="0"/>
              <a:t>Fail safe – do not fail open</a:t>
            </a:r>
          </a:p>
        </p:txBody>
      </p:sp>
    </p:spTree>
    <p:extLst>
      <p:ext uri="{BB962C8B-B14F-4D97-AF65-F5344CB8AC3E}">
        <p14:creationId xmlns:p14="http://schemas.microsoft.com/office/powerpoint/2010/main" val="34224541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a:t>
            </a:r>
            <a:endParaRPr lang="en-US" dirty="0"/>
          </a:p>
        </p:txBody>
      </p:sp>
      <p:sp>
        <p:nvSpPr>
          <p:cNvPr id="3" name="Content Placeholder 2"/>
          <p:cNvSpPr>
            <a:spLocks noGrp="1"/>
          </p:cNvSpPr>
          <p:nvPr>
            <p:ph idx="1"/>
          </p:nvPr>
        </p:nvSpPr>
        <p:spPr>
          <a:xfrm>
            <a:off x="838200" y="1395664"/>
            <a:ext cx="10515600" cy="5125452"/>
          </a:xfrm>
        </p:spPr>
        <p:txBody>
          <a:bodyPr>
            <a:normAutofit lnSpcReduction="10000"/>
          </a:bodyPr>
          <a:lstStyle/>
          <a:p>
            <a:pPr marL="0" indent="0">
              <a:buNone/>
            </a:pPr>
            <a:r>
              <a:rPr lang="en-US" sz="3000" dirty="0"/>
              <a:t>Cryptography (or crypto) is one of the more advanced topics of information </a:t>
            </a:r>
            <a:r>
              <a:rPr lang="en-US" sz="3000" dirty="0" smtClean="0"/>
              <a:t>security</a:t>
            </a:r>
          </a:p>
          <a:p>
            <a:pPr marL="0" indent="0">
              <a:buNone/>
            </a:pPr>
            <a:r>
              <a:rPr lang="en-US" sz="3000" dirty="0" smtClean="0"/>
              <a:t>It </a:t>
            </a:r>
            <a:r>
              <a:rPr lang="en-US" sz="3000" dirty="0"/>
              <a:t>is difficult to get right because there are many approaches to </a:t>
            </a:r>
            <a:r>
              <a:rPr lang="en-US" sz="3000" dirty="0" smtClean="0"/>
              <a:t>encryption</a:t>
            </a:r>
          </a:p>
          <a:p>
            <a:pPr marL="0" indent="0">
              <a:buNone/>
            </a:pPr>
            <a:r>
              <a:rPr lang="en-US" sz="3000" dirty="0" smtClean="0"/>
              <a:t>In </a:t>
            </a:r>
            <a:r>
              <a:rPr lang="en-US" sz="3000" dirty="0"/>
              <a:t>addition, serious cryptography research is typically based in advanced mathematics and number theory, providing a serious barrier to entry. </a:t>
            </a:r>
          </a:p>
          <a:p>
            <a:pPr marL="0" indent="0">
              <a:buNone/>
            </a:pPr>
            <a:r>
              <a:rPr lang="en-US" sz="3000" dirty="0"/>
              <a:t>The proper and accurate implementation of cryptography is extremely critical to its efficacy. </a:t>
            </a:r>
            <a:endParaRPr lang="en-US" sz="3000" dirty="0" smtClean="0"/>
          </a:p>
          <a:p>
            <a:pPr marL="0" indent="0">
              <a:buNone/>
            </a:pPr>
            <a:r>
              <a:rPr lang="en-US" sz="3000" dirty="0" smtClean="0"/>
              <a:t>A </a:t>
            </a:r>
            <a:r>
              <a:rPr lang="en-US" sz="3000" dirty="0"/>
              <a:t>small mistake in configuration or coding will result in removing a large degree of the protection it affords and rending the crypto implementation useless against serious attacks. </a:t>
            </a:r>
          </a:p>
          <a:p>
            <a:pPr marL="0" indent="0">
              <a:buNone/>
            </a:pPr>
            <a:endParaRPr lang="en-US" dirty="0"/>
          </a:p>
        </p:txBody>
      </p:sp>
    </p:spTree>
    <p:extLst>
      <p:ext uri="{BB962C8B-B14F-4D97-AF65-F5344CB8AC3E}">
        <p14:creationId xmlns:p14="http://schemas.microsoft.com/office/powerpoint/2010/main" val="3838828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Privilege</a:t>
            </a:r>
            <a:endParaRPr lang="en-US" dirty="0"/>
          </a:p>
        </p:txBody>
      </p:sp>
      <p:sp>
        <p:nvSpPr>
          <p:cNvPr id="3" name="Content Placeholder 2"/>
          <p:cNvSpPr>
            <a:spLocks noGrp="1"/>
          </p:cNvSpPr>
          <p:nvPr>
            <p:ph idx="1"/>
          </p:nvPr>
        </p:nvSpPr>
        <p:spPr/>
        <p:txBody>
          <a:bodyPr/>
          <a:lstStyle/>
          <a:p>
            <a:pPr marL="0" indent="0">
              <a:buNone/>
            </a:pPr>
            <a:r>
              <a:rPr lang="en-US" sz="3200" dirty="0"/>
              <a:t>The principle of least privilege recommends that accounts have the least amount of privilege required to perform their business processes. This encompasses user rights, resource permissions such as CPU limits, memory, network, and file system permissions. </a:t>
            </a:r>
          </a:p>
          <a:p>
            <a:pPr marL="0" indent="0">
              <a:buNone/>
            </a:pPr>
            <a:endParaRPr lang="en-US" dirty="0"/>
          </a:p>
        </p:txBody>
      </p:sp>
    </p:spTree>
    <p:extLst>
      <p:ext uri="{BB962C8B-B14F-4D97-AF65-F5344CB8AC3E}">
        <p14:creationId xmlns:p14="http://schemas.microsoft.com/office/powerpoint/2010/main" val="33067712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Build Security </a:t>
            </a:r>
            <a:r>
              <a:rPr lang="en-US" dirty="0" smtClean="0"/>
              <a:t>In (DHS)</a:t>
            </a:r>
            <a:endParaRPr lang="en-US" dirty="0" smtClean="0"/>
          </a:p>
          <a:p>
            <a:r>
              <a:rPr lang="en-US" dirty="0"/>
              <a:t>Open Web Application Security Project (OWASP</a:t>
            </a:r>
            <a:r>
              <a:rPr lang="en-US" dirty="0" smtClean="0"/>
              <a:t>)</a:t>
            </a:r>
          </a:p>
          <a:p>
            <a:r>
              <a:rPr lang="en-US" dirty="0" smtClean="0"/>
              <a:t>Microsoft’s Security Development Lifecycle (SDL)</a:t>
            </a:r>
            <a:endParaRPr lang="en-US" dirty="0" smtClean="0"/>
          </a:p>
          <a:p>
            <a:r>
              <a:rPr lang="en-US" dirty="0" smtClean="0"/>
              <a:t>Microsoft Threat Modeling Tool 2016</a:t>
            </a:r>
          </a:p>
          <a:p>
            <a:endParaRPr lang="en-US" dirty="0"/>
          </a:p>
        </p:txBody>
      </p:sp>
    </p:spTree>
    <p:extLst>
      <p:ext uri="{BB962C8B-B14F-4D97-AF65-F5344CB8AC3E}">
        <p14:creationId xmlns:p14="http://schemas.microsoft.com/office/powerpoint/2010/main" val="68044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The assurance that information is accurate, complete and valid, and has not been altered by an unauthorized action.</a:t>
            </a:r>
            <a:endParaRPr lang="en-US" sz="4000" dirty="0"/>
          </a:p>
        </p:txBody>
      </p:sp>
    </p:spTree>
    <p:extLst>
      <p:ext uri="{BB962C8B-B14F-4D97-AF65-F5344CB8AC3E}">
        <p14:creationId xmlns:p14="http://schemas.microsoft.com/office/powerpoint/2010/main" val="26459928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Security In</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pPr marL="0" indent="0">
              <a:buNone/>
            </a:pPr>
            <a:endParaRPr lang="en-US" dirty="0" smtClean="0"/>
          </a:p>
          <a:p>
            <a:pPr marL="0" indent="0">
              <a:buNone/>
            </a:pPr>
            <a:r>
              <a:rPr lang="en-US" sz="3600" dirty="0" smtClean="0"/>
              <a:t>Build </a:t>
            </a:r>
            <a:r>
              <a:rPr lang="en-US" sz="3600" dirty="0"/>
              <a:t>Security In is a collaborative effort that provides practices, tools, guidelines, rules, principles, and other resources that software developers, architects, and security practitioners can use to build security into software in every phase of its development.</a:t>
            </a:r>
            <a:endParaRPr lang="en-US" sz="3600" dirty="0" smtClean="0">
              <a:hlinkClick r:id="rId2"/>
            </a:endParaRPr>
          </a:p>
          <a:p>
            <a:pPr marL="0" indent="0" algn="r">
              <a:buNone/>
            </a:pPr>
            <a:r>
              <a:rPr lang="en-US" dirty="0" smtClean="0">
                <a:hlinkClick r:id="rId2"/>
              </a:rPr>
              <a:t>https</a:t>
            </a:r>
            <a:r>
              <a:rPr lang="en-US" dirty="0">
                <a:hlinkClick r:id="rId2"/>
              </a:rPr>
              <a:t>://buildsecurityin.us-cert.gov</a:t>
            </a:r>
            <a:r>
              <a:rPr lang="en-US" dirty="0" smtClean="0">
                <a:hlinkClick r:id="rId2"/>
              </a:rPr>
              <a:t>/</a:t>
            </a:r>
            <a:endParaRPr lang="en-US" dirty="0" smtClean="0"/>
          </a:p>
          <a:p>
            <a:endParaRPr lang="en-US" dirty="0"/>
          </a:p>
        </p:txBody>
      </p:sp>
      <p:pic>
        <p:nvPicPr>
          <p:cNvPr id="4" name="Picture 3"/>
          <p:cNvPicPr>
            <a:picLocks noChangeAspect="1"/>
          </p:cNvPicPr>
          <p:nvPr/>
        </p:nvPicPr>
        <p:blipFill>
          <a:blip r:embed="rId3"/>
          <a:stretch>
            <a:fillRect/>
          </a:stretch>
        </p:blipFill>
        <p:spPr>
          <a:xfrm>
            <a:off x="1455433" y="1609487"/>
            <a:ext cx="9281134" cy="1477405"/>
          </a:xfrm>
          <a:prstGeom prst="rect">
            <a:avLst/>
          </a:prstGeom>
        </p:spPr>
      </p:pic>
    </p:spTree>
    <p:extLst>
      <p:ext uri="{BB962C8B-B14F-4D97-AF65-F5344CB8AC3E}">
        <p14:creationId xmlns:p14="http://schemas.microsoft.com/office/powerpoint/2010/main" val="35831968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Security In continued…</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sz="3600" dirty="0"/>
              <a:t>Consistent with this list is the Top 10 Project by the Open Web Application Security Project (OWASP). OWASP’s report captures the top ten risks associated with the use of web applications in an enterprise.</a:t>
            </a:r>
          </a:p>
        </p:txBody>
      </p:sp>
    </p:spTree>
    <p:extLst>
      <p:ext uri="{BB962C8B-B14F-4D97-AF65-F5344CB8AC3E}">
        <p14:creationId xmlns:p14="http://schemas.microsoft.com/office/powerpoint/2010/main" val="20287621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OWASP</a:t>
            </a:r>
            <a:endParaRPr lang="en-US" dirty="0"/>
          </a:p>
        </p:txBody>
      </p:sp>
      <p:sp>
        <p:nvSpPr>
          <p:cNvPr id="3" name="Content Placeholder 2"/>
          <p:cNvSpPr>
            <a:spLocks noGrp="1"/>
          </p:cNvSpPr>
          <p:nvPr>
            <p:ph idx="1"/>
          </p:nvPr>
        </p:nvSpPr>
        <p:spPr/>
        <p:txBody>
          <a:bodyPr/>
          <a:lstStyle/>
          <a:p>
            <a:pPr marL="0" indent="0">
              <a:buNone/>
            </a:pPr>
            <a:r>
              <a:rPr lang="en-US" sz="3200" dirty="0"/>
              <a:t>The Open Web Application Security Project (OWASP) is a 501(c)(3) worldwide not-for-profit charitable organization focused on improving the security of software. Our mission is to make software security visible, so that individuals and organizations worldwide can make informed decisions about true software security risks</a:t>
            </a:r>
            <a:r>
              <a:rPr lang="en-US" sz="3200" dirty="0" smtClean="0"/>
              <a:t>.</a:t>
            </a:r>
          </a:p>
          <a:p>
            <a:pPr marL="0" indent="0">
              <a:buNone/>
            </a:pPr>
            <a:endParaRPr lang="en-US" sz="3200" dirty="0"/>
          </a:p>
          <a:p>
            <a:pPr marL="0" indent="0">
              <a:buNone/>
            </a:pPr>
            <a:r>
              <a:rPr lang="en-US" sz="3200" dirty="0">
                <a:hlinkClick r:id="rId2"/>
              </a:rPr>
              <a:t>https://</a:t>
            </a:r>
            <a:r>
              <a:rPr lang="en-US" sz="3200" dirty="0" smtClean="0">
                <a:hlinkClick r:id="rId2"/>
              </a:rPr>
              <a:t>www.owasp.org</a:t>
            </a:r>
            <a:endParaRPr lang="en-US" sz="3200" dirty="0" smtClean="0"/>
          </a:p>
          <a:p>
            <a:pPr marL="0" indent="0">
              <a:buNone/>
            </a:pPr>
            <a:endParaRPr lang="en-US" dirty="0"/>
          </a:p>
        </p:txBody>
      </p:sp>
    </p:spTree>
    <p:extLst>
      <p:ext uri="{BB962C8B-B14F-4D97-AF65-F5344CB8AC3E}">
        <p14:creationId xmlns:p14="http://schemas.microsoft.com/office/powerpoint/2010/main" val="23361010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OWASP Top 10</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a:t>The OWASP Top Ten is a powerful awareness document for web application security. The OWASP Top Ten represents a broad consensus about what the most critical web application security flaws are. Project members include a variety of security experts from around the world who have shared their expertise to produce this list. </a:t>
            </a:r>
            <a:endParaRPr lang="en-US" sz="3200" dirty="0" smtClean="0"/>
          </a:p>
          <a:p>
            <a:pPr marL="0" indent="0">
              <a:buNone/>
            </a:pPr>
            <a:endParaRPr lang="en-US" sz="3200" dirty="0"/>
          </a:p>
          <a:p>
            <a:pPr marL="0" indent="0">
              <a:buNone/>
            </a:pPr>
            <a:r>
              <a:rPr lang="en-US" sz="3200" dirty="0">
                <a:hlinkClick r:id="rId2"/>
              </a:rPr>
              <a:t>https://</a:t>
            </a:r>
            <a:r>
              <a:rPr lang="en-US" sz="3200" dirty="0" smtClean="0">
                <a:hlinkClick r:id="rId2"/>
              </a:rPr>
              <a:t>www.owasp.org/index.php/Category:OWASP_Top_Ten_Project</a:t>
            </a:r>
            <a:r>
              <a:rPr lang="en-US" sz="3200" dirty="0"/>
              <a:t> </a:t>
            </a:r>
            <a:endParaRPr lang="en-US" sz="3200" dirty="0" smtClean="0"/>
          </a:p>
        </p:txBody>
      </p:sp>
    </p:spTree>
    <p:extLst>
      <p:ext uri="{BB962C8B-B14F-4D97-AF65-F5344CB8AC3E}">
        <p14:creationId xmlns:p14="http://schemas.microsoft.com/office/powerpoint/2010/main" val="10666000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Development Lifecycle (SDL)</a:t>
            </a:r>
            <a:br>
              <a:rPr lang="en-US" dirty="0" smtClean="0"/>
            </a:br>
            <a:r>
              <a:rPr lang="en-US" dirty="0" smtClean="0"/>
              <a:t>[Microsoft]</a:t>
            </a:r>
            <a:endParaRPr lang="en-US" dirty="0"/>
          </a:p>
        </p:txBody>
      </p:sp>
      <p:sp>
        <p:nvSpPr>
          <p:cNvPr id="3" name="Content Placeholder 2"/>
          <p:cNvSpPr>
            <a:spLocks noGrp="1"/>
          </p:cNvSpPr>
          <p:nvPr>
            <p:ph idx="1"/>
          </p:nvPr>
        </p:nvSpPr>
        <p:spPr/>
        <p:txBody>
          <a:bodyPr/>
          <a:lstStyle/>
          <a:p>
            <a:pPr marL="0" indent="0">
              <a:buNone/>
            </a:pPr>
            <a:r>
              <a:rPr lang="en-US" dirty="0"/>
              <a:t>The Security Development Lifecycle (SDL) is a software development process that helps developers build more secure software and address security compliance requirements while reducing development </a:t>
            </a:r>
            <a:r>
              <a:rPr lang="en-US" dirty="0" smtClean="0"/>
              <a:t>cost</a:t>
            </a:r>
          </a:p>
          <a:p>
            <a:pPr marL="0" indent="0">
              <a:buNone/>
            </a:pPr>
            <a:endParaRPr lang="en-US" dirty="0" smtClean="0"/>
          </a:p>
          <a:p>
            <a:r>
              <a:rPr lang="en-US" dirty="0">
                <a:hlinkClick r:id="rId2"/>
              </a:rPr>
              <a:t>https://www.microsoft.com/en-us/sdl</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0617430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Threat Modeling Tool 2016</a:t>
            </a:r>
            <a:endParaRPr lang="en-US" dirty="0"/>
          </a:p>
        </p:txBody>
      </p:sp>
      <p:sp>
        <p:nvSpPr>
          <p:cNvPr id="3" name="Content Placeholder 2"/>
          <p:cNvSpPr>
            <a:spLocks noGrp="1"/>
          </p:cNvSpPr>
          <p:nvPr>
            <p:ph idx="1"/>
          </p:nvPr>
        </p:nvSpPr>
        <p:spPr/>
        <p:txBody>
          <a:bodyPr/>
          <a:lstStyle/>
          <a:p>
            <a:pPr marL="0" indent="0">
              <a:buNone/>
            </a:pPr>
            <a:r>
              <a:rPr lang="en-US" dirty="0"/>
              <a:t>Microsoft Threat Modeling Tool 2016 is a tool that helps in finding threats in the design phase of software projects. </a:t>
            </a:r>
            <a:endParaRPr lang="en-US" dirty="0" smtClean="0"/>
          </a:p>
          <a:p>
            <a:pPr marL="0" indent="0">
              <a:buNone/>
            </a:pPr>
            <a:endParaRPr lang="en-US" b="1" dirty="0"/>
          </a:p>
          <a:p>
            <a:pPr marL="0" indent="0">
              <a:buNone/>
            </a:pPr>
            <a:r>
              <a:rPr lang="en-US" b="1" dirty="0" smtClean="0"/>
              <a:t>Microsoft </a:t>
            </a:r>
            <a:r>
              <a:rPr lang="en-US" b="1" dirty="0"/>
              <a:t>Threat Modeling Tool </a:t>
            </a:r>
            <a:r>
              <a:rPr lang="en-US" b="1" dirty="0" smtClean="0"/>
              <a:t>2016 Download</a:t>
            </a:r>
            <a:r>
              <a:rPr lang="en-US" b="1" dirty="0"/>
              <a:t>:</a:t>
            </a:r>
            <a:r>
              <a:rPr lang="en-US" dirty="0"/>
              <a:t> </a:t>
            </a:r>
            <a:r>
              <a:rPr lang="en-US" dirty="0" smtClean="0"/>
              <a:t/>
            </a:r>
            <a:br>
              <a:rPr lang="en-US" dirty="0" smtClean="0"/>
            </a:br>
            <a:r>
              <a:rPr lang="en-US" u="sng" dirty="0" smtClean="0">
                <a:hlinkClick r:id="rId2"/>
              </a:rPr>
              <a:t>http</a:t>
            </a:r>
            <a:r>
              <a:rPr lang="en-US" u="sng" dirty="0">
                <a:hlinkClick r:id="rId2"/>
              </a:rPr>
              <a:t>://www.microsoft.com/en-us/download/details.aspx?id=49168</a:t>
            </a:r>
            <a:endParaRPr lang="en-US" dirty="0"/>
          </a:p>
          <a:p>
            <a:pPr marL="0" indent="0">
              <a:buNone/>
            </a:pPr>
            <a:endParaRPr lang="en-US" dirty="0"/>
          </a:p>
        </p:txBody>
      </p:sp>
    </p:spTree>
    <p:extLst>
      <p:ext uri="{BB962C8B-B14F-4D97-AF65-F5344CB8AC3E}">
        <p14:creationId xmlns:p14="http://schemas.microsoft.com/office/powerpoint/2010/main" val="2543500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A measure of a system's accessibility and usability.</a:t>
            </a:r>
            <a:endParaRPr lang="en-US" sz="4000" dirty="0"/>
          </a:p>
        </p:txBody>
      </p:sp>
    </p:spTree>
    <p:extLst>
      <p:ext uri="{BB962C8B-B14F-4D97-AF65-F5344CB8AC3E}">
        <p14:creationId xmlns:p14="http://schemas.microsoft.com/office/powerpoint/2010/main" val="428836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r>
              <a:rPr lang="en-US" dirty="0"/>
              <a:t>P</a:t>
            </a:r>
            <a:r>
              <a:rPr lang="en-US" dirty="0" smtClean="0"/>
              <a:t>opular Trilogies</a:t>
            </a:r>
            <a:endParaRPr lang="en-US" dirty="0"/>
          </a:p>
        </p:txBody>
      </p:sp>
      <p:sp>
        <p:nvSpPr>
          <p:cNvPr id="3" name="Content Placeholder 2"/>
          <p:cNvSpPr>
            <a:spLocks noGrp="1"/>
          </p:cNvSpPr>
          <p:nvPr>
            <p:ph idx="1"/>
          </p:nvPr>
        </p:nvSpPr>
        <p:spPr/>
        <p:txBody>
          <a:bodyPr>
            <a:normAutofit/>
          </a:bodyPr>
          <a:lstStyle/>
          <a:p>
            <a:r>
              <a:rPr lang="en-US" sz="3200" dirty="0" smtClean="0"/>
              <a:t>Information Objectives (Already mentioned)</a:t>
            </a:r>
            <a:br>
              <a:rPr lang="en-US" sz="3200" dirty="0" smtClean="0"/>
            </a:br>
            <a:r>
              <a:rPr lang="en-US" sz="3200" dirty="0" smtClean="0"/>
              <a:t>Confidentiality, Integrity, and Availability (CIA)</a:t>
            </a:r>
          </a:p>
          <a:p>
            <a:r>
              <a:rPr lang="en-US" sz="3200" dirty="0" smtClean="0"/>
              <a:t>Scenario Goals</a:t>
            </a:r>
            <a:br>
              <a:rPr lang="en-US" sz="3200" dirty="0" smtClean="0"/>
            </a:br>
            <a:r>
              <a:rPr lang="en-US" sz="3200" dirty="0" smtClean="0"/>
              <a:t>Prevent, Detect, and Respond</a:t>
            </a:r>
          </a:p>
          <a:p>
            <a:r>
              <a:rPr lang="en-US" sz="3200" dirty="0" smtClean="0"/>
              <a:t>Management Methodology</a:t>
            </a:r>
            <a:br>
              <a:rPr lang="en-US" sz="3200" dirty="0" smtClean="0"/>
            </a:br>
            <a:r>
              <a:rPr lang="en-US" sz="3200" dirty="0" smtClean="0"/>
              <a:t>People, Process, and Technology</a:t>
            </a:r>
            <a:endParaRPr lang="en-US" sz="3200" dirty="0"/>
          </a:p>
        </p:txBody>
      </p:sp>
    </p:spTree>
    <p:extLst>
      <p:ext uri="{BB962C8B-B14F-4D97-AF65-F5344CB8AC3E}">
        <p14:creationId xmlns:p14="http://schemas.microsoft.com/office/powerpoint/2010/main" val="40889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Security Principles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851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2555</Words>
  <Application>Microsoft Office PowerPoint</Application>
  <PresentationFormat>Widescreen</PresentationFormat>
  <Paragraphs>277</Paragraphs>
  <Slides>65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Calibri Light</vt:lpstr>
      <vt:lpstr>Office Theme</vt:lpstr>
      <vt:lpstr>Secure Coding Practices</vt:lpstr>
      <vt:lpstr>Introductions </vt:lpstr>
      <vt:lpstr>PowerPoint Presentation</vt:lpstr>
      <vt:lpstr>Confidentiality, Integrity, and Availability (CIA)</vt:lpstr>
      <vt:lpstr>Confidentiality</vt:lpstr>
      <vt:lpstr>Integrity</vt:lpstr>
      <vt:lpstr>Availability</vt:lpstr>
      <vt:lpstr>Other Popular Trilogies</vt:lpstr>
      <vt:lpstr>General Security Principles</vt:lpstr>
      <vt:lpstr>Least privilege</vt:lpstr>
      <vt:lpstr>Simple is more secure</vt:lpstr>
      <vt:lpstr>Never trust users</vt:lpstr>
      <vt:lpstr>Expect the unexpected</vt:lpstr>
      <vt:lpstr>Defense in depth</vt:lpstr>
      <vt:lpstr>Defense in depth continued…</vt:lpstr>
      <vt:lpstr>Defense in depth (People)</vt:lpstr>
      <vt:lpstr>Defense in depth (Technology)</vt:lpstr>
      <vt:lpstr>Defense in depth (Technology) continued…</vt:lpstr>
      <vt:lpstr>Defense in depth (Operations)</vt:lpstr>
      <vt:lpstr>Multi-layered defense</vt:lpstr>
      <vt:lpstr>Security through obscurity</vt:lpstr>
      <vt:lpstr>Security through obscurity continued…</vt:lpstr>
      <vt:lpstr>Security through obscurity continued…</vt:lpstr>
      <vt:lpstr>Security through obscurity continued…</vt:lpstr>
      <vt:lpstr>Blacklisting</vt:lpstr>
      <vt:lpstr>Whitelisting</vt:lpstr>
      <vt:lpstr>Blacklisting and whitelisting</vt:lpstr>
      <vt:lpstr>Map exposure points and data passageways</vt:lpstr>
      <vt:lpstr>Threat Modeling</vt:lpstr>
      <vt:lpstr>        Microsoft Threat Modeling Tool 2016</vt:lpstr>
      <vt:lpstr>Fill in the threat model information</vt:lpstr>
      <vt:lpstr>Diagram the system</vt:lpstr>
      <vt:lpstr>Fill in the properties</vt:lpstr>
      <vt:lpstr>Determine and rank threats</vt:lpstr>
      <vt:lpstr>STRIDE</vt:lpstr>
      <vt:lpstr>Spoofing</vt:lpstr>
      <vt:lpstr>Tampering</vt:lpstr>
      <vt:lpstr>Repudiation</vt:lpstr>
      <vt:lpstr>Information disclosure</vt:lpstr>
      <vt:lpstr>Denial of service</vt:lpstr>
      <vt:lpstr>Elevation of privilege</vt:lpstr>
      <vt:lpstr>Security Controls/Mitigation</vt:lpstr>
      <vt:lpstr>Input Validation</vt:lpstr>
      <vt:lpstr>Output Encoding</vt:lpstr>
      <vt:lpstr>Parameterized Queries</vt:lpstr>
      <vt:lpstr>SQL Injection</vt:lpstr>
      <vt:lpstr>Other Types of Injection</vt:lpstr>
      <vt:lpstr>Request Tokens</vt:lpstr>
      <vt:lpstr>Authentication</vt:lpstr>
      <vt:lpstr>Authorization</vt:lpstr>
      <vt:lpstr>Cookie Management</vt:lpstr>
      <vt:lpstr>Session Management</vt:lpstr>
      <vt:lpstr>Configuration Management</vt:lpstr>
      <vt:lpstr>Configuration Management Continued…</vt:lpstr>
      <vt:lpstr>Error Handling</vt:lpstr>
      <vt:lpstr>Logging and Auditing</vt:lpstr>
      <vt:lpstr>Cryptography</vt:lpstr>
      <vt:lpstr>Least Privilege</vt:lpstr>
      <vt:lpstr>Resources</vt:lpstr>
      <vt:lpstr>Build Security In</vt:lpstr>
      <vt:lpstr>Build Security In continued…</vt:lpstr>
      <vt:lpstr>OWASP</vt:lpstr>
      <vt:lpstr>OWASP Top 10</vt:lpstr>
      <vt:lpstr>Security Development Lifecycle (SDL) [Microsoft]</vt:lpstr>
      <vt:lpstr>Microsoft Threat Modeling Tool 2016</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Goodhart</dc:creator>
  <cp:lastModifiedBy>Justin Goodhart</cp:lastModifiedBy>
  <cp:revision>84</cp:revision>
  <dcterms:created xsi:type="dcterms:W3CDTF">2016-01-14T03:34:00Z</dcterms:created>
  <dcterms:modified xsi:type="dcterms:W3CDTF">2016-02-12T00:42:30Z</dcterms:modified>
</cp:coreProperties>
</file>