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3"/>
    <p:restoredTop sz="94681"/>
  </p:normalViewPr>
  <p:slideViewPr>
    <p:cSldViewPr snapToGrid="0" snapToObjects="1">
      <p:cViewPr>
        <p:scale>
          <a:sx n="108" d="100"/>
          <a:sy n="108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2.1.0/ml-classification-regression.html" TargetMode="External"/><Relationship Id="rId5" Type="http://schemas.openxmlformats.org/officeDocument/2006/relationships/hyperlink" Target="https://toree.apache.org/docs/current/user/installation/" TargetMode="External"/><Relationship Id="rId4" Type="http://schemas.openxmlformats.org/officeDocument/2006/relationships/hyperlink" Target="https://community.hortonworks.com/articles/75551/installing-and-exploring-spark-20-with-jupyter-no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52D68D-FC0F-3940-98A2-E570D22C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815" y="1510833"/>
            <a:ext cx="4775200" cy="25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8CF6321-53F0-6C42-9D62-92AAAF47C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1846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Sean Seamonds</a:t>
            </a:r>
          </a:p>
        </p:txBody>
      </p:sp>
    </p:spTree>
    <p:extLst>
      <p:ext uri="{BB962C8B-B14F-4D97-AF65-F5344CB8AC3E}">
        <p14:creationId xmlns:p14="http://schemas.microsoft.com/office/powerpoint/2010/main" val="44174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4FDB-B723-AB4F-B69B-B6C770E3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420"/>
          </a:xfrm>
        </p:spPr>
        <p:txBody>
          <a:bodyPr/>
          <a:lstStyle/>
          <a:p>
            <a:r>
              <a:rPr lang="en-US" dirty="0"/>
              <a:t>What is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647E-1D97-434A-A03E-D0C9CFD0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499"/>
            <a:ext cx="8596668" cy="4773983"/>
          </a:xfrm>
        </p:spPr>
        <p:txBody>
          <a:bodyPr>
            <a:noAutofit/>
          </a:bodyPr>
          <a:lstStyle/>
          <a:p>
            <a:r>
              <a:rPr lang="en-US" sz="2400" dirty="0"/>
              <a:t>Distributed computing software</a:t>
            </a:r>
          </a:p>
          <a:p>
            <a:r>
              <a:rPr lang="en-US" sz="2400" dirty="0"/>
              <a:t>Works in memory</a:t>
            </a:r>
          </a:p>
          <a:p>
            <a:pPr lvl="1"/>
            <a:r>
              <a:rPr lang="en-US" sz="2400" dirty="0"/>
              <a:t>As a result can be MUCH faster for data transforms than Hadoop</a:t>
            </a:r>
          </a:p>
          <a:p>
            <a:pPr lvl="1"/>
            <a:r>
              <a:rPr lang="en-US" sz="2400" dirty="0"/>
              <a:t>Difference is diminished for very large batch jobs</a:t>
            </a:r>
          </a:p>
          <a:p>
            <a:r>
              <a:rPr lang="en-US" sz="2400" dirty="0"/>
              <a:t>Operates on HDFS but can integrate with other data stores</a:t>
            </a:r>
          </a:p>
          <a:p>
            <a:pPr lvl="1"/>
            <a:r>
              <a:rPr lang="en-US" sz="2400" dirty="0" err="1"/>
              <a:t>HBase</a:t>
            </a:r>
            <a:r>
              <a:rPr lang="en-US" sz="2400" dirty="0"/>
              <a:t>, S3, </a:t>
            </a:r>
            <a:r>
              <a:rPr lang="en-US" sz="2400" dirty="0" err="1"/>
              <a:t>NoSql</a:t>
            </a:r>
            <a:r>
              <a:rPr lang="en-US" sz="2400" dirty="0"/>
              <a:t> (</a:t>
            </a:r>
            <a:r>
              <a:rPr lang="en-US" sz="2400" dirty="0" err="1"/>
              <a:t>Redis</a:t>
            </a:r>
            <a:r>
              <a:rPr lang="en-US" sz="2400" dirty="0"/>
              <a:t>, Cassandra, </a:t>
            </a:r>
            <a:r>
              <a:rPr lang="en-US" sz="2400" dirty="0" err="1"/>
              <a:t>DynamoDB</a:t>
            </a:r>
            <a:r>
              <a:rPr lang="en-US" sz="2400" dirty="0"/>
              <a:t>), etc.</a:t>
            </a:r>
          </a:p>
        </p:txBody>
      </p:sp>
    </p:spTree>
    <p:extLst>
      <p:ext uri="{BB962C8B-B14F-4D97-AF65-F5344CB8AC3E}">
        <p14:creationId xmlns:p14="http://schemas.microsoft.com/office/powerpoint/2010/main" val="39308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56B9-3D65-D54C-A27C-8650B260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472"/>
            <a:ext cx="8596668" cy="1056362"/>
          </a:xfrm>
        </p:spPr>
        <p:txBody>
          <a:bodyPr/>
          <a:lstStyle/>
          <a:p>
            <a:r>
              <a:rPr lang="en-US" dirty="0"/>
              <a:t>Why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5BAC-7AB2-694E-BC5B-3FBFEEA5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462"/>
            <a:ext cx="10137673" cy="4750131"/>
          </a:xfrm>
        </p:spPr>
        <p:txBody>
          <a:bodyPr>
            <a:noAutofit/>
          </a:bodyPr>
          <a:lstStyle/>
          <a:p>
            <a:r>
              <a:rPr lang="en-US" sz="2800" dirty="0"/>
              <a:t>Horizontal scalability on commodity hardware</a:t>
            </a:r>
          </a:p>
          <a:p>
            <a:r>
              <a:rPr lang="en-US" sz="2800" dirty="0"/>
              <a:t>Strong streaming capabilities</a:t>
            </a:r>
          </a:p>
          <a:p>
            <a:pPr lvl="1"/>
            <a:r>
              <a:rPr lang="en-US" sz="2800" dirty="0"/>
              <a:t>Integration with logs/queues</a:t>
            </a:r>
          </a:p>
          <a:p>
            <a:r>
              <a:rPr lang="en-US" sz="2800" dirty="0"/>
              <a:t>ETL</a:t>
            </a:r>
          </a:p>
          <a:p>
            <a:r>
              <a:rPr lang="en-US" sz="2800" dirty="0"/>
              <a:t>Streaming analytics</a:t>
            </a:r>
          </a:p>
          <a:p>
            <a:r>
              <a:rPr lang="en-US" sz="2800" dirty="0"/>
              <a:t>Data Mining and Machine Learning at scale</a:t>
            </a:r>
          </a:p>
          <a:p>
            <a:r>
              <a:rPr lang="en-US" sz="2800" dirty="0"/>
              <a:t>Embedded Graph Database – </a:t>
            </a:r>
            <a:r>
              <a:rPr lang="en-US" sz="2800" dirty="0" err="1"/>
              <a:t>GraphX</a:t>
            </a: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4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FC70-80A2-D64A-A5D9-63AC5BE7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B219-3B15-4E47-8F50-33220B0C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8171"/>
            <a:ext cx="9392941" cy="4690754"/>
          </a:xfrm>
        </p:spPr>
        <p:txBody>
          <a:bodyPr/>
          <a:lstStyle/>
          <a:p>
            <a:r>
              <a:rPr lang="en-US" sz="2800" dirty="0"/>
              <a:t>Development support</a:t>
            </a:r>
          </a:p>
          <a:p>
            <a:pPr lvl="1"/>
            <a:r>
              <a:rPr lang="en-US" sz="2800" dirty="0"/>
              <a:t>Compared to MR and its wrappers (pig, hive,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RDD, </a:t>
            </a:r>
            <a:r>
              <a:rPr lang="en-US" sz="2800" dirty="0" err="1"/>
              <a:t>Dataframes</a:t>
            </a:r>
            <a:r>
              <a:rPr lang="en-US" sz="2800" dirty="0"/>
              <a:t>, Dataset data structures</a:t>
            </a:r>
          </a:p>
          <a:p>
            <a:pPr lvl="1"/>
            <a:r>
              <a:rPr lang="en-US" sz="2800" dirty="0"/>
              <a:t>Notebook/REPL support (Zeppelin, </a:t>
            </a:r>
            <a:r>
              <a:rPr lang="en-US" sz="2800" dirty="0" err="1"/>
              <a:t>Jupyter</a:t>
            </a:r>
            <a:r>
              <a:rPr lang="en-US" sz="2800" dirty="0"/>
              <a:t>, </a:t>
            </a:r>
            <a:r>
              <a:rPr lang="en-US" sz="2800" dirty="0" err="1"/>
              <a:t>Databricks</a:t>
            </a:r>
            <a:r>
              <a:rPr lang="en-US" sz="2800" dirty="0"/>
              <a:t>…)</a:t>
            </a:r>
          </a:p>
          <a:p>
            <a:r>
              <a:rPr lang="en-US" sz="2800" dirty="0"/>
              <a:t>Written in Scala</a:t>
            </a:r>
          </a:p>
          <a:p>
            <a:pPr lvl="1"/>
            <a:r>
              <a:rPr lang="en-US" sz="2800" dirty="0"/>
              <a:t>Can be developed in Scala, Java, Python or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0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744B-A023-8E41-A738-58E6BA87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1541"/>
            <a:ext cx="8596668" cy="782445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693A-97CC-7743-932F-CAC669687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986"/>
            <a:ext cx="9102286" cy="4335225"/>
          </a:xfrm>
        </p:spPr>
        <p:txBody>
          <a:bodyPr>
            <a:noAutofit/>
          </a:bodyPr>
          <a:lstStyle/>
          <a:p>
            <a:r>
              <a:rPr lang="en-US" sz="2000" dirty="0"/>
              <a:t>spark : </a:t>
            </a:r>
            <a:r>
              <a:rPr lang="en-US" sz="2000" dirty="0">
                <a:hlinkClick r:id="rId2"/>
              </a:rPr>
              <a:t>https://spark.apache.org/</a:t>
            </a:r>
            <a:endParaRPr lang="en-US" sz="2000" dirty="0"/>
          </a:p>
          <a:p>
            <a:r>
              <a:rPr lang="en-US" sz="2000" dirty="0" err="1"/>
              <a:t>jupyter</a:t>
            </a:r>
            <a:r>
              <a:rPr lang="en-US" sz="2000" dirty="0"/>
              <a:t> with anaconda (recommended) : </a:t>
            </a:r>
            <a:r>
              <a:rPr lang="en-US" sz="2000" dirty="0">
                <a:hlinkClick r:id="rId3"/>
              </a:rPr>
              <a:t>https://www.anaconda.com/download/</a:t>
            </a:r>
            <a:endParaRPr lang="en-US" sz="2000" dirty="0"/>
          </a:p>
          <a:p>
            <a:r>
              <a:rPr lang="en-US" sz="2000" dirty="0"/>
              <a:t>Scala/Spark support in </a:t>
            </a:r>
            <a:r>
              <a:rPr lang="en-US" sz="2000" dirty="0" err="1"/>
              <a:t>jupyter</a:t>
            </a:r>
            <a:r>
              <a:rPr lang="en-US" sz="2000" dirty="0"/>
              <a:t> : </a:t>
            </a:r>
          </a:p>
          <a:p>
            <a:pPr lvl="1"/>
            <a:r>
              <a:rPr lang="en-US" sz="2000" dirty="0"/>
              <a:t>Setup : </a:t>
            </a:r>
            <a:r>
              <a:rPr lang="en-US" sz="2000" dirty="0">
                <a:hlinkClick r:id="rId4"/>
              </a:rPr>
              <a:t>https://community.hortonworks.com/articles/75551/installing-and-exploring-spark-20-with-jupyter-not.html</a:t>
            </a:r>
            <a:endParaRPr lang="en-US" sz="2000" dirty="0"/>
          </a:p>
          <a:p>
            <a:pPr lvl="1"/>
            <a:r>
              <a:rPr lang="en-US" sz="2000" dirty="0" err="1"/>
              <a:t>toree</a:t>
            </a:r>
            <a:r>
              <a:rPr lang="en-US" sz="2000" dirty="0"/>
              <a:t> plugin site : </a:t>
            </a:r>
            <a:r>
              <a:rPr lang="en-US" sz="2000" dirty="0">
                <a:hlinkClick r:id="rId5"/>
              </a:rPr>
              <a:t>https://toree.apache.org/docs/current/user/installation/</a:t>
            </a:r>
            <a:endParaRPr lang="en-US" sz="2000" dirty="0"/>
          </a:p>
          <a:p>
            <a:pPr lvl="1"/>
            <a:r>
              <a:rPr lang="en-US" sz="2000" dirty="0"/>
              <a:t>support for </a:t>
            </a:r>
            <a:r>
              <a:rPr lang="en-US" sz="2000" dirty="0" err="1"/>
              <a:t>scala</a:t>
            </a:r>
            <a:r>
              <a:rPr lang="en-US" sz="2000" dirty="0"/>
              <a:t> 2.11 : https://</a:t>
            </a:r>
            <a:r>
              <a:rPr lang="en-US" sz="2000" dirty="0" err="1"/>
              <a:t>stackoverflow.com</a:t>
            </a:r>
            <a:r>
              <a:rPr lang="en-US" sz="2000" dirty="0"/>
              <a:t>/questions/39535858/installing-</a:t>
            </a:r>
            <a:r>
              <a:rPr lang="en-US" sz="2000" dirty="0" err="1"/>
              <a:t>scala</a:t>
            </a:r>
            <a:r>
              <a:rPr lang="en-US" sz="2000" dirty="0"/>
              <a:t>-kernel-or-spark-</a:t>
            </a:r>
            <a:r>
              <a:rPr lang="en-US" sz="2000" dirty="0" err="1"/>
              <a:t>toree</a:t>
            </a:r>
            <a:r>
              <a:rPr lang="en-US" sz="2000" dirty="0"/>
              <a:t>-for-</a:t>
            </a:r>
            <a:r>
              <a:rPr lang="en-US" sz="2000" dirty="0" err="1"/>
              <a:t>jupyter</a:t>
            </a:r>
            <a:r>
              <a:rPr lang="en-US" sz="2000" dirty="0"/>
              <a:t>-anaconda (user6273920's post)</a:t>
            </a:r>
          </a:p>
          <a:p>
            <a:r>
              <a:rPr lang="en-US" sz="2000" dirty="0"/>
              <a:t>ML in Spark : </a:t>
            </a:r>
            <a:r>
              <a:rPr lang="en-US" sz="2000" dirty="0">
                <a:hlinkClick r:id="rId6"/>
              </a:rPr>
              <a:t>https://spark.apache.org/docs/2.1.0/ml-classification-regression.html</a:t>
            </a:r>
            <a:endParaRPr lang="en-US" sz="2000" dirty="0"/>
          </a:p>
          <a:p>
            <a:r>
              <a:rPr lang="en-US" sz="2000" dirty="0"/>
              <a:t>code and slides in </a:t>
            </a:r>
            <a:r>
              <a:rPr lang="en-US" sz="2000" dirty="0" err="1"/>
              <a:t>github</a:t>
            </a:r>
            <a:r>
              <a:rPr lang="en-US" sz="2000" dirty="0"/>
              <a:t> :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sseamonds</a:t>
            </a:r>
            <a:r>
              <a:rPr lang="en-US" sz="2000" dirty="0"/>
              <a:t>/</a:t>
            </a:r>
            <a:r>
              <a:rPr lang="en-US" sz="2000" dirty="0" err="1"/>
              <a:t>spark_pres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01095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264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What is Spark?</vt:lpstr>
      <vt:lpstr>Why Spark?</vt:lpstr>
      <vt:lpstr>Why…</vt:lpstr>
      <vt:lpstr>Links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Spark</dc:title>
  <dc:creator>Sean Seamonds</dc:creator>
  <cp:lastModifiedBy>Sean Seamonds</cp:lastModifiedBy>
  <cp:revision>15</cp:revision>
  <dcterms:created xsi:type="dcterms:W3CDTF">2018-02-15T20:30:44Z</dcterms:created>
  <dcterms:modified xsi:type="dcterms:W3CDTF">2018-02-27T01:47:26Z</dcterms:modified>
</cp:coreProperties>
</file>