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71" r:id="rId3"/>
    <p:sldId id="266" r:id="rId4"/>
    <p:sldId id="259" r:id="rId5"/>
    <p:sldId id="260" r:id="rId6"/>
    <p:sldId id="262" r:id="rId7"/>
    <p:sldId id="272" r:id="rId8"/>
    <p:sldId id="263" r:id="rId9"/>
    <p:sldId id="265" r:id="rId10"/>
    <p:sldId id="267" r:id="rId11"/>
    <p:sldId id="273" r:id="rId12"/>
    <p:sldId id="274" r:id="rId13"/>
    <p:sldId id="275" r:id="rId14"/>
    <p:sldId id="276" r:id="rId15"/>
    <p:sldId id="277" r:id="rId16"/>
    <p:sldId id="279" r:id="rId17"/>
    <p:sldId id="278" r:id="rId18"/>
    <p:sldId id="280" r:id="rId19"/>
    <p:sldId id="282" r:id="rId20"/>
    <p:sldId id="285" r:id="rId21"/>
    <p:sldId id="286" r:id="rId22"/>
    <p:sldId id="287" r:id="rId23"/>
    <p:sldId id="283" r:id="rId24"/>
    <p:sldId id="284" r:id="rId25"/>
    <p:sldId id="288" r:id="rId26"/>
    <p:sldId id="290" r:id="rId27"/>
    <p:sldId id="289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361C-0E16-104B-9352-56FDCBFF4858}" type="datetimeFigureOut">
              <a:rPr kumimoji="1" lang="zh-TW" altLang="en-US" smtClean="0"/>
              <a:t>2018/5/19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EDD3-214D-BE49-AB94-DCBC6A3AE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106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361C-0E16-104B-9352-56FDCBFF4858}" type="datetimeFigureOut">
              <a:rPr kumimoji="1" lang="zh-TW" altLang="en-US" smtClean="0"/>
              <a:t>2018/5/19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EDD3-214D-BE49-AB94-DCBC6A3AE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7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361C-0E16-104B-9352-56FDCBFF4858}" type="datetimeFigureOut">
              <a:rPr kumimoji="1" lang="zh-TW" altLang="en-US" smtClean="0"/>
              <a:t>2018/5/19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EDD3-214D-BE49-AB94-DCBC6A3AE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004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361C-0E16-104B-9352-56FDCBFF4858}" type="datetimeFigureOut">
              <a:rPr kumimoji="1" lang="zh-TW" altLang="en-US" smtClean="0"/>
              <a:t>2018/5/19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EDD3-214D-BE49-AB94-DCBC6A3AE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536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361C-0E16-104B-9352-56FDCBFF4858}" type="datetimeFigureOut">
              <a:rPr kumimoji="1" lang="zh-TW" altLang="en-US" smtClean="0"/>
              <a:t>2018/5/19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EDD3-214D-BE49-AB94-DCBC6A3AE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0090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361C-0E16-104B-9352-56FDCBFF4858}" type="datetimeFigureOut">
              <a:rPr kumimoji="1" lang="zh-TW" altLang="en-US" smtClean="0"/>
              <a:t>2018/5/19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EDD3-214D-BE49-AB94-DCBC6A3AE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1089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361C-0E16-104B-9352-56FDCBFF4858}" type="datetimeFigureOut">
              <a:rPr kumimoji="1" lang="zh-TW" altLang="en-US" smtClean="0"/>
              <a:t>2018/5/19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EDD3-214D-BE49-AB94-DCBC6A3AE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343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361C-0E16-104B-9352-56FDCBFF4858}" type="datetimeFigureOut">
              <a:rPr kumimoji="1" lang="zh-TW" altLang="en-US" smtClean="0"/>
              <a:t>2018/5/19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EDD3-214D-BE49-AB94-DCBC6A3AE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3246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361C-0E16-104B-9352-56FDCBFF4858}" type="datetimeFigureOut">
              <a:rPr kumimoji="1" lang="zh-TW" altLang="en-US" smtClean="0"/>
              <a:t>2018/5/19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EDD3-214D-BE49-AB94-DCBC6A3AE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454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361C-0E16-104B-9352-56FDCBFF4858}" type="datetimeFigureOut">
              <a:rPr kumimoji="1" lang="zh-TW" altLang="en-US" smtClean="0"/>
              <a:t>2018/5/19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C72EDD3-214D-BE49-AB94-DCBC6A3AE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055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361C-0E16-104B-9352-56FDCBFF4858}" type="datetimeFigureOut">
              <a:rPr kumimoji="1" lang="zh-TW" altLang="en-US" smtClean="0"/>
              <a:t>2018/5/19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EDD3-214D-BE49-AB94-DCBC6A3AE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153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361C-0E16-104B-9352-56FDCBFF4858}" type="datetimeFigureOut">
              <a:rPr kumimoji="1" lang="zh-TW" altLang="en-US" smtClean="0"/>
              <a:t>2018/5/19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EDD3-214D-BE49-AB94-DCBC6A3AE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122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361C-0E16-104B-9352-56FDCBFF4858}" type="datetimeFigureOut">
              <a:rPr kumimoji="1" lang="zh-TW" altLang="en-US" smtClean="0"/>
              <a:t>2018/5/19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EDD3-214D-BE49-AB94-DCBC6A3AE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625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361C-0E16-104B-9352-56FDCBFF4858}" type="datetimeFigureOut">
              <a:rPr kumimoji="1" lang="zh-TW" altLang="en-US" smtClean="0"/>
              <a:t>2018/5/19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EDD3-214D-BE49-AB94-DCBC6A3AE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055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361C-0E16-104B-9352-56FDCBFF4858}" type="datetimeFigureOut">
              <a:rPr kumimoji="1" lang="zh-TW" altLang="en-US" smtClean="0"/>
              <a:t>2018/5/19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EDD3-214D-BE49-AB94-DCBC6A3AE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558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361C-0E16-104B-9352-56FDCBFF4858}" type="datetimeFigureOut">
              <a:rPr kumimoji="1" lang="zh-TW" altLang="en-US" smtClean="0"/>
              <a:t>2018/5/19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EDD3-214D-BE49-AB94-DCBC6A3AE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361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361C-0E16-104B-9352-56FDCBFF4858}" type="datetimeFigureOut">
              <a:rPr kumimoji="1" lang="zh-TW" altLang="en-US" smtClean="0"/>
              <a:t>2018/5/19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EDD3-214D-BE49-AB94-DCBC6A3AE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61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56361C-0E16-104B-9352-56FDCBFF4858}" type="datetimeFigureOut">
              <a:rPr kumimoji="1" lang="zh-TW" altLang="en-US" smtClean="0"/>
              <a:t>2018/5/19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72EDD3-214D-BE49-AB94-DCBC6A3AE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358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tudigitalspeechprocessingta@gmail.com" TargetMode="External"/><Relationship Id="rId3" Type="http://schemas.openxmlformats.org/officeDocument/2006/relationships/hyperlink" Target="https://docs.google.com/spreadsheets/d/1bB0YSC-id6-H7felzZYekshsstAkhCBM7JijgiA18Qg/edit?usp=shar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peech.sri.com/projects/sril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smtClean="0"/>
              <a:t>Digital Speech Processing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Homework 3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May 09 2018</a:t>
            </a:r>
          </a:p>
          <a:p>
            <a:r>
              <a:rPr kumimoji="1" lang="zh-TW" altLang="en-US" dirty="0" smtClean="0"/>
              <a:t>黃淞楓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20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 smtClean="0"/>
              <a:t>SRILM (cont’d)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/>
          <a:lstStyle/>
          <a:p>
            <a:r>
              <a:rPr kumimoji="1" lang="en-US" altLang="zh-TW" dirty="0" smtClean="0"/>
              <a:t>Build </a:t>
            </a:r>
            <a:r>
              <a:rPr lang="en-US" altLang="zh-TW" dirty="0"/>
              <a:t>it from source code (Provided on course </a:t>
            </a:r>
            <a:r>
              <a:rPr lang="en-US" altLang="zh-TW" dirty="0" smtClean="0"/>
              <a:t>website)</a:t>
            </a:r>
          </a:p>
          <a:p>
            <a:pPr lvl="1"/>
            <a:r>
              <a:rPr lang="en-US" altLang="zh-TW" dirty="0"/>
              <a:t>Allows you to use SRILM </a:t>
            </a:r>
            <a:r>
              <a:rPr lang="en-US" altLang="zh-TW" dirty="0" smtClean="0"/>
              <a:t>library</a:t>
            </a:r>
          </a:p>
          <a:p>
            <a:r>
              <a:rPr lang="en-US" altLang="zh-TW" dirty="0"/>
              <a:t>Or download the executable from the course website to finish the first part of HW3</a:t>
            </a:r>
          </a:p>
          <a:p>
            <a:pPr lvl="1"/>
            <a:r>
              <a:rPr lang="en-US" altLang="zh-TW" dirty="0"/>
              <a:t>Different </a:t>
            </a:r>
            <a:r>
              <a:rPr lang="en-US" altLang="zh-TW" dirty="0" smtClean="0"/>
              <a:t>platform:</a:t>
            </a:r>
          </a:p>
          <a:p>
            <a:pPr lvl="2"/>
            <a:r>
              <a:rPr lang="en-US" altLang="zh-TW" dirty="0"/>
              <a:t>i686 for 32-bit GNU/Linux</a:t>
            </a:r>
            <a:endParaRPr lang="en-US" altLang="zh-TW" sz="1600" dirty="0"/>
          </a:p>
          <a:p>
            <a:pPr lvl="2"/>
            <a:r>
              <a:rPr lang="en-US" altLang="zh-TW" dirty="0"/>
              <a:t>i686-m64 for 64-bit GNU/Linux (CSIE workstation)</a:t>
            </a:r>
            <a:endParaRPr lang="en-US" altLang="zh-TW" sz="1600" dirty="0"/>
          </a:p>
          <a:p>
            <a:pPr lvl="2"/>
            <a:r>
              <a:rPr lang="en-US" altLang="zh-TW" dirty="0"/>
              <a:t>Cygwin for 32-bit Windows with </a:t>
            </a:r>
            <a:r>
              <a:rPr lang="en-US" altLang="zh-TW" dirty="0" err="1"/>
              <a:t>cygwin</a:t>
            </a:r>
            <a:r>
              <a:rPr lang="en-US" altLang="zh-TW" dirty="0"/>
              <a:t> </a:t>
            </a:r>
            <a:r>
              <a:rPr lang="en-US" altLang="zh-TW" dirty="0" smtClean="0"/>
              <a:t>environment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805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/>
              <a:t>SRILM (cont’d)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dirty="0"/>
              <a:t>You are </a:t>
            </a:r>
            <a:r>
              <a:rPr lang="en-US" altLang="zh-TW" dirty="0">
                <a:solidFill>
                  <a:srgbClr val="FF0000"/>
                </a:solidFill>
              </a:rPr>
              <a:t>strongly recommended </a:t>
            </a:r>
            <a:r>
              <a:rPr lang="en-US" altLang="zh-TW" dirty="0"/>
              <a:t>to read FAQ on the course website</a:t>
            </a:r>
          </a:p>
          <a:p>
            <a:r>
              <a:rPr lang="en-US" altLang="zh-TW" dirty="0"/>
              <a:t>Possibly useful codes in SRILM</a:t>
            </a:r>
          </a:p>
          <a:p>
            <a:pPr lvl="1"/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$SRIPATH/</a:t>
            </a:r>
            <a:r>
              <a:rPr lang="en-US" altLang="zh-TW" dirty="0" err="1">
                <a:latin typeface="Source Code Pro" charset="0"/>
                <a:ea typeface="Source Code Pro" charset="0"/>
                <a:cs typeface="Source Code Pro" charset="0"/>
              </a:rPr>
              <a:t>misc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altLang="zh-TW" dirty="0" err="1">
                <a:latin typeface="Source Code Pro" charset="0"/>
                <a:ea typeface="Source Code Pro" charset="0"/>
                <a:cs typeface="Source Code Pro" charset="0"/>
              </a:rPr>
              <a:t>src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altLang="zh-TW" dirty="0" err="1">
                <a:latin typeface="Source Code Pro" charset="0"/>
                <a:ea typeface="Source Code Pro" charset="0"/>
                <a:cs typeface="Source Code Pro" charset="0"/>
              </a:rPr>
              <a:t>File.cc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 (.h)</a:t>
            </a:r>
          </a:p>
          <a:p>
            <a:pPr lvl="1"/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$SRIPATH/lm/</a:t>
            </a:r>
            <a:r>
              <a:rPr lang="en-US" altLang="zh-TW" dirty="0" err="1">
                <a:latin typeface="Source Code Pro" charset="0"/>
                <a:ea typeface="Source Code Pro" charset="0"/>
                <a:cs typeface="Source Code Pro" charset="0"/>
              </a:rPr>
              <a:t>src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altLang="zh-TW" dirty="0" err="1">
                <a:latin typeface="Source Code Pro" charset="0"/>
                <a:ea typeface="Source Code Pro" charset="0"/>
                <a:cs typeface="Source Code Pro" charset="0"/>
              </a:rPr>
              <a:t>Vocab.cc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 (.h</a:t>
            </a:r>
            <a:r>
              <a:rPr lang="en-US" altLang="zh-TW" dirty="0" smtClean="0">
                <a:latin typeface="Source Code Pro" charset="0"/>
                <a:ea typeface="Source Code Pro" charset="0"/>
                <a:cs typeface="Source Code Pro" charset="0"/>
              </a:rPr>
              <a:t>)</a:t>
            </a:r>
          </a:p>
          <a:p>
            <a:pPr lvl="1"/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$SRIPATH/lm/</a:t>
            </a:r>
            <a:r>
              <a:rPr lang="en-US" altLang="zh-TW" dirty="0" err="1">
                <a:latin typeface="Source Code Pro" charset="0"/>
                <a:ea typeface="Source Code Pro" charset="0"/>
                <a:cs typeface="Source Code Pro" charset="0"/>
              </a:rPr>
              <a:t>src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altLang="zh-TW" dirty="0" err="1">
                <a:latin typeface="Source Code Pro" charset="0"/>
                <a:ea typeface="Source Code Pro" charset="0"/>
                <a:cs typeface="Source Code Pro" charset="0"/>
              </a:rPr>
              <a:t>ngram.cc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 (.h)</a:t>
            </a:r>
          </a:p>
          <a:p>
            <a:pPr lvl="1"/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$SRIPATH/lm/</a:t>
            </a:r>
            <a:r>
              <a:rPr lang="en-US" altLang="zh-TW" dirty="0" err="1">
                <a:latin typeface="Source Code Pro" charset="0"/>
                <a:ea typeface="Source Code Pro" charset="0"/>
                <a:cs typeface="Source Code Pro" charset="0"/>
              </a:rPr>
              <a:t>src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altLang="zh-TW" dirty="0" err="1">
                <a:latin typeface="Source Code Pro" charset="0"/>
                <a:ea typeface="Source Code Pro" charset="0"/>
                <a:cs typeface="Source Code Pro" charset="0"/>
              </a:rPr>
              <a:t>testError.cc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 (.h</a:t>
            </a:r>
            <a:r>
              <a:rPr lang="en-US" altLang="zh-TW" dirty="0" smtClean="0">
                <a:latin typeface="Source Code Pro" charset="0"/>
                <a:ea typeface="Source Code Pro" charset="0"/>
                <a:cs typeface="Source Code Pro" charset="0"/>
              </a:rPr>
              <a:t>)</a:t>
            </a:r>
            <a:endParaRPr lang="en-US" altLang="zh-TW" dirty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9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/>
              <a:t>SRILM (cont’d)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dirty="0"/>
              <a:t>Big5 Chinese Character separator written in </a:t>
            </a:r>
            <a:r>
              <a:rPr lang="en-US" altLang="zh-TW" dirty="0" err="1"/>
              <a:t>perl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742950" lvl="2"/>
            <a:r>
              <a:rPr lang="en-US" altLang="zh-TW" sz="2000" dirty="0" err="1">
                <a:latin typeface="Source Code Pro" charset="0"/>
                <a:ea typeface="Source Code Pro" charset="0"/>
                <a:cs typeface="Source Code Pro" charset="0"/>
              </a:rPr>
              <a:t>perl</a:t>
            </a:r>
            <a:r>
              <a:rPr lang="en-US" altLang="zh-TW" sz="2000" dirty="0">
                <a:latin typeface="Source Code Pro" charset="0"/>
                <a:ea typeface="Source Code Pro" charset="0"/>
                <a:cs typeface="Source Code Pro" charset="0"/>
              </a:rPr>
              <a:t> separator_big5.pl </a:t>
            </a:r>
            <a:r>
              <a:rPr lang="en-US" altLang="zh-TW" sz="2000" dirty="0" err="1">
                <a:latin typeface="Source Code Pro" charset="0"/>
                <a:ea typeface="Source Code Pro" charset="0"/>
                <a:cs typeface="Source Code Pro" charset="0"/>
              </a:rPr>
              <a:t>corpus.txt</a:t>
            </a:r>
            <a:r>
              <a:rPr lang="en-US" altLang="zh-TW" sz="20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TW" sz="2000" dirty="0" smtClean="0">
                <a:latin typeface="Source Code Pro" charset="0"/>
                <a:ea typeface="Source Code Pro" charset="0"/>
                <a:cs typeface="Source Code Pro" charset="0"/>
              </a:rPr>
              <a:t>&gt; </a:t>
            </a:r>
            <a:r>
              <a:rPr lang="en-US" altLang="zh-TW" sz="2000" dirty="0" err="1" smtClean="0">
                <a:solidFill>
                  <a:srgbClr val="FF0000"/>
                </a:solidFill>
                <a:latin typeface="Source Code Pro" charset="0"/>
                <a:ea typeface="Source Code Pro" charset="0"/>
                <a:cs typeface="Source Code Pro" charset="0"/>
              </a:rPr>
              <a:t>corpus_seg.txt</a:t>
            </a:r>
            <a:endParaRPr lang="en-US" altLang="zh-TW" sz="2000" dirty="0">
              <a:solidFill>
                <a:srgbClr val="FF0000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 marL="742950" lvl="2"/>
            <a:r>
              <a:rPr lang="en-US" altLang="zh-TW" sz="2000" dirty="0"/>
              <a:t>Why we need to separate it?  (Use char or word</a:t>
            </a:r>
            <a:r>
              <a:rPr lang="en-US" altLang="zh-TW" sz="2000" dirty="0" smtClean="0"/>
              <a:t>?)</a:t>
            </a:r>
            <a:endParaRPr lang="en-US" altLang="zh-TW" sz="2000" dirty="0"/>
          </a:p>
        </p:txBody>
      </p:sp>
      <p:pic>
        <p:nvPicPr>
          <p:cNvPr id="4" name="Shape 128" descr="Shape 1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4310" y="3434192"/>
            <a:ext cx="4745736" cy="2295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Shape 129" descr="Shape 1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4399" y="4274667"/>
            <a:ext cx="7278624" cy="230428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右彎箭號 6"/>
          <p:cNvSpPr/>
          <p:nvPr/>
        </p:nvSpPr>
        <p:spPr>
          <a:xfrm rot="5400000">
            <a:off x="6547084" y="3523353"/>
            <a:ext cx="555317" cy="662153"/>
          </a:xfrm>
          <a:prstGeom prst="bentArrow">
            <a:avLst>
              <a:gd name="adj1" fmla="val 25000"/>
              <a:gd name="adj2" fmla="val 26025"/>
              <a:gd name="adj3" fmla="val 25000"/>
              <a:gd name="adj4" fmla="val 4375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/>
              <a:t>SRILM (cont’d)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./</a:t>
            </a:r>
            <a:r>
              <a:rPr lang="en-US" altLang="zh-TW" dirty="0" err="1">
                <a:latin typeface="Source Code Pro" charset="0"/>
                <a:ea typeface="Source Code Pro" charset="0"/>
                <a:cs typeface="Source Code Pro" charset="0"/>
              </a:rPr>
              <a:t>ngram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-count </a:t>
            </a:r>
            <a:r>
              <a:rPr lang="en-US" altLang="zh-TW" dirty="0" smtClean="0">
                <a:latin typeface="Source Code Pro" charset="0"/>
                <a:ea typeface="Source Code Pro" charset="0"/>
                <a:cs typeface="Source Code Pro" charset="0"/>
              </a:rPr>
              <a:t>-text </a:t>
            </a:r>
            <a:r>
              <a:rPr lang="en-US" altLang="zh-TW" dirty="0" smtClean="0">
                <a:solidFill>
                  <a:srgbClr val="FF0000"/>
                </a:solidFill>
                <a:latin typeface="Source Code Pro" charset="0"/>
                <a:ea typeface="Source Code Pro" charset="0"/>
                <a:cs typeface="Source Code Pro" charset="0"/>
              </a:rPr>
              <a:t>corpus_seg.txt</a:t>
            </a:r>
            <a:r>
              <a:rPr lang="en-US" altLang="zh-TW" dirty="0" smtClean="0">
                <a:latin typeface="Source Code Pro" charset="0"/>
                <a:ea typeface="Source Code Pro" charset="0"/>
                <a:cs typeface="Source Code Pro" charset="0"/>
              </a:rPr>
              <a:t> -write </a:t>
            </a:r>
            <a:r>
              <a:rPr lang="en-US" altLang="zh-TW" dirty="0" err="1">
                <a:solidFill>
                  <a:srgbClr val="4A86E8"/>
                </a:solidFill>
                <a:latin typeface="Source Code Pro" charset="0"/>
                <a:ea typeface="Source Code Pro" charset="0"/>
                <a:cs typeface="Source Code Pro" charset="0"/>
              </a:rPr>
              <a:t>lm.cnt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TW" dirty="0" smtClean="0">
                <a:latin typeface="Source Code Pro" charset="0"/>
                <a:ea typeface="Source Code Pro" charset="0"/>
                <a:cs typeface="Source Code Pro" charset="0"/>
              </a:rPr>
              <a:t>-order 2</a:t>
            </a:r>
            <a:endParaRPr kumimoji="1" lang="en-US" altLang="zh-TW" dirty="0" smtClean="0"/>
          </a:p>
          <a:p>
            <a:pPr lvl="1"/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-text: </a:t>
            </a:r>
            <a:r>
              <a:rPr lang="en-US" altLang="zh-TW" dirty="0"/>
              <a:t>input text </a:t>
            </a:r>
            <a:r>
              <a:rPr lang="en-US" altLang="zh-TW" dirty="0" smtClean="0"/>
              <a:t>filename</a:t>
            </a:r>
          </a:p>
          <a:p>
            <a:pPr lvl="1"/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-write: </a:t>
            </a:r>
            <a:r>
              <a:rPr lang="en-US" altLang="zh-TW" dirty="0" smtClean="0"/>
              <a:t>output </a:t>
            </a:r>
            <a:r>
              <a:rPr lang="en-US" altLang="zh-TW" dirty="0"/>
              <a:t>count filename</a:t>
            </a:r>
            <a:endParaRPr lang="en-US" altLang="zh-TW" dirty="0">
              <a:ea typeface="Corbel"/>
              <a:cs typeface="Corbel"/>
              <a:sym typeface="Corbel"/>
            </a:endParaRPr>
          </a:p>
          <a:p>
            <a:pPr lvl="1"/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-order: </a:t>
            </a:r>
            <a:r>
              <a:rPr lang="en-US" altLang="zh-TW" dirty="0" smtClean="0"/>
              <a:t>order </a:t>
            </a:r>
            <a:r>
              <a:rPr lang="en-US" altLang="zh-TW" dirty="0"/>
              <a:t>of </a:t>
            </a:r>
            <a:r>
              <a:rPr lang="en-US" altLang="zh-TW" dirty="0" err="1"/>
              <a:t>ngram</a:t>
            </a:r>
            <a:r>
              <a:rPr lang="en-US" altLang="zh-TW" dirty="0"/>
              <a:t> language </a:t>
            </a:r>
            <a:r>
              <a:rPr lang="en-US" altLang="zh-TW" dirty="0" smtClean="0"/>
              <a:t>model</a:t>
            </a:r>
          </a:p>
          <a:p>
            <a:endParaRPr lang="en-US" altLang="zh-TW" dirty="0">
              <a:ea typeface="Corbel"/>
              <a:cs typeface="Corbel"/>
              <a:sym typeface="Corbel"/>
            </a:endParaRPr>
          </a:p>
          <a:p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./</a:t>
            </a:r>
            <a:r>
              <a:rPr lang="en-US" altLang="zh-TW" dirty="0" err="1">
                <a:latin typeface="Source Code Pro" charset="0"/>
                <a:ea typeface="Source Code Pro" charset="0"/>
                <a:cs typeface="Source Code Pro" charset="0"/>
              </a:rPr>
              <a:t>ngram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-count </a:t>
            </a:r>
            <a:r>
              <a:rPr lang="en-US" altLang="zh-TW" dirty="0" smtClean="0">
                <a:latin typeface="Source Code Pro" charset="0"/>
                <a:ea typeface="Source Code Pro" charset="0"/>
                <a:cs typeface="Source Code Pro" charset="0"/>
              </a:rPr>
              <a:t>-read </a:t>
            </a:r>
            <a:r>
              <a:rPr lang="en-US" altLang="zh-TW" dirty="0" err="1">
                <a:solidFill>
                  <a:srgbClr val="4A86E8"/>
                </a:solidFill>
                <a:latin typeface="Source Code Pro" charset="0"/>
                <a:ea typeface="Source Code Pro" charset="0"/>
                <a:cs typeface="Source Code Pro" charset="0"/>
              </a:rPr>
              <a:t>lm.cnt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TW" dirty="0" smtClean="0">
                <a:latin typeface="Source Code Pro" charset="0"/>
                <a:ea typeface="Source Code Pro" charset="0"/>
                <a:cs typeface="Source Code Pro" charset="0"/>
              </a:rPr>
              <a:t>-lm </a:t>
            </a:r>
            <a:r>
              <a:rPr lang="en-US" altLang="zh-TW" dirty="0" err="1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bigram.lm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TW" dirty="0" smtClean="0">
                <a:latin typeface="Source Code Pro" charset="0"/>
                <a:ea typeface="Source Code Pro" charset="0"/>
                <a:cs typeface="Source Code Pro" charset="0"/>
              </a:rPr>
              <a:t>-</a:t>
            </a:r>
            <a:r>
              <a:rPr lang="en-US" altLang="zh-TW" dirty="0" err="1" smtClean="0">
                <a:latin typeface="Source Code Pro" charset="0"/>
                <a:ea typeface="Source Code Pro" charset="0"/>
                <a:cs typeface="Source Code Pro" charset="0"/>
              </a:rPr>
              <a:t>unk</a:t>
            </a:r>
            <a:r>
              <a:rPr lang="en-US" altLang="zh-TW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-</a:t>
            </a:r>
            <a:r>
              <a:rPr lang="en-US" altLang="zh-TW" dirty="0" smtClean="0">
                <a:latin typeface="Source Code Pro" charset="0"/>
                <a:ea typeface="Source Code Pro" charset="0"/>
                <a:cs typeface="Source Code Pro" charset="0"/>
              </a:rPr>
              <a:t>order 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2</a:t>
            </a:r>
            <a:endParaRPr lang="en-US" altLang="zh-TW" sz="2800" dirty="0">
              <a:latin typeface="Source Code Pro" charset="0"/>
              <a:ea typeface="Source Code Pro" charset="0"/>
              <a:cs typeface="Source Code Pro" charset="0"/>
              <a:sym typeface="Corbel"/>
            </a:endParaRPr>
          </a:p>
          <a:p>
            <a:pPr marL="742950" lvl="2"/>
            <a:r>
              <a:rPr lang="en-US" altLang="zh-TW" sz="2000" dirty="0">
                <a:latin typeface="Source Code Pro" charset="0"/>
                <a:ea typeface="Source Code Pro" charset="0"/>
                <a:cs typeface="Source Code Pro" charset="0"/>
              </a:rPr>
              <a:t>-read: </a:t>
            </a:r>
            <a:r>
              <a:rPr lang="en-US" altLang="zh-TW" sz="2000" dirty="0"/>
              <a:t>input count filename</a:t>
            </a:r>
            <a:endParaRPr lang="en-US" altLang="zh-TW" sz="2000" dirty="0">
              <a:ea typeface="Corbel"/>
              <a:cs typeface="Corbel"/>
              <a:sym typeface="Corbel"/>
            </a:endParaRPr>
          </a:p>
          <a:p>
            <a:pPr lvl="1"/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-lm: </a:t>
            </a:r>
            <a:r>
              <a:rPr lang="en-US" altLang="zh-TW" dirty="0"/>
              <a:t>output language model name</a:t>
            </a:r>
            <a:endParaRPr lang="en-US" altLang="zh-TW" dirty="0">
              <a:ea typeface="Corbel"/>
              <a:cs typeface="Corbel"/>
              <a:sym typeface="Corbel"/>
            </a:endParaRPr>
          </a:p>
          <a:p>
            <a:pPr lvl="1"/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-</a:t>
            </a:r>
            <a:r>
              <a:rPr lang="en-US" altLang="zh-TW" dirty="0" err="1">
                <a:latin typeface="Source Code Pro" charset="0"/>
                <a:ea typeface="Source Code Pro" charset="0"/>
                <a:cs typeface="Source Code Pro" charset="0"/>
              </a:rPr>
              <a:t>unk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: </a:t>
            </a:r>
            <a:r>
              <a:rPr lang="en-US" altLang="zh-TW" dirty="0"/>
              <a:t>view OOV as &lt;</a:t>
            </a:r>
            <a:r>
              <a:rPr lang="en-US" altLang="zh-TW" dirty="0" err="1"/>
              <a:t>unk</a:t>
            </a:r>
            <a:r>
              <a:rPr lang="en-US" altLang="zh-TW" dirty="0"/>
              <a:t>&gt;. Without this, all the OOV will be </a:t>
            </a:r>
            <a:r>
              <a:rPr lang="en-US" altLang="zh-TW" dirty="0" smtClean="0"/>
              <a:t>removed</a:t>
            </a:r>
            <a:endParaRPr lang="en-US" altLang="zh-TW" dirty="0">
              <a:ea typeface="Corbel"/>
              <a:cs typeface="Corbel"/>
              <a:sym typeface="Corbel"/>
            </a:endParaRPr>
          </a:p>
          <a:p>
            <a:pPr lvl="1"/>
            <a:endParaRPr lang="en-US" altLang="zh-TW" spc="-150" dirty="0">
              <a:latin typeface="Source Code Pro" charset="0"/>
              <a:ea typeface="Source Code Pro" charset="0"/>
              <a:cs typeface="Source Code Pro" charset="0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384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 smtClean="0"/>
              <a:t>Example</a:t>
            </a:r>
            <a:endParaRPr kumimoji="1" lang="zh-TW" altLang="en-US" dirty="0"/>
          </a:p>
        </p:txBody>
      </p:sp>
      <p:sp>
        <p:nvSpPr>
          <p:cNvPr id="4" name="TextShape 2"/>
          <p:cNvSpPr txBox="1"/>
          <p:nvPr/>
        </p:nvSpPr>
        <p:spPr>
          <a:xfrm>
            <a:off x="2540595" y="2025992"/>
            <a:ext cx="8229242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marL="285119" indent="-284759">
              <a:defRPr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dirty="0"/>
              <a:t>corpus_seg.txt</a:t>
            </a:r>
            <a:endParaRPr sz="2400" dirty="0"/>
          </a:p>
          <a:p>
            <a:pPr marL="285119" indent="-284759">
              <a:defRPr b="1" spc="-1">
                <a:uFill>
                  <a:solidFill>
                    <a:srgbClr val="FFFFFF"/>
                  </a:solidFill>
                </a:uFill>
                <a:latin typeface="DejaVu Sans"/>
                <a:ea typeface="DejaVu Sans"/>
                <a:cs typeface="DejaVu Sans"/>
                <a:sym typeface="DejaVu Sans"/>
              </a:defRPr>
            </a:pPr>
            <a:r>
              <a:rPr dirty="0"/>
              <a:t>在 國 民 黨 失 去 政 權 後 第 一 次 參 加 元 旦 總 統 府 升 旗 典 禮</a:t>
            </a:r>
            <a:endParaRPr sz="2400" dirty="0">
              <a:latin typeface="Corbel"/>
              <a:ea typeface="Corbel"/>
              <a:cs typeface="Corbel"/>
              <a:sym typeface="Corbel"/>
            </a:endParaRPr>
          </a:p>
          <a:p>
            <a:pPr marL="285119" indent="-284759">
              <a:defRPr b="1" spc="-1">
                <a:uFill>
                  <a:solidFill>
                    <a:srgbClr val="FFFFFF"/>
                  </a:solidFill>
                </a:uFill>
                <a:latin typeface="DejaVu Sans"/>
                <a:ea typeface="DejaVu Sans"/>
                <a:cs typeface="DejaVu Sans"/>
                <a:sym typeface="DejaVu Sans"/>
              </a:defRPr>
            </a:pPr>
            <a:r>
              <a:rPr dirty="0"/>
              <a:t>有 立 委 感 慨 國 民 黨 不 團 結 才 會 失 去 政 權</a:t>
            </a:r>
            <a:endParaRPr sz="2400" dirty="0">
              <a:latin typeface="Corbel"/>
              <a:ea typeface="Corbel"/>
              <a:cs typeface="Corbel"/>
              <a:sym typeface="Corbel"/>
            </a:endParaRPr>
          </a:p>
          <a:p>
            <a:pPr marL="285119" indent="-284759">
              <a:defRPr b="1" spc="-1">
                <a:uFill>
                  <a:solidFill>
                    <a:srgbClr val="FFFFFF"/>
                  </a:solidFill>
                </a:uFill>
                <a:latin typeface="DejaVu Sans"/>
                <a:ea typeface="DejaVu Sans"/>
                <a:cs typeface="DejaVu Sans"/>
                <a:sym typeface="DejaVu Sans"/>
              </a:defRPr>
            </a:pPr>
            <a:r>
              <a:rPr dirty="0"/>
              <a:t>有 立 委 則 猛 批 總 統 陳 水 扁</a:t>
            </a:r>
            <a:endParaRPr sz="2400" dirty="0">
              <a:latin typeface="Corbel"/>
              <a:ea typeface="Corbel"/>
              <a:cs typeface="Corbel"/>
              <a:sym typeface="Corbel"/>
            </a:endParaRPr>
          </a:p>
          <a:p>
            <a:pPr marL="285119" indent="-284759">
              <a:defRPr b="1" spc="-1">
                <a:uFill>
                  <a:solidFill>
                    <a:srgbClr val="FFFFFF"/>
                  </a:solidFill>
                </a:uFill>
                <a:latin typeface="DejaVu Sans"/>
                <a:ea typeface="DejaVu Sans"/>
                <a:cs typeface="DejaVu Sans"/>
                <a:sym typeface="DejaVu Sans"/>
              </a:defRPr>
            </a:pPr>
            <a:r>
              <a:rPr dirty="0"/>
              <a:t>人 人 均 顯 得 百 感 交 集</a:t>
            </a:r>
          </a:p>
        </p:txBody>
      </p:sp>
      <p:sp>
        <p:nvSpPr>
          <p:cNvPr id="5" name="TextShape 3"/>
          <p:cNvSpPr txBox="1"/>
          <p:nvPr/>
        </p:nvSpPr>
        <p:spPr>
          <a:xfrm>
            <a:off x="2083395" y="4178792"/>
            <a:ext cx="2300042" cy="2400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marL="285119" indent="-284759">
              <a:defRPr spc="-1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dirty="0"/>
              <a:t>lm.cnt</a:t>
            </a:r>
            <a:endParaRPr sz="2400" dirty="0"/>
          </a:p>
          <a:p>
            <a:pPr marL="285119" indent="-284759">
              <a:defRPr b="1" spc="-1">
                <a:uFill>
                  <a:solidFill>
                    <a:srgbClr val="FFFFFF"/>
                  </a:solidFill>
                </a:uFill>
                <a:latin typeface="DejaVu Sans"/>
                <a:ea typeface="DejaVu Sans"/>
                <a:cs typeface="DejaVu Sans"/>
                <a:sym typeface="DejaVu Sans"/>
              </a:defRPr>
            </a:pPr>
            <a:r>
              <a:rPr dirty="0"/>
              <a:t>夏      </a:t>
            </a:r>
            <a:r>
              <a:rPr dirty="0">
                <a:latin typeface="Corbel"/>
                <a:ea typeface="Corbel"/>
                <a:cs typeface="Corbel"/>
                <a:sym typeface="Corbel"/>
              </a:rPr>
              <a:t>11210</a:t>
            </a:r>
            <a:endParaRPr sz="2400" dirty="0">
              <a:latin typeface="Corbel"/>
              <a:ea typeface="Corbel"/>
              <a:cs typeface="Corbel"/>
              <a:sym typeface="Corbel"/>
            </a:endParaRPr>
          </a:p>
          <a:p>
            <a:pPr marL="285119" indent="-284759">
              <a:defRPr b="1" spc="-1">
                <a:uFill>
                  <a:solidFill>
                    <a:srgbClr val="FFFFFF"/>
                  </a:solidFill>
                </a:uFill>
                <a:latin typeface="DejaVu Sans"/>
                <a:ea typeface="DejaVu Sans"/>
                <a:cs typeface="DejaVu Sans"/>
                <a:sym typeface="DejaVu Sans"/>
              </a:defRPr>
            </a:pPr>
            <a:r>
              <a:rPr dirty="0"/>
              <a:t>俸      </a:t>
            </a:r>
            <a:r>
              <a:rPr dirty="0">
                <a:latin typeface="Corbel"/>
                <a:ea typeface="Corbel"/>
                <a:cs typeface="Corbel"/>
                <a:sym typeface="Corbel"/>
              </a:rPr>
              <a:t>267</a:t>
            </a:r>
            <a:endParaRPr sz="2400" dirty="0">
              <a:latin typeface="Corbel"/>
              <a:ea typeface="Corbel"/>
              <a:cs typeface="Corbel"/>
              <a:sym typeface="Corbel"/>
            </a:endParaRPr>
          </a:p>
          <a:p>
            <a:pPr marL="285119" indent="-284759">
              <a:defRPr b="1" spc="-1">
                <a:uFill>
                  <a:solidFill>
                    <a:srgbClr val="FFFFFF"/>
                  </a:solidFill>
                </a:uFill>
                <a:latin typeface="DejaVu Sans"/>
                <a:ea typeface="DejaVu Sans"/>
                <a:cs typeface="DejaVu Sans"/>
                <a:sym typeface="DejaVu Sans"/>
              </a:defRPr>
            </a:pPr>
            <a:r>
              <a:rPr dirty="0"/>
              <a:t>鴣      </a:t>
            </a:r>
            <a:r>
              <a:rPr dirty="0">
                <a:latin typeface="Corbel"/>
                <a:ea typeface="Corbel"/>
                <a:cs typeface="Corbel"/>
                <a:sym typeface="Corbel"/>
              </a:rPr>
              <a:t>7</a:t>
            </a:r>
            <a:endParaRPr sz="2400" dirty="0">
              <a:latin typeface="Corbel"/>
              <a:ea typeface="Corbel"/>
              <a:cs typeface="Corbel"/>
              <a:sym typeface="Corbel"/>
            </a:endParaRPr>
          </a:p>
          <a:p>
            <a:pPr marL="285119" indent="-284759">
              <a:defRPr b="1" spc="-1">
                <a:uFill>
                  <a:solidFill>
                    <a:srgbClr val="FFFFFF"/>
                  </a:solidFill>
                </a:uFill>
                <a:latin typeface="DejaVu Sans"/>
                <a:ea typeface="DejaVu Sans"/>
                <a:cs typeface="DejaVu Sans"/>
                <a:sym typeface="DejaVu Sans"/>
              </a:defRPr>
            </a:pPr>
            <a:r>
              <a:rPr dirty="0"/>
              <a:t>衹      </a:t>
            </a:r>
            <a:r>
              <a:rPr dirty="0">
                <a:latin typeface="Corbel"/>
                <a:ea typeface="Corbel"/>
                <a:cs typeface="Corbel"/>
                <a:sym typeface="Corbel"/>
              </a:rPr>
              <a:t>1</a:t>
            </a:r>
            <a:endParaRPr sz="2400" dirty="0">
              <a:latin typeface="Corbel"/>
              <a:ea typeface="Corbel"/>
              <a:cs typeface="Corbel"/>
              <a:sym typeface="Corbel"/>
            </a:endParaRPr>
          </a:p>
          <a:p>
            <a:pPr marL="285119" indent="-284759">
              <a:defRPr b="1" spc="-1">
                <a:uFill>
                  <a:solidFill>
                    <a:srgbClr val="FFFFFF"/>
                  </a:solidFill>
                </a:uFill>
                <a:latin typeface="DejaVu Sans"/>
                <a:ea typeface="DejaVu Sans"/>
                <a:cs typeface="DejaVu Sans"/>
                <a:sym typeface="DejaVu Sans"/>
              </a:defRPr>
            </a:pPr>
            <a:r>
              <a:rPr dirty="0"/>
              <a:t>微      </a:t>
            </a:r>
            <a:r>
              <a:rPr dirty="0">
                <a:latin typeface="Corbel"/>
                <a:ea typeface="Corbel"/>
                <a:cs typeface="Corbel"/>
                <a:sym typeface="Corbel"/>
              </a:rPr>
              <a:t>11421</a:t>
            </a:r>
            <a:endParaRPr sz="2400" dirty="0">
              <a:latin typeface="Corbel"/>
              <a:ea typeface="Corbel"/>
              <a:cs typeface="Corbel"/>
              <a:sym typeface="Corbel"/>
            </a:endParaRPr>
          </a:p>
          <a:p>
            <a:pPr marL="285119" indent="-284759">
              <a:defRPr b="1" spc="-1">
                <a:uFill>
                  <a:solidFill>
                    <a:srgbClr val="FFFFFF"/>
                  </a:solidFill>
                </a:uFill>
                <a:latin typeface="DejaVu Sans"/>
                <a:ea typeface="DejaVu Sans"/>
                <a:cs typeface="DejaVu Sans"/>
                <a:sym typeface="DejaVu Sans"/>
              </a:defRPr>
            </a:pPr>
            <a:r>
              <a:rPr dirty="0"/>
              <a:t>檎      </a:t>
            </a:r>
            <a:r>
              <a:rPr dirty="0">
                <a:latin typeface="Corbel"/>
                <a:ea typeface="Corbel"/>
                <a:cs typeface="Corbel"/>
                <a:sym typeface="Corbel"/>
              </a:rPr>
              <a:t>27</a:t>
            </a:r>
            <a:endParaRPr sz="2400" dirty="0">
              <a:latin typeface="Corbel"/>
              <a:ea typeface="Corbel"/>
              <a:cs typeface="Corbel"/>
              <a:sym typeface="Corbel"/>
            </a:endParaRPr>
          </a:p>
          <a:p>
            <a:pPr marL="285119" indent="-284759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dirty="0"/>
              <a:t>......</a:t>
            </a:r>
          </a:p>
        </p:txBody>
      </p:sp>
      <p:sp>
        <p:nvSpPr>
          <p:cNvPr id="6" name="TextShape 4"/>
          <p:cNvSpPr txBox="1"/>
          <p:nvPr/>
        </p:nvSpPr>
        <p:spPr>
          <a:xfrm>
            <a:off x="6193516" y="3113552"/>
            <a:ext cx="5033520" cy="3323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marL="285119" indent="-284759">
              <a:defRPr spc="-1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dirty="0"/>
              <a:t>bigram.lm</a:t>
            </a:r>
            <a:endParaRPr sz="2400" dirty="0"/>
          </a:p>
          <a:p>
            <a:pPr marL="285119" indent="-284759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dirty="0"/>
              <a:t>\data\</a:t>
            </a:r>
            <a:endParaRPr sz="2400" dirty="0"/>
          </a:p>
          <a:p>
            <a:pPr marL="285119" indent="-284759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dirty="0"/>
              <a:t>ngram 1=6868</a:t>
            </a:r>
            <a:endParaRPr sz="2400" dirty="0"/>
          </a:p>
          <a:p>
            <a:pPr marL="285119" indent="-284759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dirty="0"/>
              <a:t>ngram 2=1696830</a:t>
            </a:r>
            <a:endParaRPr sz="2400" dirty="0"/>
          </a:p>
          <a:p>
            <a:pPr marL="285119" indent="-284759">
              <a:defRPr sz="2400"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endParaRPr sz="2400" dirty="0"/>
          </a:p>
          <a:p>
            <a:pPr marL="285119" indent="-284759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dirty="0"/>
              <a:t>\1-grams:</a:t>
            </a:r>
            <a:endParaRPr sz="2400" dirty="0"/>
          </a:p>
          <a:p>
            <a:pPr marL="285119" indent="-284759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dirty="0"/>
              <a:t>-1.178429       &lt;/s&gt;</a:t>
            </a:r>
            <a:endParaRPr sz="2400" dirty="0"/>
          </a:p>
          <a:p>
            <a:pPr marL="285119" indent="-284759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dirty="0"/>
              <a:t>-99     &lt;s&gt;     -2.738217</a:t>
            </a:r>
            <a:endParaRPr sz="2400" dirty="0"/>
          </a:p>
          <a:p>
            <a:pPr marL="285119" indent="-284759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dirty="0"/>
              <a:t>-1.993207       </a:t>
            </a:r>
            <a:r>
              <a:rPr b="1" dirty="0">
                <a:latin typeface="DejaVu Sans"/>
                <a:ea typeface="DejaVu Sans"/>
                <a:cs typeface="DejaVu Sans"/>
                <a:sym typeface="DejaVu Sans"/>
              </a:rPr>
              <a:t>一      </a:t>
            </a:r>
            <a:r>
              <a:rPr dirty="0"/>
              <a:t>-1.614897</a:t>
            </a:r>
            <a:endParaRPr sz="2400" dirty="0"/>
          </a:p>
          <a:p>
            <a:pPr marL="285119" indent="-284759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dirty="0"/>
              <a:t>-4.651746       </a:t>
            </a:r>
            <a:r>
              <a:rPr b="1" dirty="0">
                <a:latin typeface="DejaVu Sans"/>
                <a:ea typeface="DejaVu Sans"/>
                <a:cs typeface="DejaVu Sans"/>
                <a:sym typeface="DejaVu Sans"/>
              </a:rPr>
              <a:t>乙      </a:t>
            </a:r>
            <a:r>
              <a:rPr dirty="0"/>
              <a:t>-1.370091</a:t>
            </a:r>
            <a:endParaRPr sz="2400" dirty="0"/>
          </a:p>
          <a:p>
            <a:pPr marL="285119" indent="-284759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dirty="0"/>
              <a:t>......</a:t>
            </a:r>
          </a:p>
        </p:txBody>
      </p:sp>
      <p:sp>
        <p:nvSpPr>
          <p:cNvPr id="7" name="CustomShape 5"/>
          <p:cNvSpPr/>
          <p:nvPr/>
        </p:nvSpPr>
        <p:spPr>
          <a:xfrm>
            <a:off x="2887276" y="3911672"/>
            <a:ext cx="235440" cy="427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655"/>
                </a:moveTo>
                <a:lnTo>
                  <a:pt x="5400" y="15655"/>
                </a:lnTo>
                <a:lnTo>
                  <a:pt x="5400" y="0"/>
                </a:lnTo>
                <a:lnTo>
                  <a:pt x="16200" y="0"/>
                </a:lnTo>
                <a:lnTo>
                  <a:pt x="16200" y="15655"/>
                </a:lnTo>
                <a:lnTo>
                  <a:pt x="21600" y="1565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6AA84F"/>
          </a:solidFill>
          <a:ln w="1908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8" name="CustomShape 6"/>
          <p:cNvSpPr/>
          <p:nvPr/>
        </p:nvSpPr>
        <p:spPr>
          <a:xfrm>
            <a:off x="4337356" y="5291913"/>
            <a:ext cx="1074242" cy="3225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1908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9" name="CustomShape 7"/>
          <p:cNvSpPr txBox="1"/>
          <p:nvPr/>
        </p:nvSpPr>
        <p:spPr>
          <a:xfrm>
            <a:off x="6006317" y="6179340"/>
            <a:ext cx="1447920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>
              <a:defRPr sz="1400" spc="-1"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(log probability)</a:t>
            </a:r>
          </a:p>
        </p:txBody>
      </p:sp>
      <p:sp>
        <p:nvSpPr>
          <p:cNvPr id="10" name="CustomShape 8"/>
          <p:cNvSpPr txBox="1"/>
          <p:nvPr/>
        </p:nvSpPr>
        <p:spPr>
          <a:xfrm>
            <a:off x="8036358" y="6179340"/>
            <a:ext cx="1524602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>
              <a:defRPr sz="1400" spc="-1"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/>
              <a:t>(backoff weight)</a:t>
            </a:r>
          </a:p>
        </p:txBody>
      </p:sp>
    </p:spTree>
    <p:extLst>
      <p:ext uri="{BB962C8B-B14F-4D97-AF65-F5344CB8AC3E}">
        <p14:creationId xmlns:p14="http://schemas.microsoft.com/office/powerpoint/2010/main" val="4629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/>
              <a:t>SRILM (cont’d)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sz="2800" dirty="0">
                <a:latin typeface="Source Code Pro" charset="0"/>
                <a:ea typeface="Source Code Pro" charset="0"/>
                <a:cs typeface="Source Code Pro" charset="0"/>
              </a:rPr>
              <a:t>.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altLang="zh-TW" dirty="0" err="1">
                <a:latin typeface="Source Code Pro" charset="0"/>
                <a:ea typeface="Source Code Pro" charset="0"/>
                <a:cs typeface="Source Code Pro" charset="0"/>
              </a:rPr>
              <a:t>disambig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 -</a:t>
            </a:r>
            <a:r>
              <a:rPr lang="en-US" altLang="zh-TW" dirty="0" smtClean="0">
                <a:latin typeface="Source Code Pro" charset="0"/>
                <a:ea typeface="Source Code Pro" charset="0"/>
                <a:cs typeface="Source Code Pro" charset="0"/>
              </a:rPr>
              <a:t>text </a:t>
            </a:r>
            <a:r>
              <a:rPr lang="en-US" altLang="zh-TW" dirty="0" err="1" smtClean="0">
                <a:solidFill>
                  <a:srgbClr val="FF0000"/>
                </a:solidFill>
                <a:latin typeface="Source Code Pro" charset="0"/>
                <a:ea typeface="Source Code Pro" charset="0"/>
                <a:cs typeface="Source Code Pro" charset="0"/>
              </a:rPr>
              <a:t>testdata</a:t>
            </a:r>
            <a:r>
              <a:rPr lang="en-US" altLang="zh-TW" dirty="0" smtClean="0">
                <a:solidFill>
                  <a:srgbClr val="FF0000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altLang="zh-TW" dirty="0" err="1" smtClean="0">
                <a:solidFill>
                  <a:srgbClr val="FF0000"/>
                </a:solidFill>
                <a:latin typeface="Source Code Pro" charset="0"/>
                <a:ea typeface="Source Code Pro" charset="0"/>
                <a:cs typeface="Source Code Pro" charset="0"/>
              </a:rPr>
              <a:t>xx.txt</a:t>
            </a:r>
            <a:r>
              <a:rPr lang="en-US" altLang="zh-TW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-</a:t>
            </a:r>
            <a:r>
              <a:rPr lang="en-US" altLang="zh-TW" dirty="0" smtClean="0">
                <a:latin typeface="Source Code Pro" charset="0"/>
                <a:ea typeface="Source Code Pro" charset="0"/>
                <a:cs typeface="Source Code Pro" charset="0"/>
              </a:rPr>
              <a:t>map </a:t>
            </a:r>
            <a:r>
              <a:rPr lang="en-US" altLang="zh-TW" dirty="0" smtClean="0">
                <a:solidFill>
                  <a:schemeClr val="accent3"/>
                </a:solidFill>
                <a:latin typeface="Source Code Pro" charset="0"/>
                <a:ea typeface="Source Code Pro" charset="0"/>
                <a:cs typeface="Source Code Pro" charset="0"/>
              </a:rPr>
              <a:t>ZhuYin-Big5.map 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-</a:t>
            </a:r>
            <a:r>
              <a:rPr lang="en-US" altLang="zh-TW" dirty="0" smtClean="0">
                <a:latin typeface="Source Code Pro" charset="0"/>
                <a:ea typeface="Source Code Pro" charset="0"/>
                <a:cs typeface="Source Code Pro" charset="0"/>
              </a:rPr>
              <a:t>lm </a:t>
            </a:r>
            <a:r>
              <a:rPr lang="en-US" altLang="zh-TW" dirty="0" err="1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bigram.lm</a:t>
            </a:r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 -</a:t>
            </a:r>
            <a:r>
              <a:rPr lang="en-US" altLang="zh-TW" dirty="0" smtClean="0">
                <a:latin typeface="Source Code Pro" charset="0"/>
                <a:ea typeface="Source Code Pro" charset="0"/>
                <a:cs typeface="Source Code Pro" charset="0"/>
              </a:rPr>
              <a:t>order 2 &gt; $output</a:t>
            </a:r>
          </a:p>
          <a:p>
            <a:pPr lvl="1"/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-text: </a:t>
            </a:r>
            <a:r>
              <a:rPr lang="en-US" altLang="zh-TW" dirty="0" smtClean="0"/>
              <a:t>input </a:t>
            </a:r>
            <a:r>
              <a:rPr lang="en-US" altLang="zh-TW" dirty="0" smtClean="0"/>
              <a:t>filename, xx = 1, 2, </a:t>
            </a:r>
            <a:r>
              <a:rPr lang="mr-IN" altLang="zh-TW" dirty="0" smtClean="0"/>
              <a:t>…</a:t>
            </a:r>
            <a:r>
              <a:rPr lang="en-US" altLang="zh-TW" dirty="0" smtClean="0"/>
              <a:t>, 10</a:t>
            </a:r>
            <a:endParaRPr lang="en-US" altLang="zh-TW" dirty="0"/>
          </a:p>
          <a:p>
            <a:pPr lvl="1"/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-lm: </a:t>
            </a:r>
            <a:r>
              <a:rPr lang="en-US" altLang="zh-TW" dirty="0"/>
              <a:t>input language model</a:t>
            </a:r>
          </a:p>
          <a:p>
            <a:pPr lvl="1"/>
            <a:r>
              <a:rPr lang="en-US" altLang="zh-TW" dirty="0">
                <a:latin typeface="Source Code Pro" charset="0"/>
                <a:ea typeface="Source Code Pro" charset="0"/>
                <a:cs typeface="Source Code Pro" charset="0"/>
              </a:rPr>
              <a:t>-map: </a:t>
            </a:r>
            <a:r>
              <a:rPr lang="en-US" altLang="zh-TW" dirty="0"/>
              <a:t>a mapping from (</a:t>
            </a:r>
            <a:r>
              <a:rPr lang="zh-TW" altLang="en-US" dirty="0">
                <a:latin typeface="DejaVu Sans"/>
                <a:ea typeface="DejaVu Sans"/>
                <a:cs typeface="DejaVu Sans"/>
                <a:sym typeface="DejaVu Sans"/>
              </a:rPr>
              <a:t>注音</a:t>
            </a:r>
            <a:r>
              <a:rPr lang="en-US" altLang="zh-TW" dirty="0"/>
              <a:t>/</a:t>
            </a:r>
            <a:r>
              <a:rPr lang="zh-TW" altLang="en-US" dirty="0">
                <a:latin typeface="DejaVu Sans"/>
                <a:ea typeface="DejaVu Sans"/>
                <a:cs typeface="DejaVu Sans"/>
                <a:sym typeface="DejaVu Sans"/>
              </a:rPr>
              <a:t>國字</a:t>
            </a:r>
            <a:r>
              <a:rPr lang="en-US" altLang="zh-TW" dirty="0"/>
              <a:t>) to (</a:t>
            </a:r>
            <a:r>
              <a:rPr lang="zh-TW" altLang="en-US" dirty="0">
                <a:latin typeface="DejaVu Sans"/>
                <a:ea typeface="DejaVu Sans"/>
                <a:cs typeface="DejaVu Sans"/>
                <a:sym typeface="DejaVu Sans"/>
              </a:rPr>
              <a:t>國字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You should generate this mapping </a:t>
            </a:r>
            <a:r>
              <a:rPr lang="en-US" altLang="zh-TW" u="sng" dirty="0">
                <a:solidFill>
                  <a:srgbClr val="FF0000"/>
                </a:solidFill>
              </a:rPr>
              <a:t>by yourself</a:t>
            </a:r>
            <a:r>
              <a:rPr lang="en-US" altLang="zh-TW" dirty="0">
                <a:solidFill>
                  <a:srgbClr val="FF0000"/>
                </a:solidFill>
              </a:rPr>
              <a:t> from the given Big5-ZhuYin.map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Do not directly copy this command, please replace </a:t>
            </a:r>
            <a:r>
              <a:rPr lang="en-US" altLang="zh-TW" dirty="0" err="1" smtClean="0">
                <a:solidFill>
                  <a:srgbClr val="FF0000"/>
                </a:solidFill>
              </a:rPr>
              <a:t>xx.txt</a:t>
            </a:r>
            <a:r>
              <a:rPr lang="en-US" altLang="zh-TW" dirty="0" smtClean="0">
                <a:solidFill>
                  <a:srgbClr val="FF0000"/>
                </a:solidFill>
              </a:rPr>
              <a:t> with 1.txt~10.txt.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3"/>
          <p:cNvSpPr/>
          <p:nvPr/>
        </p:nvSpPr>
        <p:spPr>
          <a:xfrm>
            <a:off x="4743546" y="3621100"/>
            <a:ext cx="1371243" cy="5850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 w="1908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/>
              <a:t>Generate </a:t>
            </a:r>
            <a:r>
              <a:rPr kumimoji="1" lang="en-US" altLang="zh-TW" dirty="0" smtClean="0"/>
              <a:t>Map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48248" y="2341240"/>
            <a:ext cx="39934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3"/>
                </a:solidFill>
              </a:rPr>
              <a:t>ZhuYin-Big5.map</a:t>
            </a:r>
          </a:p>
          <a:p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ㄅ</a:t>
            </a:r>
            <a:r>
              <a:rPr kumimoji="1" lang="en-US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八 匕 卜 不 卞 巴 比 丙 包 </a:t>
            </a:r>
            <a:r>
              <a:rPr kumimoji="1" lang="mr-IN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en-US" altLang="zh-TW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八</a:t>
            </a:r>
            <a:r>
              <a:rPr kumimoji="1" lang="en-US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八</a:t>
            </a:r>
            <a:endParaRPr kumimoji="1" lang="en-US" altLang="zh-TW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匕</a:t>
            </a:r>
            <a:r>
              <a:rPr kumimoji="1" lang="en-US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匕</a:t>
            </a:r>
            <a:endParaRPr kumimoji="1" lang="en-US" altLang="zh-TW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卜</a:t>
            </a:r>
            <a:r>
              <a:rPr kumimoji="1" lang="en-US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卜</a:t>
            </a:r>
            <a:endParaRPr kumimoji="1" lang="en-US" altLang="zh-TW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mr-IN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en-US" altLang="zh-TW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mr-IN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en-US" altLang="zh-TW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ㄆ</a:t>
            </a:r>
            <a:r>
              <a:rPr kumimoji="1" lang="en-US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仆 匹 片</a:t>
            </a:r>
            <a:r>
              <a:rPr kumimoji="1" lang="zh-TW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丕</a:t>
            </a:r>
            <a:r>
              <a:rPr kumimoji="1" lang="zh-TW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叵 平 扒 扑 疋</a:t>
            </a:r>
            <a:r>
              <a:rPr kumimoji="1" lang="en-US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mr-IN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en-US" altLang="zh-TW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仆</a:t>
            </a:r>
            <a:r>
              <a:rPr kumimoji="1" lang="en-US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仆</a:t>
            </a:r>
            <a:endParaRPr kumimoji="1" lang="en-US" altLang="zh-TW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匹</a:t>
            </a:r>
            <a:r>
              <a:rPr kumimoji="1" lang="en-US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匹</a:t>
            </a:r>
            <a:endParaRPr kumimoji="1" lang="en-US" altLang="zh-TW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mr-IN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en-US" altLang="zh-TW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mr-IN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zh-TW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62118" y="2341240"/>
            <a:ext cx="19479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-1" dirty="0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</a:rPr>
              <a:t>Big5-ZhuYin.map</a:t>
            </a:r>
          </a:p>
          <a:p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一</a:t>
            </a:r>
            <a:r>
              <a:rPr kumimoji="1" lang="zh-TW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ㄧˊ</a:t>
            </a:r>
            <a:r>
              <a:rPr kumimoji="1" lang="en-US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ㄧˋ</a:t>
            </a:r>
            <a:r>
              <a:rPr kumimoji="1" lang="en-US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ㄧ</a:t>
            </a:r>
            <a:r>
              <a:rPr kumimoji="1" lang="en-US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_</a:t>
            </a:r>
          </a:p>
          <a:p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乙</a:t>
            </a:r>
            <a:r>
              <a:rPr kumimoji="1" lang="zh-TW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ㄧˇ</a:t>
            </a:r>
            <a:endParaRPr kumimoji="1" lang="en-US" altLang="zh-TW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丁</a:t>
            </a:r>
            <a:r>
              <a:rPr kumimoji="1" lang="zh-TW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ㄉㄧㄥ</a:t>
            </a:r>
            <a:r>
              <a:rPr kumimoji="1" lang="en-US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_</a:t>
            </a:r>
          </a:p>
          <a:p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柒</a:t>
            </a:r>
            <a:r>
              <a:rPr kumimoji="1" lang="zh-TW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ㄑㄧ</a:t>
            </a:r>
            <a:r>
              <a:rPr kumimoji="1" lang="en-US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_</a:t>
            </a:r>
          </a:p>
          <a:p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乃</a:t>
            </a:r>
            <a:r>
              <a:rPr kumimoji="1" lang="zh-TW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ㄋㄞˇ</a:t>
            </a:r>
            <a:endParaRPr kumimoji="1" lang="en-US" altLang="zh-TW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玖</a:t>
            </a:r>
            <a:r>
              <a:rPr kumimoji="1" lang="zh-TW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ㄐㄧㄡˇ</a:t>
            </a:r>
            <a:endParaRPr kumimoji="1" lang="en-US" altLang="zh-TW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mr-IN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en-US" altLang="zh-TW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mr-IN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en-US" altLang="zh-TW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長</a:t>
            </a:r>
            <a:r>
              <a:rPr kumimoji="1" lang="zh-TW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ㄔㄤˊ</a:t>
            </a:r>
            <a:r>
              <a:rPr kumimoji="1" lang="en-US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ㄓㄤˇ</a:t>
            </a:r>
            <a:endParaRPr kumimoji="1" lang="en-US" altLang="zh-TW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行</a:t>
            </a:r>
            <a:r>
              <a:rPr kumimoji="1" lang="zh-TW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ㄒㄧㄥˊ</a:t>
            </a:r>
            <a:r>
              <a:rPr kumimoji="1" lang="en-US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ㄏㄤˊ</a:t>
            </a:r>
            <a:endParaRPr kumimoji="1" lang="en-US" altLang="zh-TW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mr-IN" altLang="zh-TW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zh-TW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8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/>
              <a:t>Generate </a:t>
            </a:r>
            <a:r>
              <a:rPr kumimoji="1" lang="en-US" altLang="zh-TW" dirty="0" smtClean="0"/>
              <a:t>Map (cont’d)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Be aware of polyphones(</a:t>
            </a:r>
            <a:r>
              <a:rPr lang="zh-TW" altLang="en-US" b="1" dirty="0">
                <a:solidFill>
                  <a:srgbClr val="FF0000"/>
                </a:solidFill>
                <a:latin typeface="DejaVu Sans"/>
                <a:ea typeface="DejaVu Sans"/>
                <a:cs typeface="DejaVu Sans"/>
                <a:sym typeface="DejaVu Sans"/>
              </a:rPr>
              <a:t>破音字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sz="3200" dirty="0">
              <a:solidFill>
                <a:srgbClr val="FF0000"/>
              </a:solidFill>
            </a:endParaRPr>
          </a:p>
          <a:p>
            <a:r>
              <a:rPr lang="en-US" altLang="zh-TW" dirty="0"/>
              <a:t>There could be arbitrary spaces between all characters.</a:t>
            </a:r>
            <a:endParaRPr lang="en-US" altLang="zh-TW" sz="3200" dirty="0"/>
          </a:p>
          <a:p>
            <a:r>
              <a:rPr lang="en-US" altLang="zh-TW" dirty="0"/>
              <a:t>Key - value pairs</a:t>
            </a:r>
            <a:endParaRPr lang="en-US" altLang="zh-TW" sz="3200" dirty="0"/>
          </a:p>
          <a:p>
            <a:r>
              <a:rPr lang="en-US" altLang="zh-TW" dirty="0"/>
              <a:t>Can be random </a:t>
            </a:r>
            <a:r>
              <a:rPr lang="en-US" altLang="zh-TW" dirty="0" smtClean="0"/>
              <a:t>permutation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07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 smtClean="0"/>
              <a:t>My </a:t>
            </a:r>
            <a:r>
              <a:rPr kumimoji="1" lang="en-US" altLang="zh-TW" dirty="0" err="1" smtClean="0"/>
              <a:t>Disambig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kumimoji="1" lang="en-US" altLang="zh-TW" b="1" dirty="0" smtClean="0"/>
              <a:t>Implement your version of </a:t>
            </a:r>
            <a:r>
              <a:rPr kumimoji="1" lang="en-US" altLang="zh-TW" b="1" dirty="0" err="1" smtClean="0"/>
              <a:t>disambig</a:t>
            </a:r>
            <a:r>
              <a:rPr kumimoji="1" lang="en-US" altLang="zh-TW" b="1" dirty="0" smtClean="0"/>
              <a:t>.</a:t>
            </a:r>
          </a:p>
          <a:p>
            <a:r>
              <a:rPr kumimoji="1" lang="en-US" altLang="zh-TW" b="1" dirty="0" smtClean="0"/>
              <a:t>Use dynamic programming (Viterbi).</a:t>
            </a:r>
          </a:p>
          <a:p>
            <a:r>
              <a:rPr kumimoji="1" lang="en-US" altLang="zh-TW" b="1" dirty="0" smtClean="0"/>
              <a:t>The vertical axes are candidate characters.</a:t>
            </a:r>
            <a:endParaRPr kumimoji="1" lang="zh-TW" altLang="en-US" b="1" dirty="0"/>
          </a:p>
        </p:txBody>
      </p:sp>
      <p:pic>
        <p:nvPicPr>
          <p:cNvPr id="4" name="Shape 176" descr="Shape 17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8806" y="3621263"/>
            <a:ext cx="4149719" cy="27929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946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 smtClean="0"/>
              <a:t>Step by Step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b="1" dirty="0"/>
              <a:t>Segment corpus and all test data into characters</a:t>
            </a:r>
            <a:endParaRPr lang="en-US" altLang="zh-TW" sz="3200" b="1" dirty="0">
              <a:ea typeface="Corbel"/>
              <a:cs typeface="Corbel"/>
              <a:sym typeface="Corbel"/>
            </a:endParaRPr>
          </a:p>
          <a:p>
            <a:pPr lvl="1"/>
            <a:r>
              <a:rPr lang="en-US" altLang="zh-TW" dirty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./</a:t>
            </a:r>
            <a:r>
              <a:rPr lang="en-US" altLang="zh-TW" dirty="0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separator_big5.pl </a:t>
            </a:r>
            <a:r>
              <a:rPr lang="en-US" altLang="zh-TW" dirty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corpus.txt </a:t>
            </a:r>
            <a:r>
              <a:rPr lang="en-US" altLang="zh-TW" dirty="0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&gt; corpus_seg.txt</a:t>
            </a:r>
            <a:endParaRPr lang="en-US" altLang="zh-TW" dirty="0">
              <a:solidFill>
                <a:srgbClr val="6AA84F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altLang="zh-TW" dirty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./</a:t>
            </a:r>
            <a:r>
              <a:rPr lang="en-US" altLang="zh-TW" dirty="0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separator_big5.pl </a:t>
            </a:r>
            <a:r>
              <a:rPr lang="en-US" altLang="zh-TW" dirty="0" err="1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testdata</a:t>
            </a:r>
            <a:r>
              <a:rPr lang="en-US" altLang="zh-TW" dirty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/xx.txt </a:t>
            </a:r>
            <a:r>
              <a:rPr lang="en-US" altLang="zh-TW" dirty="0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&gt; </a:t>
            </a:r>
            <a:r>
              <a:rPr lang="en-US" altLang="zh-TW" dirty="0" err="1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testdata</a:t>
            </a:r>
            <a:r>
              <a:rPr lang="en-US" altLang="zh-TW" dirty="0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/seg_xx.txt</a:t>
            </a:r>
            <a:endParaRPr lang="en-US" altLang="zh-TW" dirty="0">
              <a:solidFill>
                <a:srgbClr val="6AA84F"/>
              </a:solidFill>
              <a:latin typeface="Source Code Pro" charset="0"/>
              <a:ea typeface="Source Code Pro" charset="0"/>
              <a:cs typeface="Source Code Pro" charset="0"/>
              <a:sym typeface="Corbel"/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You should rename the segmented </a:t>
            </a:r>
            <a:r>
              <a:rPr lang="en-US" altLang="zh-TW" dirty="0" err="1">
                <a:solidFill>
                  <a:srgbClr val="FF0000"/>
                </a:solidFill>
              </a:rPr>
              <a:t>testdata</a:t>
            </a:r>
            <a:r>
              <a:rPr lang="en-US" altLang="zh-TW" dirty="0">
                <a:solidFill>
                  <a:srgbClr val="FF0000"/>
                </a:solidFill>
              </a:rPr>
              <a:t> as </a:t>
            </a:r>
            <a:r>
              <a:rPr lang="en-US" altLang="zh-TW" dirty="0" err="1">
                <a:solidFill>
                  <a:srgbClr val="FF0000"/>
                </a:solidFill>
              </a:rPr>
              <a:t>testdata</a:t>
            </a:r>
            <a:r>
              <a:rPr lang="en-US" altLang="zh-TW" dirty="0">
                <a:solidFill>
                  <a:srgbClr val="FF0000"/>
                </a:solidFill>
              </a:rPr>
              <a:t>/1.txt, </a:t>
            </a:r>
            <a:r>
              <a:rPr lang="en-US" altLang="zh-TW" dirty="0" err="1">
                <a:solidFill>
                  <a:srgbClr val="FF0000"/>
                </a:solidFill>
              </a:rPr>
              <a:t>testdata</a:t>
            </a:r>
            <a:r>
              <a:rPr lang="en-US" altLang="zh-TW" dirty="0">
                <a:solidFill>
                  <a:srgbClr val="FF0000"/>
                </a:solidFill>
              </a:rPr>
              <a:t>/2.txt… and use them in the following </a:t>
            </a:r>
            <a:r>
              <a:rPr lang="en-US" altLang="zh-TW" dirty="0" smtClean="0">
                <a:solidFill>
                  <a:srgbClr val="FF0000"/>
                </a:solidFill>
              </a:rPr>
              <a:t>task.</a:t>
            </a:r>
            <a:endParaRPr lang="en-US" altLang="zh-TW" dirty="0">
              <a:solidFill>
                <a:srgbClr val="FF0000"/>
              </a:solidFill>
              <a:ea typeface="Corbel"/>
              <a:cs typeface="Corbel"/>
              <a:sym typeface="Corbel"/>
            </a:endParaRPr>
          </a:p>
          <a:p>
            <a:r>
              <a:rPr lang="en-US" altLang="zh-TW" b="1" dirty="0"/>
              <a:t>Train character-based bigram LM</a:t>
            </a:r>
            <a:endParaRPr lang="en-US" altLang="zh-TW" sz="3200" b="1" dirty="0">
              <a:ea typeface="Corbel"/>
              <a:cs typeface="Corbel"/>
              <a:sym typeface="Corbel"/>
            </a:endParaRPr>
          </a:p>
          <a:p>
            <a:pPr lvl="1"/>
            <a:r>
              <a:rPr lang="en-US" altLang="zh-TW" dirty="0"/>
              <a:t>Get </a:t>
            </a:r>
            <a:r>
              <a:rPr lang="en-US" altLang="zh-TW" dirty="0" smtClean="0"/>
              <a:t>counts:</a:t>
            </a:r>
            <a:endParaRPr lang="en-US" altLang="zh-TW" dirty="0" smtClean="0">
              <a:ea typeface="Corbel"/>
              <a:cs typeface="Corbel"/>
              <a:sym typeface="Corbel"/>
            </a:endParaRPr>
          </a:p>
          <a:p>
            <a:pPr lvl="1"/>
            <a:r>
              <a:rPr lang="en-US" altLang="zh-TW" dirty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./</a:t>
            </a:r>
            <a:r>
              <a:rPr lang="en-US" altLang="zh-TW" dirty="0" err="1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ngram</a:t>
            </a:r>
            <a:r>
              <a:rPr lang="en-US" altLang="zh-TW" dirty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-count </a:t>
            </a:r>
            <a:r>
              <a:rPr lang="en-US" altLang="zh-TW" dirty="0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-text corpus_seg.txt -write </a:t>
            </a:r>
            <a:r>
              <a:rPr lang="en-US" altLang="zh-TW" dirty="0" err="1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lm.cnt</a:t>
            </a:r>
            <a:r>
              <a:rPr lang="en-US" altLang="zh-TW" dirty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TW" dirty="0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-order </a:t>
            </a:r>
            <a:r>
              <a:rPr lang="en-US" altLang="zh-TW" dirty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2</a:t>
            </a:r>
            <a:endParaRPr lang="en-US" altLang="zh-TW" dirty="0">
              <a:solidFill>
                <a:srgbClr val="6AA84F"/>
              </a:solidFill>
              <a:latin typeface="Source Code Pro" charset="0"/>
              <a:ea typeface="Source Code Pro" charset="0"/>
              <a:cs typeface="Source Code Pro" charset="0"/>
              <a:sym typeface="Corbel"/>
            </a:endParaRPr>
          </a:p>
          <a:p>
            <a:pPr lvl="1"/>
            <a:r>
              <a:rPr lang="en-US" altLang="zh-TW" dirty="0" smtClean="0"/>
              <a:t>Compute </a:t>
            </a:r>
            <a:r>
              <a:rPr lang="en-US" altLang="zh-TW" dirty="0"/>
              <a:t>probability</a:t>
            </a:r>
            <a:r>
              <a:rPr lang="en-US" altLang="zh-TW" dirty="0" smtClean="0"/>
              <a:t>:</a:t>
            </a:r>
            <a:endParaRPr lang="en-US" altLang="zh-TW" dirty="0" smtClean="0">
              <a:ea typeface="Corbel"/>
              <a:cs typeface="Corbel"/>
              <a:sym typeface="Corbel"/>
            </a:endParaRPr>
          </a:p>
          <a:p>
            <a:pPr lvl="1"/>
            <a:r>
              <a:rPr lang="en-US" altLang="zh-TW" dirty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./</a:t>
            </a:r>
            <a:r>
              <a:rPr lang="en-US" altLang="zh-TW" dirty="0" err="1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ngram</a:t>
            </a:r>
            <a:r>
              <a:rPr lang="en-US" altLang="zh-TW" dirty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-count </a:t>
            </a:r>
            <a:r>
              <a:rPr lang="en-US" altLang="zh-TW" dirty="0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-read </a:t>
            </a:r>
            <a:r>
              <a:rPr lang="en-US" altLang="zh-TW" dirty="0" err="1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lm.cnt</a:t>
            </a:r>
            <a:r>
              <a:rPr lang="en-US" altLang="zh-TW" dirty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TW" dirty="0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-lm </a:t>
            </a:r>
            <a:r>
              <a:rPr lang="en-US" altLang="zh-TW" dirty="0" err="1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bigram.lm</a:t>
            </a:r>
            <a:r>
              <a:rPr lang="en-US" altLang="zh-TW" dirty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TW" dirty="0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-</a:t>
            </a:r>
            <a:r>
              <a:rPr lang="en-US" altLang="zh-TW" dirty="0" err="1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unk</a:t>
            </a:r>
            <a:r>
              <a:rPr lang="en-US" altLang="zh-TW" dirty="0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TW" dirty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-</a:t>
            </a:r>
            <a:r>
              <a:rPr lang="en-US" altLang="zh-TW" dirty="0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order </a:t>
            </a:r>
            <a:r>
              <a:rPr lang="en-US" altLang="zh-TW" dirty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2</a:t>
            </a:r>
            <a:endParaRPr lang="en-US" altLang="zh-TW" dirty="0">
              <a:solidFill>
                <a:srgbClr val="6AA84F"/>
              </a:solidFill>
              <a:latin typeface="Source Code Pro" charset="0"/>
              <a:ea typeface="Source Code Pro" charset="0"/>
              <a:cs typeface="Source Code Pro" charset="0"/>
              <a:sym typeface="Corbel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2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/>
              <a:t>To complete this homework, you need to</a:t>
            </a:r>
            <a:r>
              <a:rPr kumimoji="1" lang="mr-IN" altLang="zh-TW" dirty="0"/>
              <a:t>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/>
          <a:lstStyle/>
          <a:p>
            <a:r>
              <a:rPr lang="en-US" altLang="zh-TW" dirty="0"/>
              <a:t>Build a character-based language model with toolkit </a:t>
            </a:r>
            <a:r>
              <a:rPr lang="en-US" altLang="zh-TW" u="sng" dirty="0">
                <a:solidFill>
                  <a:srgbClr val="FF0000"/>
                </a:solidFill>
              </a:rPr>
              <a:t>SRILM</a:t>
            </a:r>
            <a:r>
              <a:rPr lang="en-US" altLang="zh-TW" dirty="0"/>
              <a:t>.</a:t>
            </a:r>
            <a:endParaRPr kumimoji="1" lang="en-US" altLang="zh-TW" dirty="0"/>
          </a:p>
          <a:p>
            <a:r>
              <a:rPr lang="en-US" altLang="zh-TW" dirty="0"/>
              <a:t>Decode the </a:t>
            </a:r>
            <a:r>
              <a:rPr lang="en-US" altLang="zh-TW" dirty="0" err="1"/>
              <a:t>ZhuYin</a:t>
            </a:r>
            <a:r>
              <a:rPr lang="en-US" altLang="zh-TW" dirty="0"/>
              <a:t>-mixed </a:t>
            </a:r>
            <a:r>
              <a:rPr lang="en-US" altLang="zh-TW" dirty="0" smtClean="0"/>
              <a:t>sequence.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864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 smtClean="0"/>
              <a:t>Step by Step (cont’d)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b="1" dirty="0"/>
              <a:t>Generate ZhuYin-Big5.map from </a:t>
            </a:r>
            <a:r>
              <a:rPr lang="en-US" altLang="zh-TW" b="1" dirty="0" smtClean="0"/>
              <a:t>Big5-ZhuYin.map</a:t>
            </a:r>
          </a:p>
          <a:p>
            <a:pPr lvl="1"/>
            <a:r>
              <a:rPr lang="en-US" altLang="zh-TW" dirty="0"/>
              <a:t>See </a:t>
            </a:r>
            <a:r>
              <a:rPr lang="en-US" altLang="zh-TW" dirty="0" smtClean="0"/>
              <a:t>FAQ 4</a:t>
            </a:r>
          </a:p>
          <a:p>
            <a:r>
              <a:rPr lang="en-US" altLang="zh-TW" b="1" dirty="0"/>
              <a:t>Using </a:t>
            </a:r>
            <a:r>
              <a:rPr lang="en-US" altLang="zh-TW" b="1" dirty="0" err="1"/>
              <a:t>disambig</a:t>
            </a:r>
            <a:r>
              <a:rPr lang="en-US" altLang="zh-TW" b="1" dirty="0"/>
              <a:t> to decode </a:t>
            </a:r>
            <a:r>
              <a:rPr lang="en-US" altLang="zh-TW" b="1" dirty="0" err="1" smtClean="0"/>
              <a:t>testdata</a:t>
            </a:r>
            <a:r>
              <a:rPr lang="en-US" altLang="zh-TW" b="1" dirty="0" smtClean="0"/>
              <a:t>/</a:t>
            </a:r>
            <a:r>
              <a:rPr lang="en-US" altLang="zh-TW" b="1" dirty="0" err="1" smtClean="0"/>
              <a:t>xx.txt</a:t>
            </a:r>
            <a:endParaRPr lang="en-US" altLang="zh-TW" b="1" dirty="0" smtClean="0"/>
          </a:p>
          <a:p>
            <a:pPr lvl="1"/>
            <a:r>
              <a:rPr lang="en-US" altLang="zh-TW" dirty="0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./</a:t>
            </a:r>
            <a:r>
              <a:rPr lang="en-US" altLang="zh-TW" dirty="0" err="1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disambig</a:t>
            </a:r>
            <a:r>
              <a:rPr lang="en-US" altLang="zh-TW" dirty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 -text </a:t>
            </a:r>
            <a:r>
              <a:rPr lang="en-US" altLang="zh-TW" dirty="0" err="1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testdata</a:t>
            </a:r>
            <a:r>
              <a:rPr lang="en-US" altLang="zh-TW" dirty="0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altLang="zh-TW" dirty="0" err="1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xx.txt</a:t>
            </a:r>
            <a:r>
              <a:rPr lang="en-US" altLang="zh-TW" dirty="0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TW" dirty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-map ZhuYin-Big5.map -lm </a:t>
            </a:r>
            <a:r>
              <a:rPr lang="en-US" altLang="zh-TW" dirty="0" err="1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bigram.lm</a:t>
            </a:r>
            <a:r>
              <a:rPr lang="en-US" altLang="zh-TW" dirty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 -order 2 &gt; $</a:t>
            </a:r>
            <a:r>
              <a:rPr lang="en-US" altLang="zh-TW" dirty="0" smtClean="0">
                <a:solidFill>
                  <a:srgbClr val="6AA84F"/>
                </a:solidFill>
                <a:latin typeface="Source Code Pro" charset="0"/>
                <a:ea typeface="Source Code Pro" charset="0"/>
                <a:cs typeface="Source Code Pro" charset="0"/>
              </a:rPr>
              <a:t>output</a:t>
            </a:r>
          </a:p>
          <a:p>
            <a:r>
              <a:rPr lang="en-US" altLang="zh-TW" b="1" dirty="0"/>
              <a:t>Using </a:t>
            </a:r>
            <a:r>
              <a:rPr lang="en-US" altLang="zh-TW" b="1" dirty="0" err="1" smtClean="0"/>
              <a:t>mydisambig</a:t>
            </a:r>
            <a:r>
              <a:rPr lang="en-US" altLang="zh-TW" b="1" dirty="0" smtClean="0"/>
              <a:t> </a:t>
            </a:r>
            <a:r>
              <a:rPr lang="en-US" altLang="zh-TW" b="1" dirty="0"/>
              <a:t>to decode </a:t>
            </a:r>
            <a:r>
              <a:rPr lang="en-US" altLang="zh-TW" b="1" dirty="0" err="1"/>
              <a:t>testdata</a:t>
            </a:r>
            <a:r>
              <a:rPr lang="en-US" altLang="zh-TW" b="1" dirty="0"/>
              <a:t>/</a:t>
            </a:r>
            <a:r>
              <a:rPr lang="en-US" altLang="zh-TW" b="1" dirty="0" err="1"/>
              <a:t>xx.txt</a:t>
            </a:r>
            <a:endParaRPr lang="en-US" altLang="zh-TW" b="1" dirty="0"/>
          </a:p>
          <a:p>
            <a:endParaRPr lang="en-US" altLang="zh-TW" sz="3200" dirty="0">
              <a:ea typeface="Corbel"/>
              <a:cs typeface="Corbel"/>
              <a:sym typeface="Corbel"/>
            </a:endParaRPr>
          </a:p>
          <a:p>
            <a:endParaRPr lang="en-US" altLang="zh-TW" dirty="0"/>
          </a:p>
          <a:p>
            <a:pPr lvl="1"/>
            <a:endParaRPr lang="en-US" altLang="zh-TW" sz="2800" dirty="0">
              <a:ea typeface="Corbel"/>
              <a:cs typeface="Corbel"/>
              <a:sym typeface="Corbel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3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 smtClean="0"/>
              <a:t>Tips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b="1" dirty="0"/>
              <a:t>C++ is Required</a:t>
            </a:r>
            <a:endParaRPr lang="en-US" altLang="zh-TW" b="1" dirty="0">
              <a:ea typeface="Corbel"/>
              <a:cs typeface="Corbel"/>
              <a:sym typeface="Corbel"/>
            </a:endParaRPr>
          </a:p>
          <a:p>
            <a:pPr lvl="1"/>
            <a:r>
              <a:rPr kumimoji="1" lang="en-US" altLang="zh-TW" dirty="0" smtClean="0"/>
              <a:t>Speed</a:t>
            </a:r>
          </a:p>
          <a:p>
            <a:pPr lvl="1"/>
            <a:r>
              <a:rPr lang="en-US" altLang="zh-TW" dirty="0"/>
              <a:t>SRILM compatibility and utility</a:t>
            </a:r>
            <a:endParaRPr lang="en-US" altLang="zh-TW" dirty="0">
              <a:ea typeface="Corbel"/>
              <a:cs typeface="Corbel"/>
              <a:sym typeface="Corbel"/>
            </a:endParaRPr>
          </a:p>
          <a:p>
            <a:pPr lvl="1"/>
            <a:r>
              <a:rPr lang="en-US" altLang="zh-TW" dirty="0"/>
              <a:t>You must provide </a:t>
            </a:r>
            <a:r>
              <a:rPr lang="en-US" altLang="zh-TW" b="1" dirty="0" err="1"/>
              <a:t>Makefile</a:t>
            </a:r>
            <a:r>
              <a:rPr lang="en-US" altLang="zh-TW" b="1" dirty="0"/>
              <a:t> </a:t>
            </a:r>
            <a:r>
              <a:rPr lang="en-US" altLang="zh-TW" dirty="0"/>
              <a:t>for </a:t>
            </a:r>
            <a:r>
              <a:rPr lang="en-US" altLang="zh-TW" dirty="0" smtClean="0"/>
              <a:t>execution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See. </a:t>
            </a:r>
            <a:r>
              <a:rPr lang="en-US" altLang="zh-TW" dirty="0" smtClean="0"/>
              <a:t>Grading </a:t>
            </a:r>
            <a:r>
              <a:rPr lang="en-US" altLang="zh-TW" dirty="0"/>
              <a:t>Procedure for details)</a:t>
            </a:r>
            <a:endParaRPr lang="en-US" altLang="zh-TW" sz="2800" dirty="0">
              <a:ea typeface="Corbel"/>
              <a:cs typeface="Corbel"/>
              <a:sym typeface="Corbel"/>
            </a:endParaRPr>
          </a:p>
          <a:p>
            <a:r>
              <a:rPr lang="en-US" altLang="zh-TW" b="1" dirty="0"/>
              <a:t>Dual OS or </a:t>
            </a:r>
            <a:r>
              <a:rPr lang="en-US" altLang="zh-TW" b="1" dirty="0" err="1"/>
              <a:t>VirtualBox</a:t>
            </a:r>
            <a:r>
              <a:rPr lang="en-US" altLang="zh-TW" b="1" dirty="0"/>
              <a:t> with Ubuntu </a:t>
            </a:r>
            <a:r>
              <a:rPr lang="en-US" altLang="zh-TW" b="1" dirty="0">
                <a:solidFill>
                  <a:srgbClr val="FF0000"/>
                </a:solidFill>
              </a:rPr>
              <a:t>strongly</a:t>
            </a:r>
            <a:r>
              <a:rPr lang="en-US" altLang="zh-TW" b="1" dirty="0"/>
              <a:t> recommended</a:t>
            </a:r>
            <a:endParaRPr lang="en-US" altLang="zh-TW" b="1" dirty="0">
              <a:ea typeface="Corbel"/>
              <a:cs typeface="Corbel"/>
              <a:sym typeface="Corbel"/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Your output format should be consistent with SRILM</a:t>
            </a:r>
            <a:endParaRPr lang="en-US" altLang="zh-TW" b="1" dirty="0">
              <a:solidFill>
                <a:srgbClr val="FF0000"/>
              </a:solidFill>
              <a:ea typeface="Corbel"/>
              <a:cs typeface="Corbel"/>
              <a:sym typeface="Corbel"/>
            </a:endParaRPr>
          </a:p>
          <a:p>
            <a:pPr lvl="1"/>
            <a:r>
              <a:rPr lang="mr-IN" altLang="zh-TW" dirty="0"/>
              <a:t>&lt;</a:t>
            </a:r>
            <a:r>
              <a:rPr lang="mr-IN" altLang="zh-TW" dirty="0" err="1"/>
              <a:t>s</a:t>
            </a:r>
            <a:r>
              <a:rPr lang="mr-IN" altLang="zh-TW" dirty="0"/>
              <a:t>&gt; </a:t>
            </a:r>
            <a:r>
              <a:rPr lang="zh-TW" altLang="mr-IN" dirty="0">
                <a:latin typeface="Ubuntu"/>
                <a:ea typeface="Ubuntu"/>
                <a:cs typeface="Ubuntu"/>
                <a:sym typeface="Ubuntu"/>
              </a:rPr>
              <a:t>這 是 一 個 範 例 格 式 </a:t>
            </a:r>
            <a:r>
              <a:rPr lang="mr-IN" altLang="zh-TW" dirty="0"/>
              <a:t>&lt;/</a:t>
            </a:r>
            <a:r>
              <a:rPr lang="mr-IN" altLang="zh-TW" dirty="0" err="1"/>
              <a:t>s</a:t>
            </a:r>
            <a:r>
              <a:rPr lang="mr-IN" altLang="zh-TW" dirty="0"/>
              <a:t>&gt;</a:t>
            </a:r>
          </a:p>
          <a:p>
            <a:pPr lvl="1"/>
            <a:r>
              <a:rPr lang="en-US" altLang="zh-TW" dirty="0"/>
              <a:t>There are an &lt;s&gt; at the beginning of a sentence, a &lt;/s&gt; at the end, and whitespaces in between all characters.</a:t>
            </a:r>
          </a:p>
          <a:p>
            <a:pPr lvl="1"/>
            <a:r>
              <a:rPr lang="en-US" altLang="zh-TW" dirty="0"/>
              <a:t>Zero credit if your format is </a:t>
            </a:r>
            <a:r>
              <a:rPr lang="en-US" altLang="zh-TW" dirty="0" smtClean="0"/>
              <a:t>incorrect</a:t>
            </a:r>
            <a:endParaRPr lang="en-US" altLang="zh-TW" dirty="0">
              <a:ea typeface="Corbel"/>
              <a:cs typeface="Corbel"/>
              <a:sym typeface="Corbel"/>
            </a:endParaRP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98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How to deal with Chinese char</a:t>
            </a:r>
            <a:r>
              <a:rPr lang="en-US" altLang="zh-TW" dirty="0" smtClean="0"/>
              <a:t>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dirty="0"/>
              <a:t>Chinese character: You should use Big5 encoding</a:t>
            </a:r>
          </a:p>
          <a:p>
            <a:r>
              <a:rPr lang="en-US" altLang="zh-TW" dirty="0"/>
              <a:t>All testing files are encoded in Big5</a:t>
            </a:r>
          </a:p>
          <a:p>
            <a:r>
              <a:rPr lang="en-US" altLang="zh-TW" dirty="0"/>
              <a:t>A Chinese character in Big5 is always 2 bytes, namely, </a:t>
            </a:r>
            <a:r>
              <a:rPr lang="en-US" altLang="zh-TW" dirty="0">
                <a:solidFill>
                  <a:srgbClr val="FF0000"/>
                </a:solidFill>
              </a:rPr>
              <a:t>char[2]</a:t>
            </a:r>
            <a:r>
              <a:rPr lang="en-US" altLang="zh-TW" dirty="0"/>
              <a:t> in C++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93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>
            <a:normAutofit fontScale="90000"/>
          </a:bodyPr>
          <a:lstStyle/>
          <a:p>
            <a:pPr algn="l">
              <a:defRPr sz="4000"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lang="en-US" altLang="zh-TW" dirty="0"/>
              <a:t>Submission Example: </a:t>
            </a:r>
            <a:br>
              <a:rPr lang="en-US" altLang="zh-TW" dirty="0"/>
            </a:br>
            <a:r>
              <a:rPr lang="en-US" altLang="zh-TW" dirty="0" smtClean="0"/>
              <a:t>student </a:t>
            </a:r>
            <a:r>
              <a:rPr lang="en-US" altLang="zh-TW" dirty="0"/>
              <a:t>ID: </a:t>
            </a:r>
            <a:r>
              <a:rPr lang="is-IS" altLang="zh-TW" dirty="0"/>
              <a:t>r04922167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is-IS" altLang="zh-TW" dirty="0" smtClean="0">
                <a:solidFill>
                  <a:srgbClr val="FF0000"/>
                </a:solidFill>
              </a:rPr>
              <a:t>r04922167</a:t>
            </a:r>
            <a:r>
              <a:rPr kumimoji="1" lang="en-US" altLang="zh-TW" dirty="0" smtClean="0"/>
              <a:t>/ (see </a:t>
            </a:r>
            <a:r>
              <a:rPr kumimoji="1" lang="en-US" altLang="zh-TW" dirty="0" err="1" smtClean="0"/>
              <a:t>submit_files_template</a:t>
            </a:r>
            <a:r>
              <a:rPr kumimoji="1" lang="en-US" altLang="zh-TW" dirty="0" smtClean="0"/>
              <a:t>/ in dsp_hw3.zip)</a:t>
            </a:r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result1/1.txt~10.txt</a:t>
            </a:r>
            <a:r>
              <a:rPr lang="en-US" altLang="zh-TW" dirty="0"/>
              <a:t> (generated from SRILM </a:t>
            </a:r>
            <a:r>
              <a:rPr lang="en-US" altLang="zh-TW" dirty="0" err="1"/>
              <a:t>disambig</a:t>
            </a:r>
            <a:r>
              <a:rPr lang="en-US" altLang="zh-TW" dirty="0"/>
              <a:t> with your LM by yourself</a:t>
            </a:r>
            <a:r>
              <a:rPr lang="en-US" altLang="zh-TW" dirty="0" smtClean="0"/>
              <a:t>)</a:t>
            </a:r>
          </a:p>
          <a:p>
            <a:pPr lvl="1"/>
            <a:r>
              <a:rPr kumimoji="1" lang="en-US" altLang="zh-TW" dirty="0"/>
              <a:t>y</a:t>
            </a:r>
            <a:r>
              <a:rPr kumimoji="1" lang="en-US" altLang="zh-TW" dirty="0" smtClean="0"/>
              <a:t>our codes</a:t>
            </a:r>
          </a:p>
          <a:p>
            <a:pPr lvl="1"/>
            <a:r>
              <a:rPr kumimoji="1" lang="en-US" altLang="zh-TW" dirty="0" err="1" smtClean="0"/>
              <a:t>Makefile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report.pdf</a:t>
            </a:r>
            <a:endParaRPr kumimoji="1" lang="en-US" altLang="zh-TW" dirty="0" smtClean="0"/>
          </a:p>
          <a:p>
            <a:r>
              <a:rPr kumimoji="1" lang="en-US" altLang="zh-TW" dirty="0" smtClean="0"/>
              <a:t>Compress the folder to a </a:t>
            </a:r>
            <a:r>
              <a:rPr kumimoji="1" lang="en-US" altLang="zh-TW" dirty="0" smtClean="0">
                <a:solidFill>
                  <a:srgbClr val="FF0000"/>
                </a:solidFill>
              </a:rPr>
              <a:t>zip</a:t>
            </a:r>
            <a:r>
              <a:rPr kumimoji="1" lang="en-US" altLang="zh-TW" dirty="0" smtClean="0"/>
              <a:t> file and upload it to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Ceiba</a:t>
            </a:r>
            <a:r>
              <a:rPr kumimoji="1" lang="en-US" altLang="zh-TW" dirty="0" smtClean="0"/>
              <a:t>.</a:t>
            </a:r>
          </a:p>
          <a:p>
            <a:r>
              <a:rPr lang="zh-TW" altLang="zh-TW" dirty="0">
                <a:solidFill>
                  <a:srgbClr val="FF0000"/>
                </a:solidFill>
              </a:rPr>
              <a:t>20%</a:t>
            </a:r>
            <a:r>
              <a:rPr lang="zh-TW" altLang="zh-TW" dirty="0">
                <a:solidFill>
                  <a:srgbClr val="000000"/>
                </a:solidFill>
              </a:rPr>
              <a:t> of the final score will be taken off for wrong </a:t>
            </a:r>
            <a:r>
              <a:rPr lang="zh-TW" altLang="zh-TW" dirty="0" smtClean="0">
                <a:solidFill>
                  <a:srgbClr val="000000"/>
                </a:solidFill>
              </a:rPr>
              <a:t>format</a:t>
            </a:r>
            <a:r>
              <a:rPr lang="en-US" altLang="zh-TW" dirty="0" smtClean="0">
                <a:solidFill>
                  <a:srgbClr val="000000"/>
                </a:solidFill>
              </a:rPr>
              <a:t>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98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 err="1" smtClean="0"/>
              <a:t>Makefile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91" y="1765800"/>
            <a:ext cx="6758152" cy="4985316"/>
          </a:xfrm>
        </p:spPr>
      </p:pic>
    </p:spTree>
    <p:extLst>
      <p:ext uri="{BB962C8B-B14F-4D97-AF65-F5344CB8AC3E}">
        <p14:creationId xmlns:p14="http://schemas.microsoft.com/office/powerpoint/2010/main" val="11916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 smtClean="0"/>
              <a:t>Report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dirty="0"/>
              <a:t>Your report should include:</a:t>
            </a:r>
          </a:p>
          <a:p>
            <a:pPr lvl="1"/>
            <a:r>
              <a:rPr lang="en-US" altLang="zh-TW" dirty="0"/>
              <a:t>Your environment (CSIE workstation, Cygwin, …)</a:t>
            </a:r>
          </a:p>
          <a:p>
            <a:pPr lvl="1"/>
            <a:r>
              <a:rPr lang="en-US" altLang="zh-TW" dirty="0"/>
              <a:t>How to “compile” your program </a:t>
            </a:r>
          </a:p>
          <a:p>
            <a:pPr lvl="1"/>
            <a:r>
              <a:rPr lang="en-US" altLang="zh-TW" dirty="0"/>
              <a:t>How to “execute” your program </a:t>
            </a:r>
          </a:p>
          <a:p>
            <a:pPr lvl="2"/>
            <a:r>
              <a:rPr lang="en-US" altLang="zh-TW" dirty="0"/>
              <a:t>Not familiar with </a:t>
            </a:r>
            <a:r>
              <a:rPr lang="en-US" altLang="zh-TW" dirty="0" err="1"/>
              <a:t>makefile</a:t>
            </a:r>
            <a:r>
              <a:rPr lang="en-US" altLang="zh-TW" dirty="0"/>
              <a:t> is fine, tell me how to execute your program</a:t>
            </a:r>
            <a:endParaRPr lang="en-US" altLang="zh-TW" sz="1600" dirty="0"/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However, you should also strictly follow the spec (regulations about filenames, input files and output files)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ex: ./program –a xxx –b </a:t>
            </a:r>
            <a:r>
              <a:rPr lang="en-US" altLang="zh-TW" dirty="0" err="1"/>
              <a:t>yyy</a:t>
            </a:r>
            <a:endParaRPr lang="en-US" altLang="zh-TW" dirty="0"/>
          </a:p>
          <a:p>
            <a:pPr lvl="1"/>
            <a:r>
              <a:rPr lang="en-US" altLang="zh-TW" dirty="0"/>
              <a:t>What you have done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NO more than two A4 pages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 smtClean="0"/>
              <a:t>Grading Procedure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dirty="0"/>
              <a:t>There are some files provided by TA</a:t>
            </a:r>
            <a:r>
              <a:rPr lang="en-US" altLang="zh-TW" dirty="0">
                <a:solidFill>
                  <a:srgbClr val="FF0000"/>
                </a:solidFill>
              </a:rPr>
              <a:t> but you shouldn’t upload them</a:t>
            </a:r>
          </a:p>
          <a:p>
            <a:pPr lvl="1"/>
            <a:r>
              <a:rPr lang="en-US" altLang="zh-TW" dirty="0"/>
              <a:t>Big5-ZhuYin.map, </a:t>
            </a:r>
            <a:r>
              <a:rPr lang="en-US" altLang="zh-TW" dirty="0" err="1" smtClean="0"/>
              <a:t>bigram.lm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testdata</a:t>
            </a:r>
            <a:r>
              <a:rPr lang="en-US" altLang="zh-TW" dirty="0" smtClean="0"/>
              <a:t>…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Strictly follow regulations about format</a:t>
            </a:r>
          </a:p>
          <a:p>
            <a:pPr lvl="1"/>
            <a:r>
              <a:rPr lang="en-US" altLang="zh-TW" dirty="0"/>
              <a:t>However, you can utilize the files in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test_env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en-US" altLang="zh-TW" dirty="0" smtClean="0"/>
              <a:t> in dsp_hw3.zip </a:t>
            </a:r>
            <a:r>
              <a:rPr lang="en-US" altLang="zh-TW" dirty="0"/>
              <a:t>shows locations of files during evaluation</a:t>
            </a:r>
            <a:endParaRPr lang="en-US" altLang="zh-TW" sz="2000" dirty="0"/>
          </a:p>
          <a:p>
            <a:r>
              <a:rPr lang="en-US" altLang="zh-TW" dirty="0">
                <a:solidFill>
                  <a:srgbClr val="0070C0"/>
                </a:solidFill>
              </a:rPr>
              <a:t>In the following slides, this color specify </a:t>
            </a:r>
            <a:r>
              <a:rPr lang="en-US" altLang="zh-TW" dirty="0" err="1">
                <a:solidFill>
                  <a:srgbClr val="0070C0"/>
                </a:solidFill>
              </a:rPr>
              <a:t>makefile</a:t>
            </a:r>
            <a:r>
              <a:rPr lang="en-US" altLang="zh-TW" dirty="0">
                <a:solidFill>
                  <a:srgbClr val="0070C0"/>
                </a:solidFill>
              </a:rPr>
              <a:t> commands of evaluation </a:t>
            </a:r>
            <a:r>
              <a:rPr lang="en-US" altLang="zh-TW" dirty="0" smtClean="0">
                <a:solidFill>
                  <a:srgbClr val="0070C0"/>
                </a:solidFill>
              </a:rPr>
              <a:t>scripts</a:t>
            </a:r>
            <a:endParaRPr lang="en-US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 smtClean="0"/>
              <a:t>Grading Procedure (cont’d)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dirty="0" smtClean="0"/>
              <a:t>(20%) </a:t>
            </a:r>
            <a:r>
              <a:rPr lang="en-US" altLang="zh-TW" dirty="0"/>
              <a:t>You strictly follow format </a:t>
            </a:r>
            <a:r>
              <a:rPr lang="en-US" altLang="zh-TW" dirty="0" smtClean="0"/>
              <a:t>regulation</a:t>
            </a:r>
          </a:p>
          <a:p>
            <a:r>
              <a:rPr lang="en-US" altLang="zh-TW" dirty="0" smtClean="0"/>
              <a:t>Initialization</a:t>
            </a:r>
          </a:p>
          <a:p>
            <a:pPr lvl="1"/>
            <a:r>
              <a:rPr lang="en-US" altLang="zh-TW" dirty="0" smtClean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make clean</a:t>
            </a:r>
          </a:p>
          <a:p>
            <a:pPr lvl="1"/>
            <a:r>
              <a:rPr lang="en-US" altLang="zh-TW" dirty="0"/>
              <a:t>copy </a:t>
            </a:r>
            <a:r>
              <a:rPr lang="en-US" altLang="zh-TW" dirty="0" err="1"/>
              <a:t>ta’s</a:t>
            </a:r>
            <a:r>
              <a:rPr lang="en-US" altLang="zh-TW" dirty="0"/>
              <a:t> </a:t>
            </a:r>
            <a:r>
              <a:rPr lang="en-US" altLang="zh-TW" dirty="0" err="1"/>
              <a:t>bigram.lm</a:t>
            </a:r>
            <a:r>
              <a:rPr lang="en-US" altLang="zh-TW" dirty="0"/>
              <a:t>, Big5-ZhuYin.map, </a:t>
            </a:r>
            <a:r>
              <a:rPr lang="en-US" altLang="zh-TW" dirty="0" err="1"/>
              <a:t>testdata</a:t>
            </a:r>
            <a:r>
              <a:rPr lang="en-US" altLang="zh-TW" dirty="0"/>
              <a:t> to your </a:t>
            </a:r>
            <a:r>
              <a:rPr lang="en-US" altLang="zh-TW" dirty="0" smtClean="0"/>
              <a:t>directory</a:t>
            </a:r>
          </a:p>
          <a:p>
            <a:r>
              <a:rPr lang="en-US" altLang="zh-TW" dirty="0" smtClean="0"/>
              <a:t>(10%) </a:t>
            </a:r>
            <a:r>
              <a:rPr lang="en-US" altLang="zh-TW" dirty="0"/>
              <a:t>Your code can be successfully </a:t>
            </a:r>
            <a:r>
              <a:rPr lang="en-US" altLang="zh-TW" dirty="0" smtClean="0"/>
              <a:t>compiled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make MACHINE_TYPE=i686-m64  SRIPATH=/home/ta/srilm-1.5.10 all</a:t>
            </a:r>
          </a:p>
          <a:p>
            <a:pPr lvl="1"/>
            <a:r>
              <a:rPr lang="en-US" altLang="zh-TW" dirty="0"/>
              <a:t>i686-m64 is TA’s platform</a:t>
            </a:r>
          </a:p>
          <a:p>
            <a:pPr lvl="1"/>
            <a:r>
              <a:rPr lang="en-US" altLang="zh-TW" dirty="0"/>
              <a:t>Your code should be machine-independent(system(“pause”) is invalid in my system) and the user can easily specify the platform and SRILM </a:t>
            </a:r>
            <a:r>
              <a:rPr lang="en-US" altLang="zh-TW" dirty="0" smtClean="0"/>
              <a:t>path</a:t>
            </a:r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81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/>
              <a:t>Grading Procedure (cont’d)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dirty="0" smtClean="0"/>
              <a:t>(10%) </a:t>
            </a:r>
            <a:r>
              <a:rPr lang="en-US" altLang="zh-TW" dirty="0"/>
              <a:t>Correctly generate ZhuYin-Big5.map 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make map </a:t>
            </a:r>
            <a:r>
              <a:rPr lang="en-US" altLang="zh-TW" dirty="0"/>
              <a:t>(it should generate </a:t>
            </a:r>
            <a:r>
              <a:rPr lang="en-US" altLang="zh-TW" dirty="0" smtClean="0"/>
              <a:t>r04922167/ZhuYin-Big5.map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check if </a:t>
            </a:r>
            <a:r>
              <a:rPr lang="en-US" altLang="zh-TW" dirty="0" smtClean="0"/>
              <a:t>r04922167/ZhuYin-Big5.map </a:t>
            </a:r>
            <a:r>
              <a:rPr lang="en-US" altLang="zh-TW" dirty="0"/>
              <a:t>is correct</a:t>
            </a:r>
          </a:p>
          <a:p>
            <a:pPr lvl="1"/>
            <a:r>
              <a:rPr lang="en-US" altLang="zh-TW" dirty="0"/>
              <a:t>(You have to write your own </a:t>
            </a:r>
            <a:r>
              <a:rPr lang="en-US" altLang="zh-TW" dirty="0" err="1"/>
              <a:t>makefile</a:t>
            </a:r>
            <a:r>
              <a:rPr lang="en-US" altLang="zh-TW" dirty="0"/>
              <a:t> to achieve it. Generation must be based on </a:t>
            </a:r>
            <a:r>
              <a:rPr lang="en-US" altLang="zh-TW" dirty="0" smtClean="0"/>
              <a:t>r04922167/Big5-ZhuYin.map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(Your output in this step should be </a:t>
            </a:r>
            <a:r>
              <a:rPr lang="en-US" altLang="zh-TW" dirty="0" smtClean="0"/>
              <a:t>r04922167/ZhuYin-Big5.map 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(python/</a:t>
            </a:r>
            <a:r>
              <a:rPr lang="en-US" altLang="zh-TW" dirty="0" err="1"/>
              <a:t>perl</a:t>
            </a:r>
            <a:r>
              <a:rPr lang="en-US" altLang="zh-TW" dirty="0"/>
              <a:t>/C/C++/bash/</a:t>
            </a:r>
            <a:r>
              <a:rPr lang="en-US" altLang="zh-TW" dirty="0" err="1"/>
              <a:t>awk</a:t>
            </a:r>
            <a:r>
              <a:rPr lang="en-US" altLang="zh-TW" dirty="0"/>
              <a:t> permitted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(20%) </a:t>
            </a:r>
            <a:r>
              <a:rPr lang="en-US" altLang="zh-TW" dirty="0"/>
              <a:t>Correctly use SRILM </a:t>
            </a:r>
            <a:r>
              <a:rPr lang="en-US" altLang="zh-TW" dirty="0" err="1"/>
              <a:t>disambig</a:t>
            </a:r>
            <a:r>
              <a:rPr lang="en-US" altLang="zh-TW" dirty="0"/>
              <a:t> to decode </a:t>
            </a:r>
            <a:r>
              <a:rPr lang="en-US" altLang="zh-TW" dirty="0" err="1"/>
              <a:t>ZhuYin</a:t>
            </a:r>
            <a:r>
              <a:rPr lang="en-US" altLang="zh-TW" dirty="0"/>
              <a:t>-mixed sequence</a:t>
            </a:r>
          </a:p>
          <a:p>
            <a:pPr lvl="1"/>
            <a:r>
              <a:rPr lang="en-US" altLang="zh-TW" dirty="0"/>
              <a:t>Check if result1/1.txt~10.txt is the same as </a:t>
            </a:r>
            <a:r>
              <a:rPr lang="en-US" altLang="zh-TW" dirty="0" smtClean="0"/>
              <a:t>expected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118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/>
              <a:t>Grading Procedure (cont’d)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sz="2800" dirty="0" smtClean="0"/>
              <a:t>(10%) </a:t>
            </a:r>
            <a:r>
              <a:rPr lang="en-US" altLang="zh-TW" dirty="0" err="1"/>
              <a:t>mydisambig</a:t>
            </a:r>
            <a:r>
              <a:rPr lang="en-US" altLang="zh-TW" dirty="0"/>
              <a:t> program can run with no errors and crashes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make MACHINE_TYPE=i686-m64 SRIPATH=/home/ta/srilm-1.5.10 LM=</a:t>
            </a:r>
            <a:r>
              <a:rPr lang="en-US" altLang="zh-TW" dirty="0" err="1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bigram.lm</a:t>
            </a:r>
            <a:r>
              <a:rPr lang="en-US" altLang="zh-TW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 run</a:t>
            </a:r>
          </a:p>
          <a:p>
            <a:pPr lvl="1"/>
            <a:r>
              <a:rPr lang="en-US" altLang="zh-TW" dirty="0"/>
              <a:t>(it should run based on </a:t>
            </a:r>
            <a:r>
              <a:rPr lang="en-US" altLang="zh-TW" dirty="0" err="1"/>
              <a:t>bigram.lm</a:t>
            </a:r>
            <a:r>
              <a:rPr lang="en-US" altLang="zh-TW" dirty="0"/>
              <a:t> and generate result2/1.txt~10.txt)</a:t>
            </a:r>
          </a:p>
          <a:p>
            <a:r>
              <a:rPr lang="en-US" altLang="zh-TW" dirty="0" smtClean="0"/>
              <a:t>(20%) </a:t>
            </a:r>
            <a:r>
              <a:rPr lang="en-US" altLang="zh-TW" dirty="0"/>
              <a:t>Your results decoded by your own program are the same as </a:t>
            </a:r>
            <a:r>
              <a:rPr lang="en-US" altLang="zh-TW" dirty="0" smtClean="0"/>
              <a:t>expected</a:t>
            </a:r>
          </a:p>
          <a:p>
            <a:pPr lvl="1"/>
            <a:r>
              <a:rPr lang="en-US" altLang="zh-TW" dirty="0"/>
              <a:t>check result2/1.txt~10.txt</a:t>
            </a:r>
          </a:p>
          <a:p>
            <a:pPr lvl="1"/>
            <a:r>
              <a:rPr lang="en-US" altLang="zh-TW" dirty="0"/>
              <a:t>TA’s </a:t>
            </a:r>
            <a:r>
              <a:rPr lang="en-US" altLang="zh-TW" dirty="0" err="1"/>
              <a:t>testdata</a:t>
            </a:r>
            <a:r>
              <a:rPr lang="en-US" altLang="zh-TW" dirty="0"/>
              <a:t> will be </a:t>
            </a:r>
            <a:r>
              <a:rPr lang="en-US" altLang="zh-TW" dirty="0">
                <a:solidFill>
                  <a:srgbClr val="FF0000"/>
                </a:solidFill>
              </a:rPr>
              <a:t>segmented </a:t>
            </a:r>
            <a:r>
              <a:rPr lang="en-US" altLang="zh-TW" dirty="0" err="1">
                <a:solidFill>
                  <a:srgbClr val="FF0000"/>
                </a:solidFill>
              </a:rPr>
              <a:t>testdata</a:t>
            </a:r>
            <a:r>
              <a:rPr lang="en-US" altLang="zh-TW" dirty="0"/>
              <a:t>, not the given raw </a:t>
            </a:r>
            <a:r>
              <a:rPr lang="en-US" altLang="zh-TW" dirty="0" err="1" smtClean="0"/>
              <a:t>testdata</a:t>
            </a:r>
            <a:r>
              <a:rPr lang="en-US" altLang="zh-TW" dirty="0" smtClean="0"/>
              <a:t>. </a:t>
            </a:r>
            <a:r>
              <a:rPr lang="en-US" altLang="zh-TW" b="1" dirty="0" smtClean="0">
                <a:solidFill>
                  <a:srgbClr val="FF0000"/>
                </a:solidFill>
              </a:rPr>
              <a:t>DO NOT </a:t>
            </a:r>
            <a:r>
              <a:rPr lang="en-US" altLang="zh-TW" dirty="0" smtClean="0">
                <a:solidFill>
                  <a:srgbClr val="FF0000"/>
                </a:solidFill>
              </a:rPr>
              <a:t>use </a:t>
            </a:r>
            <a:r>
              <a:rPr lang="en-US" altLang="zh-TW" i="1" dirty="0" smtClean="0">
                <a:solidFill>
                  <a:srgbClr val="FF0000"/>
                </a:solidFill>
                <a:latin typeface="Source Code Pro" charset="0"/>
                <a:ea typeface="Source Code Pro" charset="0"/>
                <a:cs typeface="Source Code Pro" charset="0"/>
              </a:rPr>
              <a:t>“</a:t>
            </a:r>
            <a:r>
              <a:rPr lang="en-US" altLang="zh-TW" i="1" dirty="0" err="1" smtClean="0">
                <a:solidFill>
                  <a:srgbClr val="FF0000"/>
                </a:solidFill>
                <a:latin typeface="Source Code Pro" charset="0"/>
                <a:ea typeface="Source Code Pro" charset="0"/>
                <a:cs typeface="Source Code Pro" charset="0"/>
              </a:rPr>
              <a:t>perl</a:t>
            </a:r>
            <a:r>
              <a:rPr lang="en-US" altLang="zh-TW" i="1" dirty="0" smtClean="0">
                <a:solidFill>
                  <a:srgbClr val="FF0000"/>
                </a:solidFill>
                <a:latin typeface="Source Code Pro" charset="0"/>
                <a:ea typeface="Source Code Pro" charset="0"/>
                <a:cs typeface="Source Code Pro" charset="0"/>
              </a:rPr>
              <a:t> separator_big5.pl”</a:t>
            </a:r>
            <a:r>
              <a:rPr lang="en-US" altLang="zh-TW" dirty="0" smtClean="0">
                <a:solidFill>
                  <a:srgbClr val="FF0000"/>
                </a:solidFill>
                <a:ea typeface="Source Code Pro" charset="0"/>
                <a:cs typeface="Source Code Pro" charset="0"/>
              </a:rPr>
              <a:t> in your </a:t>
            </a:r>
            <a:r>
              <a:rPr lang="en-US" altLang="zh-TW" dirty="0" err="1" smtClean="0">
                <a:solidFill>
                  <a:srgbClr val="FF0000"/>
                </a:solidFill>
                <a:ea typeface="Source Code Pro" charset="0"/>
                <a:cs typeface="Source Code Pro" charset="0"/>
              </a:rPr>
              <a:t>makefile</a:t>
            </a:r>
            <a:r>
              <a:rPr lang="en-US" altLang="zh-TW" dirty="0" smtClean="0">
                <a:ea typeface="Source Code Pro" charset="0"/>
                <a:cs typeface="Source Code Pro" charset="0"/>
              </a:rPr>
              <a:t> to separate testing data again.</a:t>
            </a:r>
            <a:endParaRPr lang="en-US" altLang="zh-TW" b="1" dirty="0" smtClean="0"/>
          </a:p>
          <a:p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78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Flowchart </a:t>
            </a:r>
            <a:endParaRPr kumimoji="1" lang="en-US" altLang="zh-TW" dirty="0" smtClean="0"/>
          </a:p>
          <a:p>
            <a:r>
              <a:rPr kumimoji="1" lang="en-US" altLang="zh-TW" dirty="0" smtClean="0"/>
              <a:t>SRILM</a:t>
            </a:r>
            <a:endParaRPr kumimoji="1" lang="en-US" altLang="zh-TW" dirty="0"/>
          </a:p>
          <a:p>
            <a:r>
              <a:rPr kumimoji="1" lang="en-US" altLang="zh-TW" dirty="0"/>
              <a:t>Step by Step</a:t>
            </a:r>
          </a:p>
          <a:p>
            <a:r>
              <a:rPr kumimoji="1" lang="en-US" altLang="zh-TW" dirty="0"/>
              <a:t>Submission and </a:t>
            </a:r>
            <a:r>
              <a:rPr kumimoji="1" lang="en-US" altLang="zh-TW" dirty="0" smtClean="0"/>
              <a:t>Grading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5193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/>
              <a:t>Grading Procedure (cont’d)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dirty="0" smtClean="0"/>
              <a:t>(10%) Your report contains required information</a:t>
            </a:r>
          </a:p>
          <a:p>
            <a:r>
              <a:rPr lang="en-US" altLang="zh-TW" dirty="0" smtClean="0"/>
              <a:t>(10% bonus!) Your program can support trigram language models with speed pruning.</a:t>
            </a:r>
          </a:p>
          <a:p>
            <a:pPr lvl="1"/>
            <a:r>
              <a:rPr lang="en-US" altLang="zh-TW" dirty="0" smtClean="0"/>
              <a:t>Write down how to execute your trigram code in your report.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62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If there are runtime errors during TA’s </a:t>
            </a:r>
            <a:r>
              <a:rPr lang="en-US" altLang="zh-TW" dirty="0" smtClean="0"/>
              <a:t>testing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dirty="0"/>
              <a:t>Like compilation error, crash…</a:t>
            </a:r>
          </a:p>
          <a:p>
            <a:pPr lvl="1"/>
            <a:r>
              <a:rPr lang="en-US" altLang="zh-TW" dirty="0"/>
              <a:t>TA will ask you to demo your program only with  the files you uploaded.</a:t>
            </a:r>
          </a:p>
          <a:p>
            <a:pPr lvl="1"/>
            <a:r>
              <a:rPr lang="en-US" altLang="zh-TW" dirty="0"/>
              <a:t>If you can prove that you followed the </a:t>
            </a:r>
            <a:r>
              <a:rPr lang="en-US" altLang="zh-TW" dirty="0" smtClean="0"/>
              <a:t>rules </a:t>
            </a:r>
            <a:r>
              <a:rPr lang="en-US" altLang="zh-TW" dirty="0"/>
              <a:t>correctly, you will get your credits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04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Late </a:t>
            </a:r>
            <a:r>
              <a:rPr lang="en-US" altLang="zh-TW" dirty="0" smtClean="0"/>
              <a:t>Penalty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dirty="0"/>
              <a:t>10% each 24 hours, according to the </a:t>
            </a:r>
            <a:r>
              <a:rPr lang="en-US" altLang="zh-TW" dirty="0">
                <a:solidFill>
                  <a:srgbClr val="FF0000"/>
                </a:solidFill>
              </a:rPr>
              <a:t>announced deadline </a:t>
            </a:r>
            <a:r>
              <a:rPr lang="en-US" altLang="zh-TW" dirty="0"/>
              <a:t>instead of the deadline on </a:t>
            </a:r>
            <a:r>
              <a:rPr lang="en-US" altLang="zh-TW" dirty="0" err="1"/>
              <a:t>Ceiba</a:t>
            </a:r>
            <a:endParaRPr lang="en-US" altLang="zh-TW" dirty="0"/>
          </a:p>
          <a:p>
            <a:pPr marL="285838" indent="-285480">
              <a:buClr>
                <a:srgbClr val="1287C3"/>
              </a:buClr>
              <a:defRPr sz="2400"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lang="mr-IN" altLang="zh-TW" dirty="0"/>
              <a:t>100 -&gt; 90 -&gt; 80, </a:t>
            </a:r>
            <a:r>
              <a:rPr lang="mr-IN" altLang="zh-TW" dirty="0" err="1"/>
              <a:t>not</a:t>
            </a:r>
            <a:r>
              <a:rPr lang="mr-IN" altLang="zh-TW" dirty="0"/>
              <a:t> 100 -&gt; 90 -&gt; </a:t>
            </a:r>
            <a:r>
              <a:rPr lang="mr-IN" altLang="zh-TW" dirty="0" smtClean="0"/>
              <a:t>81</a:t>
            </a:r>
            <a:endParaRPr lang="mr-IN" altLang="zh-TW" dirty="0"/>
          </a:p>
        </p:txBody>
      </p:sp>
    </p:spTree>
    <p:extLst>
      <p:ext uri="{BB962C8B-B14F-4D97-AF65-F5344CB8AC3E}">
        <p14:creationId xmlns:p14="http://schemas.microsoft.com/office/powerpoint/2010/main" val="118494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lang="en-US" altLang="zh-TW" dirty="0"/>
              <a:t>Notes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Follow the spec!!!!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All of your program should finish the tasks assigned below 10 minutes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Totally checking the correctness with good documents is YOUR JOB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Only the latest files you uploaded to </a:t>
            </a:r>
            <a:r>
              <a:rPr lang="en-US" altLang="zh-TW" dirty="0" err="1" smtClean="0">
                <a:solidFill>
                  <a:srgbClr val="FF0000"/>
                </a:solidFill>
              </a:rPr>
              <a:t>Ceiba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will be evaluate (All of your previous uploaded version will be ignored)</a:t>
            </a:r>
          </a:p>
          <a:p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Reminders and </a:t>
            </a:r>
            <a:r>
              <a:rPr lang="en-US" altLang="zh-TW" dirty="0" smtClean="0"/>
              <a:t>Suggestions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dirty="0"/>
              <a:t>Read the spec carefully</a:t>
            </a:r>
          </a:p>
          <a:p>
            <a:r>
              <a:rPr lang="en-US" altLang="zh-TW" dirty="0"/>
              <a:t>Finish the first part (SRILM </a:t>
            </a:r>
            <a:r>
              <a:rPr lang="en-US" altLang="zh-TW" dirty="0" err="1"/>
              <a:t>disambig</a:t>
            </a:r>
            <a:r>
              <a:rPr lang="en-US" altLang="zh-TW" dirty="0"/>
              <a:t>) as early as possible</a:t>
            </a:r>
          </a:p>
          <a:p>
            <a:pPr lvl="1"/>
            <a:r>
              <a:rPr lang="en-US" altLang="zh-TW" dirty="0"/>
              <a:t>If everything goes well, you should finish the first part in an hour</a:t>
            </a:r>
          </a:p>
          <a:p>
            <a:pPr lvl="1"/>
            <a:r>
              <a:rPr lang="en-US" altLang="zh-TW" dirty="0"/>
              <a:t>Fix the issue of dependencies early</a:t>
            </a:r>
          </a:p>
          <a:p>
            <a:pPr lvl="1"/>
            <a:r>
              <a:rPr lang="en-US" altLang="zh-TW" dirty="0"/>
              <a:t>Big5 encoding </a:t>
            </a:r>
            <a:r>
              <a:rPr lang="en-US" altLang="zh-TW" dirty="0" smtClean="0"/>
              <a:t>issue, </a:t>
            </a:r>
            <a:r>
              <a:rPr lang="en-US" altLang="zh-TW" dirty="0" err="1" smtClean="0">
                <a:solidFill>
                  <a:srgbClr val="FF0000"/>
                </a:solidFill>
              </a:rPr>
              <a:t>iconv</a:t>
            </a:r>
            <a:r>
              <a:rPr lang="en-US" altLang="zh-TW" dirty="0" smtClean="0"/>
              <a:t> not recommended</a:t>
            </a:r>
            <a:endParaRPr lang="en-US" altLang="zh-TW" dirty="0"/>
          </a:p>
          <a:p>
            <a:r>
              <a:rPr lang="en-US" altLang="zh-TW" dirty="0"/>
              <a:t>Be sure that you prepare the correct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pPr lvl="1"/>
            <a:r>
              <a:rPr lang="en-US" altLang="zh-TW" dirty="0" smtClean="0"/>
              <a:t>Grading </a:t>
            </a:r>
            <a:r>
              <a:rPr lang="en-US" altLang="zh-TW" dirty="0"/>
              <a:t>procedure is in part automatically done by scripts. You can see the details in the previous </a:t>
            </a:r>
            <a:r>
              <a:rPr lang="en-US" altLang="zh-TW" dirty="0" smtClean="0"/>
              <a:t>slides</a:t>
            </a:r>
            <a:endParaRPr kumimoji="1" lang="en-US" altLang="zh-TW" dirty="0"/>
          </a:p>
          <a:p>
            <a:r>
              <a:rPr lang="en-US" altLang="zh-TW" dirty="0"/>
              <a:t>See the FAQ in the </a:t>
            </a:r>
            <a:r>
              <a:rPr lang="en-US" altLang="zh-TW" dirty="0" smtClean="0"/>
              <a:t>website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643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Reminders and </a:t>
            </a:r>
            <a:r>
              <a:rPr lang="en-US" altLang="zh-TW" dirty="0" smtClean="0"/>
              <a:t>Suggestions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lang="en-US" altLang="zh-TW" dirty="0"/>
              <a:t>Contact TA if </a:t>
            </a:r>
            <a:r>
              <a:rPr lang="en-US" altLang="zh-TW" dirty="0" smtClean="0"/>
              <a:t>needed</a:t>
            </a:r>
          </a:p>
          <a:p>
            <a:pPr lvl="1"/>
            <a:r>
              <a:rPr lang="zh-TW" altLang="zh-TW" dirty="0">
                <a:solidFill>
                  <a:srgbClr val="000000"/>
                </a:solidFill>
              </a:rPr>
              <a:t>email：</a:t>
            </a:r>
            <a:r>
              <a:rPr lang="zh-TW" altLang="zh-TW" u="sng" dirty="0">
                <a:solidFill>
                  <a:schemeClr val="accent5"/>
                </a:solidFill>
                <a:hlinkClick r:id="rId2"/>
              </a:rPr>
              <a:t>ntudigitalspeechprocessingta@gmail.com</a:t>
            </a:r>
            <a:r>
              <a:rPr lang="zh-TW" altLang="zh-TW" dirty="0">
                <a:solidFill>
                  <a:srgbClr val="000000"/>
                </a:solidFill>
              </a:rPr>
              <a:t>  </a:t>
            </a:r>
            <a:br>
              <a:rPr lang="zh-TW" altLang="zh-TW" dirty="0">
                <a:solidFill>
                  <a:srgbClr val="000000"/>
                </a:solidFill>
              </a:rPr>
            </a:br>
            <a:r>
              <a:rPr lang="zh-TW" altLang="zh-TW" dirty="0">
                <a:solidFill>
                  <a:srgbClr val="000000"/>
                </a:solidFill>
              </a:rPr>
              <a:t>title:  [</a:t>
            </a:r>
            <a:r>
              <a:rPr lang="zh-TW" altLang="zh-TW" dirty="0" smtClean="0">
                <a:solidFill>
                  <a:srgbClr val="000000"/>
                </a:solidFill>
              </a:rPr>
              <a:t>HW</a:t>
            </a:r>
            <a:r>
              <a:rPr lang="en-US" altLang="zh-TW" dirty="0">
                <a:solidFill>
                  <a:srgbClr val="000000"/>
                </a:solidFill>
              </a:rPr>
              <a:t>3</a:t>
            </a:r>
            <a:r>
              <a:rPr lang="zh-TW" altLang="zh-TW" dirty="0" smtClean="0">
                <a:solidFill>
                  <a:srgbClr val="000000"/>
                </a:solidFill>
              </a:rPr>
              <a:t>] </a:t>
            </a:r>
            <a:r>
              <a:rPr lang="zh-TW" altLang="zh-TW" dirty="0">
                <a:solidFill>
                  <a:srgbClr val="000000"/>
                </a:solidFill>
              </a:rPr>
              <a:t>bxxxxxxxx (your student number</a:t>
            </a:r>
            <a:r>
              <a:rPr lang="zh-TW" altLang="zh-TW" dirty="0" smtClean="0">
                <a:solidFill>
                  <a:srgbClr val="000000"/>
                </a:solidFill>
              </a:rPr>
              <a:t>)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Check</a:t>
            </a:r>
            <a:r>
              <a:rPr lang="en-US" altLang="zh-TW" dirty="0"/>
              <a:t> </a:t>
            </a:r>
            <a:r>
              <a:rPr lang="en-US" altLang="zh-TW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email-FAQ</a:t>
            </a:r>
            <a:r>
              <a:rPr lang="en-US" altLang="zh-TW" dirty="0"/>
              <a:t>!</a:t>
            </a:r>
          </a:p>
          <a:p>
            <a:pPr lvl="1"/>
            <a:r>
              <a:rPr lang="en-US" altLang="zh-TW" dirty="0"/>
              <a:t>TA will not help you debug your </a:t>
            </a:r>
            <a:r>
              <a:rPr lang="en-US" altLang="zh-TW" dirty="0" smtClean="0"/>
              <a:t>program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873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zh-TW" dirty="0" smtClean="0"/>
              <a:t>Introduction</a:t>
            </a:r>
            <a:endParaRPr kumimoji="1" lang="zh-TW" altLang="en-US" dirty="0"/>
          </a:p>
        </p:txBody>
      </p:sp>
      <p:sp>
        <p:nvSpPr>
          <p:cNvPr id="8" name="CustomShape 2"/>
          <p:cNvSpPr txBox="1"/>
          <p:nvPr/>
        </p:nvSpPr>
        <p:spPr>
          <a:xfrm>
            <a:off x="2956229" y="1882171"/>
            <a:ext cx="7417482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91438" tIns="91438" rIns="91438" bIns="91438">
            <a:spAutoFit/>
          </a:bodyPr>
          <a:lstStyle/>
          <a:p>
            <a:pPr>
              <a:defRPr sz="3000" spc="-1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rPr sz="3000" dirty="0"/>
              <a:t>讓 他 十分 ㄏ怕 </a:t>
            </a:r>
          </a:p>
          <a:p>
            <a:pPr>
              <a:defRPr sz="3000" spc="-1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rPr sz="3000" dirty="0"/>
              <a:t>只 ㄒ望 ㄗ己 明ㄋ 度 別 再 這ㄇ ㄎ命 了 </a:t>
            </a:r>
          </a:p>
          <a:p>
            <a:pPr>
              <a:defRPr sz="3000" spc="-1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rPr sz="3000" dirty="0" smtClean="0"/>
              <a:t>演ㄧ ㄩ樂 </a:t>
            </a:r>
            <a:r>
              <a:rPr sz="3000" dirty="0"/>
              <a:t>產ㄧ ㄐ入 積ㄐ ㄓ型 提ㄕ 競爭ㄌ</a:t>
            </a:r>
          </a:p>
        </p:txBody>
      </p:sp>
      <p:sp>
        <p:nvSpPr>
          <p:cNvPr id="9" name="CustomShape 3"/>
          <p:cNvSpPr txBox="1"/>
          <p:nvPr/>
        </p:nvSpPr>
        <p:spPr>
          <a:xfrm>
            <a:off x="3072509" y="4865131"/>
            <a:ext cx="7417482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91438" tIns="91438" rIns="91438" bIns="91438">
            <a:spAutoFit/>
          </a:bodyPr>
          <a:lstStyle/>
          <a:p>
            <a:pPr>
              <a:defRPr sz="3000" spc="-1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rPr sz="3000" dirty="0"/>
              <a:t>讓 他 十分 害怕 </a:t>
            </a:r>
          </a:p>
          <a:p>
            <a:pPr>
              <a:defRPr sz="3000" spc="-1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rPr sz="3000" dirty="0"/>
              <a:t>只 希望 自己 明年 度 別 再 這麼 苦命 了 </a:t>
            </a:r>
          </a:p>
          <a:p>
            <a:pPr>
              <a:defRPr sz="3000" spc="-1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rPr sz="3000" dirty="0"/>
              <a:t>演藝 娛樂 產業 加入 積極 轉型 提升 競爭ㄌ</a:t>
            </a:r>
          </a:p>
        </p:txBody>
      </p:sp>
      <p:sp>
        <p:nvSpPr>
          <p:cNvPr id="10" name="CustomShape 4"/>
          <p:cNvSpPr/>
          <p:nvPr/>
        </p:nvSpPr>
        <p:spPr>
          <a:xfrm>
            <a:off x="4053869" y="3480932"/>
            <a:ext cx="449077" cy="1276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538"/>
                </a:moveTo>
                <a:lnTo>
                  <a:pt x="5400" y="17538"/>
                </a:lnTo>
                <a:lnTo>
                  <a:pt x="5400" y="0"/>
                </a:lnTo>
                <a:lnTo>
                  <a:pt x="16200" y="0"/>
                </a:lnTo>
                <a:lnTo>
                  <a:pt x="16200" y="17538"/>
                </a:lnTo>
                <a:lnTo>
                  <a:pt x="21600" y="17538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3C47D"/>
          </a:solidFill>
          <a:ln w="1908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1" name="CustomShape 5"/>
          <p:cNvSpPr txBox="1"/>
          <p:nvPr/>
        </p:nvSpPr>
        <p:spPr>
          <a:xfrm>
            <a:off x="4455214" y="3777933"/>
            <a:ext cx="470519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91438" tIns="91438" rIns="91438" bIns="91438">
            <a:spAutoFit/>
          </a:bodyPr>
          <a:lstStyle>
            <a:lvl1pPr>
              <a:defRPr sz="2400" b="1" spc="-1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r>
              <a:rPr dirty="0"/>
              <a:t>HW3：注音文修正</a:t>
            </a:r>
          </a:p>
        </p:txBody>
      </p:sp>
    </p:spTree>
    <p:extLst>
      <p:ext uri="{BB962C8B-B14F-4D97-AF65-F5344CB8AC3E}">
        <p14:creationId xmlns:p14="http://schemas.microsoft.com/office/powerpoint/2010/main" val="36776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 smtClean="0"/>
              <a:t>Introduction (cont’d)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/>
          <a:lstStyle/>
          <a:p>
            <a:r>
              <a:rPr kumimoji="1" lang="en-US" altLang="zh-TW" dirty="0" smtClean="0"/>
              <a:t>Imperfect acoustic models with phoneme loss.</a:t>
            </a:r>
          </a:p>
          <a:p>
            <a:r>
              <a:rPr kumimoji="1" lang="en-US" altLang="zh-TW" dirty="0" smtClean="0"/>
              <a:t>The finals of some characters are lost.</a:t>
            </a:r>
            <a:endParaRPr kumimoji="1" lang="zh-TW" altLang="en-US" dirty="0"/>
          </a:p>
        </p:txBody>
      </p:sp>
      <p:pic>
        <p:nvPicPr>
          <p:cNvPr id="4" name="Shape 73" descr="Shape 7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7520" y="3649677"/>
            <a:ext cx="3638161" cy="2142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Shape 74" descr="Shape 7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0240" y="3649677"/>
            <a:ext cx="3638161" cy="21427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8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/>
              <a:t>Introduction </a:t>
            </a:r>
            <a:r>
              <a:rPr kumimoji="1" lang="en-US" altLang="zh-TW" dirty="0" smtClean="0"/>
              <a:t>(</a:t>
            </a:r>
            <a:r>
              <a:rPr kumimoji="1" lang="en-US" altLang="zh-TW" dirty="0"/>
              <a:t>c</a:t>
            </a:r>
            <a:r>
              <a:rPr kumimoji="1" lang="en-US" altLang="zh-TW" dirty="0" smtClean="0"/>
              <a:t>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/>
          <a:lstStyle/>
          <a:p>
            <a:r>
              <a:rPr kumimoji="1" lang="en-US" altLang="zh-TW" dirty="0" smtClean="0"/>
              <a:t>Proposed methods:</a:t>
            </a:r>
          </a:p>
          <a:p>
            <a:pPr lvl="1"/>
            <a:r>
              <a:rPr kumimoji="1" lang="en-US" altLang="zh-TW" dirty="0" smtClean="0"/>
              <a:t>Reconstruct the sentence by </a:t>
            </a:r>
            <a:r>
              <a:rPr lang="en-US" altLang="zh-TW" dirty="0" smtClean="0">
                <a:solidFill>
                  <a:srgbClr val="6AA84F"/>
                </a:solidFill>
              </a:rPr>
              <a:t>language </a:t>
            </a:r>
            <a:r>
              <a:rPr lang="en-US" altLang="zh-TW" dirty="0">
                <a:solidFill>
                  <a:srgbClr val="6AA84F"/>
                </a:solidFill>
              </a:rPr>
              <a:t>model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9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/>
              <a:t>Introduction </a:t>
            </a:r>
            <a:r>
              <a:rPr kumimoji="1" lang="en-US" altLang="zh-TW" dirty="0" smtClean="0"/>
              <a:t>(</a:t>
            </a:r>
            <a:r>
              <a:rPr kumimoji="1" lang="en-US" altLang="zh-TW" dirty="0"/>
              <a:t>c</a:t>
            </a:r>
            <a:r>
              <a:rPr kumimoji="1" lang="en-US" altLang="zh-TW" dirty="0" smtClean="0"/>
              <a:t>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>
            <a:noAutofit/>
          </a:bodyPr>
          <a:lstStyle/>
          <a:p>
            <a:r>
              <a:rPr kumimoji="1" lang="en-US" altLang="zh-TW" dirty="0"/>
              <a:t>For example, </a:t>
            </a:r>
            <a:r>
              <a:rPr lang="en-US" altLang="zh-TW" dirty="0"/>
              <a:t>let </a:t>
            </a:r>
            <a:r>
              <a:rPr lang="en-US" altLang="zh-TW" dirty="0">
                <a:latin typeface="Ubuntu"/>
                <a:ea typeface="Ubuntu"/>
                <a:cs typeface="Ubuntu"/>
                <a:sym typeface="Ubuntu"/>
              </a:rPr>
              <a:t>Z = </a:t>
            </a:r>
            <a:r>
              <a:rPr lang="zh-TW" altLang="en-US" dirty="0">
                <a:latin typeface="Ubuntu"/>
                <a:ea typeface="Ubuntu"/>
                <a:cs typeface="Ubuntu"/>
                <a:sym typeface="Ubuntu"/>
              </a:rPr>
              <a:t>演ㄧ ㄩ樂 產</a:t>
            </a:r>
            <a:r>
              <a:rPr lang="zh-TW" altLang="en-US" dirty="0" smtClean="0">
                <a:latin typeface="Ubuntu"/>
                <a:ea typeface="Ubuntu"/>
                <a:cs typeface="Ubuntu"/>
                <a:sym typeface="Ubuntu"/>
              </a:rPr>
              <a:t>ㄧ</a:t>
            </a:r>
            <a:endParaRPr lang="zh-TW" altLang="en-US"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" name="Shape 81" descr="Shape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1149" y="2760178"/>
            <a:ext cx="5501250" cy="352641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ustomShape 3"/>
          <p:cNvSpPr txBox="1"/>
          <p:nvPr/>
        </p:nvSpPr>
        <p:spPr>
          <a:xfrm>
            <a:off x="5939650" y="3432262"/>
            <a:ext cx="3031202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>
              <a:defRPr sz="1400" spc="-1"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/>
              <a:t>P(Z) is independent of W</a:t>
            </a:r>
          </a:p>
        </p:txBody>
      </p:sp>
      <p:sp>
        <p:nvSpPr>
          <p:cNvPr id="6" name="CustomShape 4"/>
          <p:cNvSpPr txBox="1"/>
          <p:nvPr/>
        </p:nvSpPr>
        <p:spPr>
          <a:xfrm>
            <a:off x="5939650" y="4060966"/>
            <a:ext cx="3651480" cy="41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defRPr sz="1400" spc="-1"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400"/>
              <a:t>W=w</a:t>
            </a:r>
            <a:r>
              <a:rPr sz="1400" baseline="-25000"/>
              <a:t>1</a:t>
            </a:r>
            <a:r>
              <a:rPr sz="1400"/>
              <a:t>w</a:t>
            </a:r>
            <a:r>
              <a:rPr sz="1400" baseline="-25000"/>
              <a:t>2</a:t>
            </a:r>
            <a:r>
              <a:rPr sz="1400"/>
              <a:t>w</a:t>
            </a:r>
            <a:r>
              <a:rPr sz="1400" baseline="-25000"/>
              <a:t>3</a:t>
            </a:r>
            <a:r>
              <a:rPr sz="1400"/>
              <a:t>w</a:t>
            </a:r>
            <a:r>
              <a:rPr sz="1400" baseline="-25000"/>
              <a:t>4</a:t>
            </a:r>
            <a:r>
              <a:rPr sz="1400"/>
              <a:t>...w</a:t>
            </a:r>
            <a:r>
              <a:rPr sz="1400" baseline="-25000"/>
              <a:t>n</a:t>
            </a:r>
            <a:r>
              <a:rPr sz="1400"/>
              <a:t> , Z=z</a:t>
            </a:r>
            <a:r>
              <a:rPr sz="1400" baseline="-25000"/>
              <a:t>1</a:t>
            </a:r>
            <a:r>
              <a:rPr sz="1400"/>
              <a:t>z</a:t>
            </a:r>
            <a:r>
              <a:rPr sz="1400" baseline="-25000"/>
              <a:t>2</a:t>
            </a:r>
            <a:r>
              <a:rPr sz="1400"/>
              <a:t>z</a:t>
            </a:r>
            <a:r>
              <a:rPr sz="1400" baseline="-25000"/>
              <a:t>3</a:t>
            </a:r>
            <a:r>
              <a:rPr sz="1400"/>
              <a:t>z</a:t>
            </a:r>
            <a:r>
              <a:rPr sz="1400" baseline="-25000"/>
              <a:t>4</a:t>
            </a:r>
            <a:r>
              <a:rPr sz="1400"/>
              <a:t>...z</a:t>
            </a:r>
            <a:r>
              <a:rPr sz="1400" baseline="-25000"/>
              <a:t>n</a:t>
            </a:r>
          </a:p>
        </p:txBody>
      </p:sp>
      <p:sp>
        <p:nvSpPr>
          <p:cNvPr id="7" name="CustomShape 5"/>
          <p:cNvSpPr txBox="1"/>
          <p:nvPr/>
        </p:nvSpPr>
        <p:spPr>
          <a:xfrm>
            <a:off x="6012928" y="5729000"/>
            <a:ext cx="3031202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>
              <a:defRPr sz="1400" b="1" u="sng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/>
              <a:t>Bigram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12751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 smtClean="0"/>
              <a:t>Flowchart</a:t>
            </a:r>
            <a:endParaRPr kumimoji="1" lang="zh-TW" altLang="en-US" dirty="0"/>
          </a:p>
        </p:txBody>
      </p:sp>
      <p:pic>
        <p:nvPicPr>
          <p:cNvPr id="4" name="Shape 91" descr="Shape 9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7347" y="2708747"/>
            <a:ext cx="5067918" cy="3786650"/>
          </a:xfrm>
          <a:prstGeom prst="rect">
            <a:avLst/>
          </a:prstGeom>
          <a:ln w="12700">
            <a:solidFill>
              <a:srgbClr val="FF0000"/>
            </a:solidFill>
            <a:miter lim="400000"/>
          </a:ln>
        </p:spPr>
      </p:pic>
      <p:sp>
        <p:nvSpPr>
          <p:cNvPr id="5" name="TextShape 2"/>
          <p:cNvSpPr txBox="1"/>
          <p:nvPr/>
        </p:nvSpPr>
        <p:spPr>
          <a:xfrm>
            <a:off x="2827485" y="2745111"/>
            <a:ext cx="116478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91438" tIns="91438" rIns="91438" bIns="91438">
            <a:spAutoFit/>
          </a:bodyPr>
          <a:lstStyle/>
          <a:p>
            <a:pPr marL="285119" indent="-284759">
              <a:defRPr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dirty="0" smtClean="0">
                <a:solidFill>
                  <a:srgbClr val="002060"/>
                </a:solidFill>
              </a:rPr>
              <a:t>corpus.txt</a:t>
            </a:r>
            <a:endParaRPr sz="2400" dirty="0">
              <a:solidFill>
                <a:srgbClr val="002060"/>
              </a:solidFill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2965939" y="3840380"/>
            <a:ext cx="80388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91438" tIns="91438" rIns="91438" bIns="91438">
            <a:spAutoFit/>
          </a:bodyPr>
          <a:lstStyle/>
          <a:p>
            <a:pPr marL="285119" indent="-284759">
              <a:defRPr spc="-1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dirty="0" smtClean="0"/>
              <a:t>lm.cnt</a:t>
            </a:r>
            <a:endParaRPr sz="2400" dirty="0"/>
          </a:p>
        </p:txBody>
      </p:sp>
      <p:sp>
        <p:nvSpPr>
          <p:cNvPr id="9" name="TextShape 4"/>
          <p:cNvSpPr txBox="1"/>
          <p:nvPr/>
        </p:nvSpPr>
        <p:spPr>
          <a:xfrm>
            <a:off x="2731850" y="4935649"/>
            <a:ext cx="127933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91438" tIns="91438" rIns="91438" bIns="91438">
            <a:spAutoFit/>
          </a:bodyPr>
          <a:lstStyle/>
          <a:p>
            <a:pPr marL="285119" indent="-284759">
              <a:defRPr spc="-1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dirty="0" smtClean="0"/>
              <a:t>bigram.lm</a:t>
            </a:r>
            <a:endParaRPr sz="2400" dirty="0"/>
          </a:p>
        </p:txBody>
      </p:sp>
      <p:sp>
        <p:nvSpPr>
          <p:cNvPr id="11" name="CustomShape 6"/>
          <p:cNvSpPr/>
          <p:nvPr/>
        </p:nvSpPr>
        <p:spPr>
          <a:xfrm>
            <a:off x="3930939" y="5005198"/>
            <a:ext cx="756158" cy="3225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1908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2" name="TextShape 3"/>
          <p:cNvSpPr txBox="1"/>
          <p:nvPr/>
        </p:nvSpPr>
        <p:spPr>
          <a:xfrm>
            <a:off x="3321428" y="1723761"/>
            <a:ext cx="195476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91438" tIns="91438" rIns="91438" bIns="91438">
            <a:spAutoFit/>
          </a:bodyPr>
          <a:lstStyle/>
          <a:p>
            <a:pPr marL="285119" indent="-284759">
              <a:defRPr spc="-1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lang="en-US" dirty="0" smtClean="0"/>
              <a:t>Big5-ZhuYin.map</a:t>
            </a:r>
            <a:endParaRPr sz="2400" dirty="0"/>
          </a:p>
        </p:txBody>
      </p:sp>
      <p:sp>
        <p:nvSpPr>
          <p:cNvPr id="13" name="TextShape 3"/>
          <p:cNvSpPr txBox="1"/>
          <p:nvPr/>
        </p:nvSpPr>
        <p:spPr>
          <a:xfrm>
            <a:off x="6167603" y="1723760"/>
            <a:ext cx="195476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91438" tIns="91438" rIns="91438" bIns="91438">
            <a:spAutoFit/>
          </a:bodyPr>
          <a:lstStyle/>
          <a:p>
            <a:pPr marL="285119" indent="-284759">
              <a:defRPr spc="-1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lang="en-US" dirty="0" smtClean="0">
                <a:solidFill>
                  <a:schemeClr val="accent3"/>
                </a:solidFill>
              </a:rPr>
              <a:t>ZhuYin-</a:t>
            </a:r>
            <a:r>
              <a:rPr lang="en-US" altLang="zh-TW" dirty="0" smtClean="0">
                <a:solidFill>
                  <a:schemeClr val="accent3"/>
                </a:solidFill>
              </a:rPr>
              <a:t>Big5</a:t>
            </a:r>
            <a:r>
              <a:rPr lang="en-US" dirty="0" smtClean="0">
                <a:solidFill>
                  <a:schemeClr val="accent3"/>
                </a:solidFill>
              </a:rPr>
              <a:t>.map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5292891" y="1772290"/>
            <a:ext cx="756158" cy="3225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1908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5" name="CustomShape 5"/>
          <p:cNvSpPr/>
          <p:nvPr/>
        </p:nvSpPr>
        <p:spPr>
          <a:xfrm>
            <a:off x="3250159" y="3288165"/>
            <a:ext cx="235440" cy="427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655"/>
                </a:moveTo>
                <a:lnTo>
                  <a:pt x="5400" y="15655"/>
                </a:lnTo>
                <a:lnTo>
                  <a:pt x="5400" y="0"/>
                </a:lnTo>
                <a:lnTo>
                  <a:pt x="16200" y="0"/>
                </a:lnTo>
                <a:lnTo>
                  <a:pt x="16200" y="15655"/>
                </a:lnTo>
                <a:lnTo>
                  <a:pt x="21600" y="1565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6AA84F"/>
          </a:solidFill>
          <a:ln w="1908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6" name="CustomShape 5"/>
          <p:cNvSpPr/>
          <p:nvPr/>
        </p:nvSpPr>
        <p:spPr>
          <a:xfrm>
            <a:off x="6936825" y="2175508"/>
            <a:ext cx="346203" cy="427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655"/>
                </a:moveTo>
                <a:lnTo>
                  <a:pt x="5400" y="15655"/>
                </a:lnTo>
                <a:lnTo>
                  <a:pt x="5400" y="0"/>
                </a:lnTo>
                <a:lnTo>
                  <a:pt x="16200" y="0"/>
                </a:lnTo>
                <a:lnTo>
                  <a:pt x="16200" y="15655"/>
                </a:lnTo>
                <a:lnTo>
                  <a:pt x="21600" y="1565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6AA84F"/>
          </a:solidFill>
          <a:ln w="1908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7" name="CustomShape 5"/>
          <p:cNvSpPr/>
          <p:nvPr/>
        </p:nvSpPr>
        <p:spPr>
          <a:xfrm>
            <a:off x="3250159" y="4426574"/>
            <a:ext cx="235440" cy="427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655"/>
                </a:moveTo>
                <a:lnTo>
                  <a:pt x="5400" y="15655"/>
                </a:lnTo>
                <a:lnTo>
                  <a:pt x="5400" y="0"/>
                </a:lnTo>
                <a:lnTo>
                  <a:pt x="16200" y="0"/>
                </a:lnTo>
                <a:lnTo>
                  <a:pt x="16200" y="15655"/>
                </a:lnTo>
                <a:lnTo>
                  <a:pt x="21600" y="1565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6AA84F"/>
          </a:solidFill>
          <a:ln w="1908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6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pPr algn="l"/>
            <a:r>
              <a:rPr kumimoji="1" lang="en-US" altLang="zh-TW" dirty="0" smtClean="0"/>
              <a:t>SRILM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94399"/>
            <a:ext cx="10018713" cy="3798000"/>
          </a:xfrm>
        </p:spPr>
        <p:txBody>
          <a:bodyPr anchor="t"/>
          <a:lstStyle/>
          <a:p>
            <a:r>
              <a:rPr lang="en-US" altLang="zh-TW" dirty="0"/>
              <a:t>SRI Language Model toolkit</a:t>
            </a:r>
          </a:p>
          <a:p>
            <a:pPr lvl="1"/>
            <a:r>
              <a:rPr lang="en-US" altLang="zh-TW" dirty="0">
                <a:hlinkClick r:id="rId2"/>
              </a:rPr>
              <a:t>http://www.speech.sri.com/projects/srilm/</a:t>
            </a:r>
            <a:endParaRPr lang="en-US" altLang="zh-TW" dirty="0">
              <a:solidFill>
                <a:srgbClr val="3085ED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zh-TW" dirty="0"/>
              <a:t>A toolkit for building and applying various statistical language </a:t>
            </a:r>
            <a:r>
              <a:rPr lang="en-US" altLang="zh-TW" dirty="0" smtClean="0"/>
              <a:t>models</a:t>
            </a:r>
          </a:p>
          <a:p>
            <a:r>
              <a:rPr lang="en-US" altLang="zh-TW" dirty="0"/>
              <a:t>Useful C++ classes</a:t>
            </a:r>
          </a:p>
          <a:p>
            <a:r>
              <a:rPr lang="en-US" altLang="zh-TW" dirty="0"/>
              <a:t>Using/Reproducing some of </a:t>
            </a:r>
            <a:r>
              <a:rPr lang="en-US" altLang="zh-TW" dirty="0" smtClean="0"/>
              <a:t>SRILM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65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1241</TotalTime>
  <Words>1601</Words>
  <Application>Microsoft Macintosh PowerPoint</Application>
  <PresentationFormat>寬螢幕</PresentationFormat>
  <Paragraphs>255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4" baseType="lpstr">
      <vt:lpstr>Arial</vt:lpstr>
      <vt:lpstr>Corbel</vt:lpstr>
      <vt:lpstr>DejaVu Sans</vt:lpstr>
      <vt:lpstr>Mangal</vt:lpstr>
      <vt:lpstr>Microsoft YaHei</vt:lpstr>
      <vt:lpstr>Source Code Pro</vt:lpstr>
      <vt:lpstr>Ubuntu</vt:lpstr>
      <vt:lpstr>新細明體</vt:lpstr>
      <vt:lpstr>視差</vt:lpstr>
      <vt:lpstr>Digital Speech Processing Homework 3</vt:lpstr>
      <vt:lpstr>To complete this homework, you need to…</vt:lpstr>
      <vt:lpstr>Outline</vt:lpstr>
      <vt:lpstr>Introduction</vt:lpstr>
      <vt:lpstr>Introduction (cont’d)</vt:lpstr>
      <vt:lpstr>Introduction (cont’d)</vt:lpstr>
      <vt:lpstr>Introduction (cont’d)</vt:lpstr>
      <vt:lpstr>Flowchart</vt:lpstr>
      <vt:lpstr>SRILM</vt:lpstr>
      <vt:lpstr>SRILM (cont’d)</vt:lpstr>
      <vt:lpstr>SRILM (cont’d)</vt:lpstr>
      <vt:lpstr>SRILM (cont’d)</vt:lpstr>
      <vt:lpstr>SRILM (cont’d)</vt:lpstr>
      <vt:lpstr>Example</vt:lpstr>
      <vt:lpstr>SRILM (cont’d)</vt:lpstr>
      <vt:lpstr>Generate Map</vt:lpstr>
      <vt:lpstr>Generate Map (cont’d)</vt:lpstr>
      <vt:lpstr>My Disambig</vt:lpstr>
      <vt:lpstr>Step by Step</vt:lpstr>
      <vt:lpstr>Step by Step (cont’d)</vt:lpstr>
      <vt:lpstr>Tips</vt:lpstr>
      <vt:lpstr>How to deal with Chinese char?</vt:lpstr>
      <vt:lpstr>Submission Example:  student ID: r04922167</vt:lpstr>
      <vt:lpstr>Makefile</vt:lpstr>
      <vt:lpstr>Report</vt:lpstr>
      <vt:lpstr>Grading Procedure</vt:lpstr>
      <vt:lpstr>Grading Procedure (cont’d)</vt:lpstr>
      <vt:lpstr>Grading Procedure (cont’d)</vt:lpstr>
      <vt:lpstr>Grading Procedure (cont’d)</vt:lpstr>
      <vt:lpstr>Grading Procedure (cont’d)</vt:lpstr>
      <vt:lpstr>If there are runtime errors during TA’s testing</vt:lpstr>
      <vt:lpstr>Late Penalty</vt:lpstr>
      <vt:lpstr>Notes</vt:lpstr>
      <vt:lpstr>Reminders and Suggestions</vt:lpstr>
      <vt:lpstr>Reminders and Suggestions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Speech Processing Homework 3</dc:title>
  <dc:creator>黃淞楓</dc:creator>
  <cp:lastModifiedBy>Microsoft Office 使用者</cp:lastModifiedBy>
  <cp:revision>43</cp:revision>
  <dcterms:created xsi:type="dcterms:W3CDTF">2018-05-07T10:55:41Z</dcterms:created>
  <dcterms:modified xsi:type="dcterms:W3CDTF">2018-05-19T05:39:56Z</dcterms:modified>
</cp:coreProperties>
</file>