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3" r:id="rId36"/>
  </p:sldIdLst>
  <p:sldSz cx="9144000" cy="5143500" type="screen16x9"/>
  <p:notesSz cx="6858000" cy="9144000"/>
  <p:embeddedFontLst>
    <p:embeddedFont>
      <p:font typeface="Microsoft JhengHei" panose="020B0604030504040204" pitchFamily="34" charset="-120"/>
      <p:regular r:id="rId38"/>
      <p:bold r:id="rId39"/>
    </p:embeddedFont>
    <p:embeddedFont>
      <p:font typeface="Calibri" panose="020F0502020204030204" pitchFamily="34" charset="0"/>
      <p:regular r:id="rId40"/>
      <p:bold r:id="rId41"/>
      <p:italic r:id="rId42"/>
      <p:boldItalic r:id="rId43"/>
    </p:embeddedFont>
    <p:embeddedFont>
      <p:font typeface="Nunito" panose="02020500000000000000"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4793254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1344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7040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15880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3015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13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4180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4911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65379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31765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640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90372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79223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02749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22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61778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7958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8413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1830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5678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44298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18763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883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166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25428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519176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91354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86275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3471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809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4857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5310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417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468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3764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8468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zh-TW" sz="1000">
                <a:solidFill>
                  <a:schemeClr val="dk2"/>
                </a:solidFill>
                <a:latin typeface="Nunito"/>
                <a:ea typeface="Nunito"/>
                <a:cs typeface="Nunito"/>
                <a:sym typeface="Nunito"/>
              </a:rPr>
              <a:t>‹#›</a:t>
            </a:fld>
            <a:endParaRPr lang="zh-TW"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htk.eng.cam.ac.uk/"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eech.ee.ntu.edu.tw/DSP2017Autum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oo.gl/zReEY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mailto:ntudigitalspeechprocessingta@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eech.ee.ntu.edu.tw/DSP2017Autumn/Slides/7.0.pptx"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578900" y="1847700"/>
            <a:ext cx="5986200" cy="1448100"/>
          </a:xfrm>
          <a:prstGeom prst="rect">
            <a:avLst/>
          </a:prstGeom>
        </p:spPr>
        <p:txBody>
          <a:bodyPr wrap="square" lIns="91425" tIns="91425" rIns="91425" bIns="91425" anchor="ctr" anchorCtr="0">
            <a:noAutofit/>
          </a:bodyPr>
          <a:lstStyle/>
          <a:p>
            <a:pPr lvl="0" rtl="0">
              <a:spcBef>
                <a:spcPts val="0"/>
              </a:spcBef>
              <a:buNone/>
            </a:pPr>
            <a:r>
              <a:rPr lang="zh-TW" sz="4200"/>
              <a:t>DSP HW2-1</a:t>
            </a:r>
            <a:r>
              <a:rPr lang="zh-TW"/>
              <a:t/>
            </a:r>
            <a:br>
              <a:rPr lang="zh-TW"/>
            </a:br>
            <a:r>
              <a:rPr lang="zh-TW"/>
              <a:t>HMM Training and Testing</a:t>
            </a:r>
          </a:p>
        </p:txBody>
      </p:sp>
      <p:sp>
        <p:nvSpPr>
          <p:cNvPr id="129" name="Shape 129"/>
          <p:cNvSpPr txBox="1">
            <a:spLocks noGrp="1"/>
          </p:cNvSpPr>
          <p:nvPr>
            <p:ph type="subTitle" idx="1"/>
          </p:nvPr>
        </p:nvSpPr>
        <p:spPr>
          <a:xfrm>
            <a:off x="1858700" y="3413158"/>
            <a:ext cx="5361300" cy="522600"/>
          </a:xfrm>
          <a:prstGeom prst="rect">
            <a:avLst/>
          </a:prstGeom>
        </p:spPr>
        <p:txBody>
          <a:bodyPr wrap="square" lIns="91425" tIns="91425" rIns="91425" bIns="91425" anchor="t" anchorCtr="0">
            <a:noAutofit/>
          </a:bodyPr>
          <a:lstStyle/>
          <a:p>
            <a:pPr lvl="0" rtl="0">
              <a:spcBef>
                <a:spcPts val="0"/>
              </a:spcBef>
              <a:buNone/>
            </a:pPr>
            <a:r>
              <a:rPr lang="zh-TW" sz="1800">
                <a:latin typeface="Microsoft JhengHei"/>
                <a:ea typeface="Microsoft JhengHei"/>
                <a:cs typeface="Microsoft JhengHei"/>
                <a:sym typeface="Microsoft JhengHei"/>
              </a:rPr>
              <a:t>教授：李琳山</a:t>
            </a:r>
            <a:br>
              <a:rPr lang="zh-TW" sz="1800">
                <a:latin typeface="Microsoft JhengHei"/>
                <a:ea typeface="Microsoft JhengHei"/>
                <a:cs typeface="Microsoft JhengHei"/>
                <a:sym typeface="Microsoft JhengHei"/>
              </a:rPr>
            </a:br>
            <a:r>
              <a:rPr lang="zh-TW" sz="1800">
                <a:latin typeface="Microsoft JhengHei"/>
                <a:ea typeface="Microsoft JhengHei"/>
                <a:cs typeface="Microsoft JhengHei"/>
                <a:sym typeface="Microsoft JhengHei"/>
              </a:rPr>
              <a:t>助教：陳冠宇</a:t>
            </a:r>
            <a:br>
              <a:rPr lang="zh-TW" sz="1800">
                <a:latin typeface="Microsoft JhengHei"/>
                <a:ea typeface="Microsoft JhengHei"/>
                <a:cs typeface="Microsoft JhengHei"/>
                <a:sym typeface="Microsoft JhengHei"/>
              </a:rPr>
            </a:br>
            <a:endParaRPr lang="zh-TW" sz="1800">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Initialize model - HCompV</a:t>
            </a:r>
          </a:p>
        </p:txBody>
      </p:sp>
      <p:sp>
        <p:nvSpPr>
          <p:cNvPr id="191" name="Shape 191"/>
          <p:cNvSpPr txBox="1">
            <a:spLocks noGrp="1"/>
          </p:cNvSpPr>
          <p:nvPr>
            <p:ph type="body" idx="1"/>
          </p:nvPr>
        </p:nvSpPr>
        <p:spPr>
          <a:xfrm>
            <a:off x="819150" y="176715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dirty="0">
                <a:solidFill>
                  <a:srgbClr val="000000"/>
                </a:solidFill>
              </a:rPr>
              <a:t>Compute global mean and variance of features</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-C lib/config.cfg</a:t>
            </a:r>
            <a:r>
              <a:rPr lang="zh-TW" sz="2400" dirty="0">
                <a:solidFill>
                  <a:srgbClr val="000000"/>
                </a:solidFill>
                <a:latin typeface="Arial"/>
                <a:ea typeface="Arial"/>
                <a:cs typeface="Arial"/>
                <a:sym typeface="Arial"/>
              </a:rPr>
              <a:t> </a:t>
            </a:r>
            <a:br>
              <a:rPr lang="zh-TW" sz="2400" dirty="0">
                <a:solidFill>
                  <a:srgbClr val="000000"/>
                </a:solidFill>
                <a:latin typeface="Arial"/>
                <a:ea typeface="Arial"/>
                <a:cs typeface="Arial"/>
                <a:sym typeface="Arial"/>
              </a:rPr>
            </a:br>
            <a:r>
              <a:rPr lang="zh-TW" sz="1800" dirty="0">
                <a:solidFill>
                  <a:srgbClr val="000000"/>
                </a:solidFill>
              </a:rPr>
              <a:t> </a:t>
            </a: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2000" dirty="0">
                <a:solidFill>
                  <a:srgbClr val="000000"/>
                </a:solidFill>
              </a:rPr>
              <a:t>set format of input feature (MFCC_Z_E_D_A)</a:t>
            </a: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-o hmmdef -M hmm</a:t>
            </a:r>
            <a:r>
              <a:rPr lang="zh-TW" sz="2400" dirty="0">
                <a:solidFill>
                  <a:srgbClr val="000000"/>
                </a:solidFill>
                <a:latin typeface="Arial"/>
                <a:ea typeface="Arial"/>
                <a:cs typeface="Arial"/>
                <a:sym typeface="Arial"/>
              </a:rPr>
              <a:t>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2000" dirty="0">
                <a:solidFill>
                  <a:srgbClr val="000000"/>
                </a:solidFill>
              </a:rPr>
              <a:t>set output name: hmm/hmmdef</a:t>
            </a: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-S scripts/training.scp</a:t>
            </a:r>
            <a:r>
              <a:rPr lang="zh-TW" sz="2400" dirty="0">
                <a:solidFill>
                  <a:srgbClr val="000000"/>
                </a:solidFill>
                <a:latin typeface="Arial"/>
                <a:ea typeface="Arial"/>
                <a:cs typeface="Arial"/>
                <a:sym typeface="Arial"/>
              </a:rPr>
              <a:t>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2000" dirty="0">
                <a:solidFill>
                  <a:srgbClr val="000000"/>
                </a:solidFill>
              </a:rPr>
              <a:t>a list of training data</a:t>
            </a:r>
            <a:br>
              <a:rPr lang="zh-TW" sz="2000" dirty="0">
                <a:solidFill>
                  <a:srgbClr val="000000"/>
                </a:solidFill>
              </a:rPr>
            </a:br>
            <a:r>
              <a:rPr lang="zh-TW" sz="2000" dirty="0">
                <a:solidFill>
                  <a:srgbClr val="000000"/>
                </a:solidFill>
              </a:rPr>
              <a:t> </a:t>
            </a:r>
            <a:r>
              <a:rPr lang="zh-TW" sz="2000" i="1" dirty="0">
                <a:solidFill>
                  <a:srgbClr val="000000"/>
                </a:solidFill>
                <a:latin typeface="Arial"/>
                <a:ea typeface="Arial"/>
                <a:cs typeface="Arial"/>
                <a:sym typeface="Arial"/>
              </a:rPr>
              <a:t>lib/proto </a:t>
            </a:r>
            <a:r>
              <a:rPr lang="zh-TW" sz="1800" dirty="0">
                <a:solidFill>
                  <a:srgbClr val="000000"/>
                </a:solidFill>
                <a:latin typeface="Arial"/>
                <a:ea typeface="Arial"/>
                <a:cs typeface="Arial"/>
                <a:sym typeface="Arial"/>
              </a:rPr>
              <a:t> </a:t>
            </a:r>
            <a:br>
              <a:rPr lang="zh-TW" sz="1800" dirty="0">
                <a:solidFill>
                  <a:srgbClr val="000000"/>
                </a:solidFill>
                <a:latin typeface="Arial"/>
                <a:ea typeface="Arial"/>
                <a:cs typeface="Arial"/>
                <a:sym typeface="Arial"/>
              </a:rPr>
            </a:br>
            <a:r>
              <a:rPr lang="en-US" altLang="zh-TW" sz="18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2000" dirty="0">
                <a:solidFill>
                  <a:srgbClr val="000000"/>
                </a:solidFill>
              </a:rPr>
              <a:t>a description of a HMM model, HTK MMF format</a:t>
            </a:r>
            <a:br>
              <a:rPr lang="zh-TW" sz="2000" dirty="0">
                <a:solidFill>
                  <a:srgbClr val="000000"/>
                </a:solidFil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endParaRPr lang="zh-TW" sz="1800" dirty="0">
              <a:solidFill>
                <a:srgbClr val="000000"/>
              </a:solidFill>
              <a:latin typeface="Arial"/>
              <a:ea typeface="Arial"/>
              <a:cs typeface="Arial"/>
              <a:sym typeface="Arial"/>
            </a:endParaRPr>
          </a:p>
        </p:txBody>
      </p:sp>
      <p:pic>
        <p:nvPicPr>
          <p:cNvPr id="192" name="Shape 192"/>
          <p:cNvPicPr preferRelativeResize="0"/>
          <p:nvPr/>
        </p:nvPicPr>
        <p:blipFill>
          <a:blip r:embed="rId3">
            <a:alphaModFix/>
          </a:blip>
          <a:stretch>
            <a:fillRect/>
          </a:stretch>
        </p:blipFill>
        <p:spPr>
          <a:xfrm>
            <a:off x="658063" y="1064700"/>
            <a:ext cx="7827876" cy="756175"/>
          </a:xfrm>
          <a:prstGeom prst="rect">
            <a:avLst/>
          </a:prstGeom>
          <a:noFill/>
          <a:ln>
            <a:noFill/>
          </a:ln>
        </p:spPr>
      </p:pic>
      <p:sp>
        <p:nvSpPr>
          <p:cNvPr id="193" name="Shape 193"/>
          <p:cNvSpPr txBox="1"/>
          <p:nvPr/>
        </p:nvSpPr>
        <p:spPr>
          <a:xfrm>
            <a:off x="1969677" y="4020131"/>
            <a:ext cx="4861800" cy="441000"/>
          </a:xfrm>
          <a:prstGeom prst="rect">
            <a:avLst/>
          </a:prstGeom>
          <a:noFill/>
          <a:ln>
            <a:noFill/>
          </a:ln>
        </p:spPr>
        <p:txBody>
          <a:bodyPr wrap="square" lIns="91425" tIns="91425" rIns="91425" bIns="91425" anchor="t" anchorCtr="0">
            <a:noAutofit/>
          </a:bodyPr>
          <a:lstStyle/>
          <a:p>
            <a:pPr lvl="0">
              <a:spcBef>
                <a:spcPts val="0"/>
              </a:spcBef>
              <a:buNone/>
            </a:pPr>
            <a:r>
              <a:rPr lang="zh-TW" b="1" dirty="0">
                <a:solidFill>
                  <a:srgbClr val="FF0000"/>
                </a:solidFill>
              </a:rPr>
              <a:t>⇨ </a:t>
            </a:r>
            <a:r>
              <a:rPr lang="zh-TW" sz="1600" dirty="0">
                <a:solidFill>
                  <a:srgbClr val="FF0000"/>
                </a:solidFill>
                <a:latin typeface="Calibri"/>
                <a:ea typeface="Calibri"/>
                <a:cs typeface="Calibri"/>
                <a:sym typeface="Calibri"/>
              </a:rPr>
              <a:t>you can modify the Model Format here (# states)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9150" y="592200"/>
            <a:ext cx="7505700" cy="954600"/>
          </a:xfrm>
          <a:prstGeom prst="rect">
            <a:avLst/>
          </a:prstGeom>
        </p:spPr>
        <p:txBody>
          <a:bodyPr wrap="square" lIns="91425" tIns="91425" rIns="91425" bIns="91425" anchor="t" anchorCtr="0">
            <a:noAutofit/>
          </a:bodyPr>
          <a:lstStyle/>
          <a:p>
            <a:pPr lvl="0" rtl="0">
              <a:spcBef>
                <a:spcPts val="0"/>
              </a:spcBef>
              <a:buNone/>
            </a:pPr>
            <a:r>
              <a:rPr lang="zh-TW"/>
              <a:t>Initial MMF Prototype</a:t>
            </a:r>
          </a:p>
        </p:txBody>
      </p:sp>
      <p:sp>
        <p:nvSpPr>
          <p:cNvPr id="206" name="Shape 206"/>
          <p:cNvSpPr txBox="1">
            <a:spLocks noGrp="1"/>
          </p:cNvSpPr>
          <p:nvPr>
            <p:ph type="body" idx="1"/>
          </p:nvPr>
        </p:nvSpPr>
        <p:spPr>
          <a:xfrm>
            <a:off x="819150" y="128400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a:solidFill>
                  <a:srgbClr val="000000"/>
                </a:solidFill>
              </a:rPr>
              <a:t>MMF: HTKBook chapter 7</a:t>
            </a: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t>
            </a:r>
          </a:p>
        </p:txBody>
      </p:sp>
      <p:pic>
        <p:nvPicPr>
          <p:cNvPr id="207" name="Shape 207"/>
          <p:cNvPicPr preferRelativeResize="0"/>
          <p:nvPr/>
        </p:nvPicPr>
        <p:blipFill>
          <a:blip r:embed="rId3">
            <a:alphaModFix/>
          </a:blip>
          <a:stretch>
            <a:fillRect/>
          </a:stretch>
        </p:blipFill>
        <p:spPr>
          <a:xfrm>
            <a:off x="1056550" y="1806075"/>
            <a:ext cx="3429267" cy="3070500"/>
          </a:xfrm>
          <a:prstGeom prst="rect">
            <a:avLst/>
          </a:prstGeom>
          <a:noFill/>
          <a:ln>
            <a:noFill/>
          </a:ln>
        </p:spPr>
      </p:pic>
      <p:pic>
        <p:nvPicPr>
          <p:cNvPr id="208" name="Shape 208"/>
          <p:cNvPicPr preferRelativeResize="0"/>
          <p:nvPr/>
        </p:nvPicPr>
        <p:blipFill>
          <a:blip r:embed="rId4">
            <a:alphaModFix/>
          </a:blip>
          <a:stretch>
            <a:fillRect/>
          </a:stretch>
        </p:blipFill>
        <p:spPr>
          <a:xfrm>
            <a:off x="4943425" y="445700"/>
            <a:ext cx="3712975" cy="425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819150" y="592200"/>
            <a:ext cx="7505700" cy="954600"/>
          </a:xfrm>
          <a:prstGeom prst="rect">
            <a:avLst/>
          </a:prstGeom>
        </p:spPr>
        <p:txBody>
          <a:bodyPr wrap="square" lIns="91425" tIns="91425" rIns="91425" bIns="91425" anchor="t" anchorCtr="0">
            <a:noAutofit/>
          </a:bodyPr>
          <a:lstStyle/>
          <a:p>
            <a:pPr lvl="0" rtl="0">
              <a:spcBef>
                <a:spcPts val="0"/>
              </a:spcBef>
              <a:buNone/>
            </a:pPr>
            <a:r>
              <a:rPr lang="zh-TW"/>
              <a:t>Initial HMM</a:t>
            </a:r>
          </a:p>
        </p:txBody>
      </p:sp>
      <p:sp>
        <p:nvSpPr>
          <p:cNvPr id="214" name="Shape 214"/>
          <p:cNvSpPr txBox="1">
            <a:spLocks noGrp="1"/>
          </p:cNvSpPr>
          <p:nvPr>
            <p:ph type="body" idx="1"/>
          </p:nvPr>
        </p:nvSpPr>
        <p:spPr>
          <a:xfrm>
            <a:off x="819150" y="1284000"/>
            <a:ext cx="7505700" cy="3070500"/>
          </a:xfrm>
          <a:prstGeom prst="rect">
            <a:avLst/>
          </a:prstGeom>
        </p:spPr>
        <p:txBody>
          <a:bodyPr wrap="square" lIns="91425" tIns="91425" rIns="91425" bIns="91425" anchor="t" anchorCtr="0">
            <a:noAutofit/>
          </a:bodyPr>
          <a:lstStyle/>
          <a:p>
            <a:pPr marL="457200" lvl="0" indent="-311150" rtl="0">
              <a:lnSpc>
                <a:spcPct val="90000"/>
              </a:lnSpc>
              <a:spcBef>
                <a:spcPts val="0"/>
              </a:spcBef>
              <a:buClr>
                <a:srgbClr val="000000"/>
              </a:buClr>
              <a:buFont typeface="Arial"/>
            </a:pPr>
            <a:r>
              <a:rPr lang="zh-TW" sz="2400">
                <a:solidFill>
                  <a:srgbClr val="000000"/>
                </a:solidFill>
              </a:rPr>
              <a:t>bin/macro</a:t>
            </a: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000">
                <a:solidFill>
                  <a:srgbClr val="000000"/>
                </a:solidFill>
              </a:rPr>
              <a:t>Produce MMF contains vFloor</a:t>
            </a:r>
          </a:p>
          <a:p>
            <a:pPr marL="457200" lvl="0" indent="-311150" rtl="0">
              <a:lnSpc>
                <a:spcPct val="90000"/>
              </a:lnSpc>
              <a:spcBef>
                <a:spcPts val="0"/>
              </a:spcBef>
              <a:buClr>
                <a:srgbClr val="000000"/>
              </a:buClr>
              <a:buFont typeface="Arial"/>
            </a:pPr>
            <a:r>
              <a:rPr lang="zh-TW" sz="2400">
                <a:solidFill>
                  <a:srgbClr val="000000"/>
                </a:solidFill>
              </a:rPr>
              <a:t>bin/models_1mixsil</a:t>
            </a: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000">
                <a:solidFill>
                  <a:srgbClr val="000000"/>
                </a:solidFill>
              </a:rPr>
              <a:t>add silence HMM</a:t>
            </a:r>
            <a:r>
              <a:rPr lang="zh-TW" sz="2000">
                <a:solidFill>
                  <a:srgbClr val="000000"/>
                </a:solidFill>
                <a:latin typeface="Arial"/>
                <a:ea typeface="Arial"/>
                <a:cs typeface="Arial"/>
                <a:sym typeface="Arial"/>
              </a:rPr>
              <a:t/>
            </a:r>
            <a:br>
              <a:rPr lang="zh-TW" sz="2000">
                <a:solidFill>
                  <a:srgbClr val="000000"/>
                </a:solidFill>
                <a:latin typeface="Arial"/>
                <a:ea typeface="Arial"/>
                <a:cs typeface="Arial"/>
                <a:sym typeface="Arial"/>
              </a:rPr>
            </a:br>
            <a:endParaRPr lang="zh-TW" sz="2000">
              <a:solidFill>
                <a:srgbClr val="000000"/>
              </a:solidFill>
              <a:latin typeface="Arial"/>
              <a:ea typeface="Arial"/>
              <a:cs typeface="Arial"/>
              <a:sym typeface="Arial"/>
            </a:endParaRPr>
          </a:p>
          <a:p>
            <a:pPr lvl="0" rtl="0">
              <a:lnSpc>
                <a:spcPct val="90000"/>
              </a:lnSpc>
              <a:spcBef>
                <a:spcPts val="0"/>
              </a:spcBef>
              <a:buNone/>
            </a:pP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t>
            </a:r>
          </a:p>
        </p:txBody>
      </p:sp>
      <p:pic>
        <p:nvPicPr>
          <p:cNvPr id="215" name="Shape 215"/>
          <p:cNvPicPr preferRelativeResize="0"/>
          <p:nvPr/>
        </p:nvPicPr>
        <p:blipFill>
          <a:blip r:embed="rId3">
            <a:alphaModFix/>
          </a:blip>
          <a:stretch>
            <a:fillRect/>
          </a:stretch>
        </p:blipFill>
        <p:spPr>
          <a:xfrm>
            <a:off x="5708900" y="201000"/>
            <a:ext cx="2125849" cy="4741525"/>
          </a:xfrm>
          <a:prstGeom prst="rect">
            <a:avLst/>
          </a:prstGeom>
          <a:noFill/>
          <a:ln>
            <a:noFill/>
          </a:ln>
        </p:spPr>
      </p:pic>
      <p:grpSp>
        <p:nvGrpSpPr>
          <p:cNvPr id="216" name="Shape 216"/>
          <p:cNvGrpSpPr/>
          <p:nvPr/>
        </p:nvGrpSpPr>
        <p:grpSpPr>
          <a:xfrm>
            <a:off x="1702500" y="2811025"/>
            <a:ext cx="2546188" cy="2065775"/>
            <a:chOff x="1702500" y="2811025"/>
            <a:chExt cx="2546188" cy="2065775"/>
          </a:xfrm>
        </p:grpSpPr>
        <p:pic>
          <p:nvPicPr>
            <p:cNvPr id="217" name="Shape 217"/>
            <p:cNvPicPr preferRelativeResize="0"/>
            <p:nvPr/>
          </p:nvPicPr>
          <p:blipFill>
            <a:blip r:embed="rId4">
              <a:alphaModFix/>
            </a:blip>
            <a:stretch>
              <a:fillRect/>
            </a:stretch>
          </p:blipFill>
          <p:spPr>
            <a:xfrm>
              <a:off x="1702500" y="2811025"/>
              <a:ext cx="2546188" cy="2065775"/>
            </a:xfrm>
            <a:prstGeom prst="rect">
              <a:avLst/>
            </a:prstGeom>
            <a:noFill/>
            <a:ln>
              <a:noFill/>
            </a:ln>
          </p:spPr>
        </p:pic>
        <p:sp>
          <p:nvSpPr>
            <p:cNvPr id="218" name="Shape 218"/>
            <p:cNvSpPr txBox="1"/>
            <p:nvPr/>
          </p:nvSpPr>
          <p:spPr>
            <a:xfrm>
              <a:off x="1961650" y="2867350"/>
              <a:ext cx="2191800" cy="436500"/>
            </a:xfrm>
            <a:prstGeom prst="rect">
              <a:avLst/>
            </a:prstGeom>
            <a:solidFill>
              <a:srgbClr val="FFFFFF"/>
            </a:solidFill>
            <a:ln>
              <a:noFill/>
            </a:ln>
          </p:spPr>
          <p:txBody>
            <a:bodyPr wrap="square" lIns="91425" tIns="91425" rIns="91425" bIns="91425" anchor="t" anchorCtr="0">
              <a:noAutofit/>
            </a:bodyPr>
            <a:lstStyle/>
            <a:p>
              <a:pPr lvl="0">
                <a:spcBef>
                  <a:spcPts val="0"/>
                </a:spcBef>
                <a:buNone/>
              </a:pPr>
              <a:r>
                <a:rPr lang="zh-TW" sz="1800">
                  <a:solidFill>
                    <a:srgbClr val="FF9900"/>
                  </a:solidFill>
                </a:rPr>
                <a:t>    hmm/hmmdef</a:t>
              </a:r>
            </a:p>
          </p:txBody>
        </p:sp>
      </p:grpSp>
      <p:sp>
        <p:nvSpPr>
          <p:cNvPr id="219" name="Shape 219"/>
          <p:cNvSpPr txBox="1"/>
          <p:nvPr/>
        </p:nvSpPr>
        <p:spPr>
          <a:xfrm>
            <a:off x="5812150" y="241525"/>
            <a:ext cx="2191800" cy="436500"/>
          </a:xfrm>
          <a:prstGeom prst="rect">
            <a:avLst/>
          </a:prstGeom>
          <a:solidFill>
            <a:srgbClr val="FFFFFF"/>
          </a:solidFill>
          <a:ln>
            <a:noFill/>
          </a:ln>
        </p:spPr>
        <p:txBody>
          <a:bodyPr wrap="square" lIns="91425" tIns="91425" rIns="91425" bIns="91425" anchor="t" anchorCtr="0">
            <a:noAutofit/>
          </a:bodyPr>
          <a:lstStyle/>
          <a:p>
            <a:pPr lvl="0" rtl="0">
              <a:spcBef>
                <a:spcPts val="0"/>
              </a:spcBef>
              <a:buNone/>
            </a:pPr>
            <a:r>
              <a:rPr lang="zh-TW" sz="1800">
                <a:solidFill>
                  <a:srgbClr val="FF9900"/>
                </a:solidFill>
              </a:rPr>
              <a:t>    hmm/models</a:t>
            </a:r>
          </a:p>
        </p:txBody>
      </p:sp>
      <p:sp>
        <p:nvSpPr>
          <p:cNvPr id="220" name="Shape 220"/>
          <p:cNvSpPr/>
          <p:nvPr/>
        </p:nvSpPr>
        <p:spPr>
          <a:xfrm>
            <a:off x="4781700" y="3810725"/>
            <a:ext cx="394200" cy="159600"/>
          </a:xfrm>
          <a:prstGeom prst="rightArrow">
            <a:avLst>
              <a:gd name="adj1" fmla="val 50000"/>
              <a:gd name="adj2" fmla="val 50000"/>
            </a:avLst>
          </a:prstGeom>
          <a:solidFill>
            <a:srgbClr val="FF99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Training Flowchart</a:t>
            </a:r>
          </a:p>
        </p:txBody>
      </p:sp>
      <p:pic>
        <p:nvPicPr>
          <p:cNvPr id="226" name="Shape 226"/>
          <p:cNvPicPr preferRelativeResize="0"/>
          <p:nvPr/>
        </p:nvPicPr>
        <p:blipFill>
          <a:blip r:embed="rId3">
            <a:alphaModFix/>
          </a:blip>
          <a:stretch>
            <a:fillRect/>
          </a:stretch>
        </p:blipFill>
        <p:spPr>
          <a:xfrm>
            <a:off x="1442900" y="1444236"/>
            <a:ext cx="6258199" cy="3478500"/>
          </a:xfrm>
          <a:prstGeom prst="rect">
            <a:avLst/>
          </a:prstGeom>
          <a:noFill/>
          <a:ln>
            <a:noFill/>
          </a:ln>
        </p:spPr>
      </p:pic>
      <p:sp>
        <p:nvSpPr>
          <p:cNvPr id="227" name="Shape 227"/>
          <p:cNvSpPr/>
          <p:nvPr/>
        </p:nvSpPr>
        <p:spPr>
          <a:xfrm>
            <a:off x="4458300" y="1961725"/>
            <a:ext cx="3407100" cy="2961000"/>
          </a:xfrm>
          <a:prstGeom prst="roundRect">
            <a:avLst>
              <a:gd name="adj" fmla="val 16667"/>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dirty="0"/>
              <a:t>Adjust HMMs - HERest</a:t>
            </a:r>
          </a:p>
        </p:txBody>
      </p:sp>
      <p:sp>
        <p:nvSpPr>
          <p:cNvPr id="233" name="Shape 233"/>
          <p:cNvSpPr txBox="1">
            <a:spLocks noGrp="1"/>
          </p:cNvSpPr>
          <p:nvPr>
            <p:ph type="body" idx="1"/>
          </p:nvPr>
        </p:nvSpPr>
        <p:spPr>
          <a:xfrm>
            <a:off x="819150" y="128400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dirty="0">
                <a:solidFill>
                  <a:srgbClr val="000000"/>
                </a:solidFill>
              </a:rPr>
              <a:t>Basic problem 3 for HMM</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t>
            </a:r>
            <a:r>
              <a:rPr lang="zh-TW" sz="2000" dirty="0">
                <a:solidFill>
                  <a:srgbClr val="000000"/>
                </a:solidFill>
              </a:rPr>
              <a:t>Given O and an initial model λ=(A,B, π), adjust λ to maximize P(O|λ)</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t>
            </a:r>
          </a:p>
        </p:txBody>
      </p:sp>
      <p:pic>
        <p:nvPicPr>
          <p:cNvPr id="234" name="Shape 234"/>
          <p:cNvPicPr preferRelativeResize="0"/>
          <p:nvPr/>
        </p:nvPicPr>
        <p:blipFill>
          <a:blip r:embed="rId3">
            <a:alphaModFix/>
          </a:blip>
          <a:stretch>
            <a:fillRect/>
          </a:stretch>
        </p:blipFill>
        <p:spPr>
          <a:xfrm>
            <a:off x="409575" y="2101775"/>
            <a:ext cx="8324850" cy="266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dirty="0"/>
              <a:t>Adjust HMMs - HERest</a:t>
            </a:r>
          </a:p>
        </p:txBody>
      </p:sp>
      <p:sp>
        <p:nvSpPr>
          <p:cNvPr id="240" name="Shape 240"/>
          <p:cNvSpPr txBox="1">
            <a:spLocks noGrp="1"/>
          </p:cNvSpPr>
          <p:nvPr>
            <p:ph type="body" idx="1"/>
          </p:nvPr>
        </p:nvSpPr>
        <p:spPr>
          <a:xfrm>
            <a:off x="819150" y="176715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dirty="0">
                <a:solidFill>
                  <a:srgbClr val="000000"/>
                </a:solidFill>
              </a:rPr>
              <a:t>Adjust parameters λ to maximize P(O|λ)</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en-US" altLang="zh-TW" sz="2000" dirty="0">
                <a:solidFill>
                  <a:srgbClr val="000000"/>
                </a:solidFill>
                <a:latin typeface="Arial"/>
                <a:ea typeface="Arial"/>
                <a:cs typeface="Arial"/>
                <a:sym typeface="Arial"/>
              </a:rPr>
              <a:t> </a:t>
            </a:r>
            <a:r>
              <a:rPr lang="en-US" altLang="zh-TW" sz="2000" dirty="0" smtClean="0">
                <a:solidFill>
                  <a:srgbClr val="000000"/>
                </a:solidFill>
                <a:latin typeface="Arial"/>
                <a:ea typeface="Arial"/>
                <a:cs typeface="Arial"/>
                <a:sym typeface="Arial"/>
              </a:rPr>
              <a:t>   </a:t>
            </a:r>
            <a:r>
              <a:rPr lang="zh-TW" sz="2000" dirty="0" smtClean="0">
                <a:solidFill>
                  <a:srgbClr val="000000"/>
                </a:solidFill>
                <a:latin typeface="Arial"/>
                <a:ea typeface="Arial"/>
                <a:cs typeface="Arial"/>
                <a:sym typeface="Arial"/>
              </a:rPr>
              <a:t>● </a:t>
            </a:r>
            <a:r>
              <a:rPr lang="zh-TW" sz="2000" dirty="0">
                <a:solidFill>
                  <a:srgbClr val="000000"/>
                </a:solidFill>
              </a:rPr>
              <a:t>one iteration of EM algorithm</a:t>
            </a:r>
            <a:r>
              <a:rPr lang="zh-TW" sz="2000" dirty="0">
                <a:solidFill>
                  <a:srgbClr val="000000"/>
                </a:solidFill>
                <a:latin typeface="Arial"/>
                <a:ea typeface="Arial"/>
                <a:cs typeface="Arial"/>
                <a:sym typeface="Arial"/>
              </a:rPr>
              <a:t/>
            </a:r>
            <a:br>
              <a:rPr lang="zh-TW" sz="2000" dirty="0">
                <a:solidFill>
                  <a:srgbClr val="000000"/>
                </a:solidFill>
                <a:latin typeface="Arial"/>
                <a:ea typeface="Arial"/>
                <a:cs typeface="Arial"/>
                <a:sym typeface="Arial"/>
              </a:rPr>
            </a:br>
            <a:r>
              <a:rPr lang="en-US" altLang="zh-TW" sz="2000" dirty="0" smtClean="0">
                <a:solidFill>
                  <a:srgbClr val="000000"/>
                </a:solidFill>
                <a:latin typeface="Arial"/>
                <a:ea typeface="Arial"/>
                <a:cs typeface="Arial"/>
                <a:sym typeface="Arial"/>
              </a:rPr>
              <a:t>    </a:t>
            </a:r>
            <a:r>
              <a:rPr lang="zh-TW" sz="2000" dirty="0" smtClean="0">
                <a:solidFill>
                  <a:srgbClr val="000000"/>
                </a:solidFill>
                <a:latin typeface="Arial"/>
                <a:ea typeface="Arial"/>
                <a:cs typeface="Arial"/>
                <a:sym typeface="Arial"/>
              </a:rPr>
              <a:t>● </a:t>
            </a:r>
            <a:r>
              <a:rPr lang="zh-TW" sz="2000" dirty="0">
                <a:solidFill>
                  <a:srgbClr val="000000"/>
                </a:solidFill>
              </a:rPr>
              <a:t>run this command three times =&gt; three iterations</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–I labels/Clean08TR.mlf</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1800" dirty="0">
                <a:solidFill>
                  <a:srgbClr val="000000"/>
                </a:solidFill>
              </a:rPr>
              <a:t> </a:t>
            </a: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2000" dirty="0">
                <a:solidFill>
                  <a:srgbClr val="000000"/>
                </a:solidFill>
              </a:rPr>
              <a:t>set label file to “labels/Clean08TR.mlf”</a:t>
            </a:r>
            <a:br>
              <a:rPr lang="zh-TW" sz="2000" dirty="0">
                <a:solidFill>
                  <a:srgbClr val="000000"/>
                </a:solidFil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-o lib/models.lst</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2000" dirty="0">
                <a:solidFill>
                  <a:srgbClr val="000000"/>
                </a:solidFill>
              </a:rPr>
              <a:t>a list of word models (liN (零), #i (一), #er (二),… jiou (九), sil)</a:t>
            </a: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endParaRPr lang="zh-TW" sz="1800" dirty="0">
              <a:solidFill>
                <a:srgbClr val="000000"/>
              </a:solidFill>
              <a:latin typeface="Arial"/>
              <a:ea typeface="Arial"/>
              <a:cs typeface="Arial"/>
              <a:sym typeface="Arial"/>
            </a:endParaRPr>
          </a:p>
        </p:txBody>
      </p:sp>
      <p:pic>
        <p:nvPicPr>
          <p:cNvPr id="241" name="Shape 241"/>
          <p:cNvPicPr preferRelativeResize="0"/>
          <p:nvPr/>
        </p:nvPicPr>
        <p:blipFill>
          <a:blip r:embed="rId3">
            <a:alphaModFix/>
          </a:blip>
          <a:stretch>
            <a:fillRect/>
          </a:stretch>
        </p:blipFill>
        <p:spPr>
          <a:xfrm>
            <a:off x="647625" y="1079375"/>
            <a:ext cx="8006226" cy="73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Add SP Model</a:t>
            </a:r>
          </a:p>
        </p:txBody>
      </p:sp>
      <p:sp>
        <p:nvSpPr>
          <p:cNvPr id="247" name="Shape 247"/>
          <p:cNvSpPr txBox="1">
            <a:spLocks noGrp="1"/>
          </p:cNvSpPr>
          <p:nvPr>
            <p:ph type="body" idx="1"/>
          </p:nvPr>
        </p:nvSpPr>
        <p:spPr>
          <a:xfrm>
            <a:off x="819150" y="176715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000" dirty="0" smtClean="0">
                <a:solidFill>
                  <a:srgbClr val="000000"/>
                </a:solidFill>
              </a:rPr>
              <a:t>Add</a:t>
            </a:r>
            <a:r>
              <a:rPr lang="zh-TW" altLang="en-US" sz="2000" dirty="0" smtClean="0">
                <a:solidFill>
                  <a:srgbClr val="000000"/>
                </a:solidFill>
              </a:rPr>
              <a:t> </a:t>
            </a:r>
            <a:r>
              <a:rPr lang="zh-TW" sz="2000" dirty="0" smtClean="0">
                <a:solidFill>
                  <a:srgbClr val="000000"/>
                </a:solidFill>
              </a:rPr>
              <a:t>”</a:t>
            </a:r>
            <a:r>
              <a:rPr lang="zh-TW" sz="2000" dirty="0">
                <a:solidFill>
                  <a:srgbClr val="000000"/>
                </a:solidFill>
              </a:rPr>
              <a:t>sp”(short pause) HMM definition to MMF file “hmm/hmmdef”</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endParaRPr lang="zh-TW" sz="1800" dirty="0">
              <a:solidFill>
                <a:srgbClr val="000000"/>
              </a:solidFill>
              <a:latin typeface="Arial"/>
              <a:ea typeface="Arial"/>
              <a:cs typeface="Arial"/>
              <a:sym typeface="Arial"/>
            </a:endParaRPr>
          </a:p>
        </p:txBody>
      </p:sp>
      <p:pic>
        <p:nvPicPr>
          <p:cNvPr id="248" name="Shape 248"/>
          <p:cNvPicPr preferRelativeResize="0"/>
          <p:nvPr/>
        </p:nvPicPr>
        <p:blipFill>
          <a:blip r:embed="rId3">
            <a:alphaModFix/>
          </a:blip>
          <a:stretch>
            <a:fillRect/>
          </a:stretch>
        </p:blipFill>
        <p:spPr>
          <a:xfrm>
            <a:off x="1027500" y="1099225"/>
            <a:ext cx="7088999" cy="667925"/>
          </a:xfrm>
          <a:prstGeom prst="rect">
            <a:avLst/>
          </a:prstGeom>
          <a:noFill/>
          <a:ln>
            <a:noFill/>
          </a:ln>
        </p:spPr>
      </p:pic>
      <p:pic>
        <p:nvPicPr>
          <p:cNvPr id="249" name="Shape 249"/>
          <p:cNvPicPr preferRelativeResize="0"/>
          <p:nvPr/>
        </p:nvPicPr>
        <p:blipFill>
          <a:blip r:embed="rId4">
            <a:alphaModFix/>
          </a:blip>
          <a:stretch>
            <a:fillRect/>
          </a:stretch>
        </p:blipFill>
        <p:spPr>
          <a:xfrm>
            <a:off x="3509137" y="2112750"/>
            <a:ext cx="2125725" cy="281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Modify HMMs - HHEd</a:t>
            </a:r>
          </a:p>
        </p:txBody>
      </p:sp>
      <p:sp>
        <p:nvSpPr>
          <p:cNvPr id="255" name="Shape 255"/>
          <p:cNvSpPr txBox="1">
            <a:spLocks noGrp="1"/>
          </p:cNvSpPr>
          <p:nvPr>
            <p:ph type="body" idx="1"/>
          </p:nvPr>
        </p:nvSpPr>
        <p:spPr>
          <a:xfrm>
            <a:off x="819150" y="176715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lib/sil1.hed</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1800" dirty="0">
                <a:solidFill>
                  <a:srgbClr val="000000"/>
                </a:solidFill>
              </a:rPr>
              <a:t> </a:t>
            </a: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1800" dirty="0">
                <a:solidFill>
                  <a:srgbClr val="000000"/>
                </a:solidFill>
              </a:rPr>
              <a:t>a list of command to modify HMM definitions</a:t>
            </a:r>
            <a:br>
              <a:rPr lang="zh-TW" sz="1800" dirty="0">
                <a:solidFill>
                  <a:srgbClr val="000000"/>
                </a:solidFil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lib/models_sp.lst</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1800" dirty="0">
                <a:solidFill>
                  <a:srgbClr val="000000"/>
                </a:solidFill>
              </a:rPr>
              <a:t>a new list of model (liN (零), #i (一), #er (二),… jiou (九), sil, sp)</a:t>
            </a: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endParaRPr lang="zh-TW" sz="1800" dirty="0">
              <a:solidFill>
                <a:srgbClr val="000000"/>
              </a:solidFill>
              <a:latin typeface="Arial"/>
              <a:ea typeface="Arial"/>
              <a:cs typeface="Arial"/>
              <a:sym typeface="Arial"/>
            </a:endParaRPr>
          </a:p>
        </p:txBody>
      </p:sp>
      <p:pic>
        <p:nvPicPr>
          <p:cNvPr id="256" name="Shape 256"/>
          <p:cNvPicPr preferRelativeResize="0"/>
          <p:nvPr/>
        </p:nvPicPr>
        <p:blipFill>
          <a:blip r:embed="rId3">
            <a:alphaModFix/>
          </a:blip>
          <a:stretch>
            <a:fillRect/>
          </a:stretch>
        </p:blipFill>
        <p:spPr>
          <a:xfrm>
            <a:off x="1233987" y="1116925"/>
            <a:ext cx="6676026" cy="70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Training Flowchart</a:t>
            </a:r>
          </a:p>
        </p:txBody>
      </p:sp>
      <p:pic>
        <p:nvPicPr>
          <p:cNvPr id="262" name="Shape 262"/>
          <p:cNvPicPr preferRelativeResize="0"/>
          <p:nvPr/>
        </p:nvPicPr>
        <p:blipFill>
          <a:blip r:embed="rId3">
            <a:alphaModFix/>
          </a:blip>
          <a:stretch>
            <a:fillRect/>
          </a:stretch>
        </p:blipFill>
        <p:spPr>
          <a:xfrm>
            <a:off x="1442900" y="1444236"/>
            <a:ext cx="6258199" cy="3478500"/>
          </a:xfrm>
          <a:prstGeom prst="rect">
            <a:avLst/>
          </a:prstGeom>
          <a:noFill/>
          <a:ln>
            <a:noFill/>
          </a:ln>
        </p:spPr>
      </p:pic>
      <p:sp>
        <p:nvSpPr>
          <p:cNvPr id="263" name="Shape 263"/>
          <p:cNvSpPr/>
          <p:nvPr/>
        </p:nvSpPr>
        <p:spPr>
          <a:xfrm>
            <a:off x="4458300" y="3012900"/>
            <a:ext cx="3407100" cy="1909800"/>
          </a:xfrm>
          <a:prstGeom prst="roundRect">
            <a:avLst>
              <a:gd name="adj" fmla="val 16667"/>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Adjust HMMs Again - HERest</a:t>
            </a:r>
          </a:p>
        </p:txBody>
      </p:sp>
      <p:pic>
        <p:nvPicPr>
          <p:cNvPr id="269" name="Shape 269"/>
          <p:cNvPicPr preferRelativeResize="0"/>
          <p:nvPr/>
        </p:nvPicPr>
        <p:blipFill>
          <a:blip r:embed="rId3">
            <a:alphaModFix/>
          </a:blip>
          <a:stretch>
            <a:fillRect/>
          </a:stretch>
        </p:blipFill>
        <p:spPr>
          <a:xfrm>
            <a:off x="738863" y="1055224"/>
            <a:ext cx="7666275" cy="1288075"/>
          </a:xfrm>
          <a:prstGeom prst="rect">
            <a:avLst/>
          </a:prstGeom>
          <a:noFill/>
          <a:ln>
            <a:noFill/>
          </a:ln>
        </p:spPr>
      </p:pic>
      <p:pic>
        <p:nvPicPr>
          <p:cNvPr id="270" name="Shape 270"/>
          <p:cNvPicPr preferRelativeResize="0"/>
          <p:nvPr/>
        </p:nvPicPr>
        <p:blipFill>
          <a:blip r:embed="rId4">
            <a:alphaModFix/>
          </a:blip>
          <a:stretch>
            <a:fillRect/>
          </a:stretch>
        </p:blipFill>
        <p:spPr>
          <a:xfrm>
            <a:off x="1267038" y="2399626"/>
            <a:ext cx="6609925" cy="2434150"/>
          </a:xfrm>
          <a:prstGeom prst="rect">
            <a:avLst/>
          </a:prstGeom>
          <a:noFill/>
          <a:ln>
            <a:noFill/>
          </a:ln>
        </p:spPr>
      </p:pic>
      <p:sp>
        <p:nvSpPr>
          <p:cNvPr id="271" name="Shape 271"/>
          <p:cNvSpPr/>
          <p:nvPr/>
        </p:nvSpPr>
        <p:spPr>
          <a:xfrm>
            <a:off x="4308150" y="1563213"/>
            <a:ext cx="422400" cy="272100"/>
          </a:xfrm>
          <a:prstGeom prst="roundRect">
            <a:avLst>
              <a:gd name="adj" fmla="val 16667"/>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6215725" y="1872875"/>
            <a:ext cx="422400" cy="272100"/>
          </a:xfrm>
          <a:prstGeom prst="roundRect">
            <a:avLst>
              <a:gd name="adj" fmla="val 16667"/>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Outline</a:t>
            </a:r>
          </a:p>
        </p:txBody>
      </p:sp>
      <p:sp>
        <p:nvSpPr>
          <p:cNvPr id="135" name="Shape 135"/>
          <p:cNvSpPr txBox="1">
            <a:spLocks noGrp="1"/>
          </p:cNvSpPr>
          <p:nvPr>
            <p:ph type="body" idx="1"/>
          </p:nvPr>
        </p:nvSpPr>
        <p:spPr>
          <a:xfrm>
            <a:off x="819150" y="1483350"/>
            <a:ext cx="7505700" cy="2448000"/>
          </a:xfrm>
          <a:prstGeom prst="rect">
            <a:avLst/>
          </a:prstGeom>
        </p:spPr>
        <p:txBody>
          <a:bodyPr wrap="square" lIns="91425" tIns="91425" rIns="91425" bIns="91425" anchor="t" anchorCtr="0">
            <a:noAutofit/>
          </a:bodyPr>
          <a:lstStyle/>
          <a:p>
            <a:pPr marL="457200" lvl="0" indent="-381000" rtl="0">
              <a:lnSpc>
                <a:spcPct val="100000"/>
              </a:lnSpc>
              <a:spcBef>
                <a:spcPts val="0"/>
              </a:spcBef>
              <a:spcAft>
                <a:spcPts val="0"/>
              </a:spcAft>
              <a:buClr>
                <a:srgbClr val="000000"/>
              </a:buClr>
              <a:buSzPct val="100000"/>
              <a:buAutoNum type="arabicPeriod"/>
            </a:pPr>
            <a:r>
              <a:rPr lang="zh-TW" sz="2400">
                <a:solidFill>
                  <a:srgbClr val="000000"/>
                </a:solidFill>
              </a:rPr>
              <a:t>Introduction</a:t>
            </a:r>
          </a:p>
          <a:p>
            <a:pPr marL="457200" lvl="0" indent="-381000" rtl="0">
              <a:lnSpc>
                <a:spcPct val="100000"/>
              </a:lnSpc>
              <a:spcBef>
                <a:spcPts val="0"/>
              </a:spcBef>
              <a:spcAft>
                <a:spcPts val="0"/>
              </a:spcAft>
              <a:buClr>
                <a:srgbClr val="000000"/>
              </a:buClr>
              <a:buSzPct val="100000"/>
              <a:buAutoNum type="arabicPeriod"/>
            </a:pPr>
            <a:r>
              <a:rPr lang="zh-TW" sz="2400">
                <a:solidFill>
                  <a:srgbClr val="000000"/>
                </a:solidFill>
              </a:rPr>
              <a:t>Hidden Markov Model Toolkit (HTK)</a:t>
            </a:r>
          </a:p>
          <a:p>
            <a:pPr marL="457200" lvl="0" indent="-381000" rtl="0">
              <a:lnSpc>
                <a:spcPct val="100000"/>
              </a:lnSpc>
              <a:spcBef>
                <a:spcPts val="0"/>
              </a:spcBef>
              <a:spcAft>
                <a:spcPts val="0"/>
              </a:spcAft>
              <a:buClr>
                <a:srgbClr val="000000"/>
              </a:buClr>
              <a:buSzPct val="100000"/>
              <a:buAutoNum type="arabicPeriod"/>
            </a:pPr>
            <a:r>
              <a:rPr lang="zh-TW" sz="2400">
                <a:solidFill>
                  <a:srgbClr val="000000"/>
                </a:solidFill>
              </a:rPr>
              <a:t>Homework Problems</a:t>
            </a:r>
          </a:p>
          <a:p>
            <a:pPr marL="457200" lvl="0" indent="-381000" rtl="0">
              <a:spcBef>
                <a:spcPts val="0"/>
              </a:spcBef>
              <a:buClr>
                <a:srgbClr val="000000"/>
              </a:buClr>
              <a:buSzPct val="100000"/>
              <a:buAutoNum type="arabicPeriod"/>
            </a:pPr>
            <a:r>
              <a:rPr lang="zh-TW" sz="2400">
                <a:solidFill>
                  <a:srgbClr val="000000"/>
                </a:solidFill>
              </a:rPr>
              <a:t>Submission Requirements</a:t>
            </a: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endParaRPr lang="zh-TW" sz="24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Increase Number of Mixtures - HHEd</a:t>
            </a:r>
          </a:p>
        </p:txBody>
      </p:sp>
      <p:pic>
        <p:nvPicPr>
          <p:cNvPr id="278" name="Shape 278"/>
          <p:cNvPicPr preferRelativeResize="0"/>
          <p:nvPr/>
        </p:nvPicPr>
        <p:blipFill>
          <a:blip r:embed="rId3">
            <a:alphaModFix/>
          </a:blip>
          <a:stretch>
            <a:fillRect/>
          </a:stretch>
        </p:blipFill>
        <p:spPr>
          <a:xfrm>
            <a:off x="1389224" y="1043300"/>
            <a:ext cx="6365551" cy="841850"/>
          </a:xfrm>
          <a:prstGeom prst="rect">
            <a:avLst/>
          </a:prstGeom>
          <a:noFill/>
          <a:ln>
            <a:noFill/>
          </a:ln>
        </p:spPr>
      </p:pic>
      <p:pic>
        <p:nvPicPr>
          <p:cNvPr id="279" name="Shape 279"/>
          <p:cNvPicPr preferRelativeResize="0"/>
          <p:nvPr/>
        </p:nvPicPr>
        <p:blipFill>
          <a:blip r:embed="rId4">
            <a:alphaModFix/>
          </a:blip>
          <a:stretch>
            <a:fillRect/>
          </a:stretch>
        </p:blipFill>
        <p:spPr>
          <a:xfrm>
            <a:off x="2188201" y="1962475"/>
            <a:ext cx="4767600" cy="283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Modification of Models</a:t>
            </a:r>
          </a:p>
        </p:txBody>
      </p:sp>
      <p:pic>
        <p:nvPicPr>
          <p:cNvPr id="285" name="Shape 285"/>
          <p:cNvPicPr preferRelativeResize="0"/>
          <p:nvPr/>
        </p:nvPicPr>
        <p:blipFill>
          <a:blip r:embed="rId3">
            <a:alphaModFix/>
          </a:blip>
          <a:stretch>
            <a:fillRect/>
          </a:stretch>
        </p:blipFill>
        <p:spPr>
          <a:xfrm>
            <a:off x="738163" y="1060975"/>
            <a:ext cx="7667674" cy="3725850"/>
          </a:xfrm>
          <a:prstGeom prst="rect">
            <a:avLst/>
          </a:prstGeom>
          <a:noFill/>
          <a:ln>
            <a:noFill/>
          </a:ln>
        </p:spPr>
      </p:pic>
      <p:sp>
        <p:nvSpPr>
          <p:cNvPr id="286" name="Shape 286"/>
          <p:cNvSpPr/>
          <p:nvPr/>
        </p:nvSpPr>
        <p:spPr>
          <a:xfrm>
            <a:off x="1201400" y="1820875"/>
            <a:ext cx="168900" cy="2346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1201400" y="3989025"/>
            <a:ext cx="291000" cy="3567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1682300" y="2745550"/>
            <a:ext cx="898800" cy="2766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9" name="Shape 289"/>
          <p:cNvSpPr txBox="1"/>
          <p:nvPr/>
        </p:nvSpPr>
        <p:spPr>
          <a:xfrm>
            <a:off x="4293850" y="1693375"/>
            <a:ext cx="3688800" cy="630600"/>
          </a:xfrm>
          <a:prstGeom prst="rect">
            <a:avLst/>
          </a:prstGeom>
          <a:noFill/>
          <a:ln>
            <a:noFill/>
          </a:ln>
        </p:spPr>
        <p:txBody>
          <a:bodyPr wrap="square" lIns="91425" tIns="91425" rIns="91425" bIns="91425" anchor="t" anchorCtr="0">
            <a:noAutofit/>
          </a:bodyPr>
          <a:lstStyle/>
          <a:p>
            <a:pPr lvl="0">
              <a:spcBef>
                <a:spcPts val="0"/>
              </a:spcBef>
              <a:buNone/>
            </a:pPr>
            <a:r>
              <a:rPr lang="zh-TW"/>
              <a:t>You can modify # of Gaussian mixture here.</a:t>
            </a:r>
            <a:br>
              <a:rPr lang="zh-TW"/>
            </a:br>
            <a:endParaRPr lang="zh-TW"/>
          </a:p>
        </p:txBody>
      </p:sp>
      <p:sp>
        <p:nvSpPr>
          <p:cNvPr id="290" name="Shape 290"/>
          <p:cNvSpPr txBox="1"/>
          <p:nvPr/>
        </p:nvSpPr>
        <p:spPr>
          <a:xfrm>
            <a:off x="4293850" y="2498650"/>
            <a:ext cx="3688800" cy="850500"/>
          </a:xfrm>
          <a:prstGeom prst="rect">
            <a:avLst/>
          </a:prstGeom>
          <a:noFill/>
          <a:ln>
            <a:noFill/>
          </a:ln>
        </p:spPr>
        <p:txBody>
          <a:bodyPr wrap="square" lIns="91425" tIns="91425" rIns="91425" bIns="91425" anchor="t" anchorCtr="0">
            <a:noAutofit/>
          </a:bodyPr>
          <a:lstStyle/>
          <a:p>
            <a:pPr lvl="0" rtl="0">
              <a:spcBef>
                <a:spcPts val="0"/>
              </a:spcBef>
              <a:buNone/>
            </a:pPr>
            <a:r>
              <a:rPr lang="zh-TW"/>
              <a:t>This value tells HTK to change the mixture number from state 2 to state 4.  If you want to change # state, check lib/proto.</a:t>
            </a:r>
            <a:br>
              <a:rPr lang="zh-TW"/>
            </a:br>
            <a:r>
              <a:rPr lang="zh-TW"/>
              <a:t/>
            </a:r>
            <a:br>
              <a:rPr lang="zh-TW"/>
            </a:br>
            <a:endParaRPr lang="zh-TW"/>
          </a:p>
        </p:txBody>
      </p:sp>
      <p:sp>
        <p:nvSpPr>
          <p:cNvPr id="291" name="Shape 291"/>
          <p:cNvSpPr txBox="1"/>
          <p:nvPr/>
        </p:nvSpPr>
        <p:spPr>
          <a:xfrm>
            <a:off x="4293850" y="3989025"/>
            <a:ext cx="3688800" cy="630600"/>
          </a:xfrm>
          <a:prstGeom prst="rect">
            <a:avLst/>
          </a:prstGeom>
          <a:noFill/>
          <a:ln>
            <a:noFill/>
          </a:ln>
        </p:spPr>
        <p:txBody>
          <a:bodyPr wrap="square" lIns="91425" tIns="91425" rIns="91425" bIns="91425" anchor="t" anchorCtr="0">
            <a:noAutofit/>
          </a:bodyPr>
          <a:lstStyle/>
          <a:p>
            <a:pPr lvl="0" rtl="0">
              <a:spcBef>
                <a:spcPts val="0"/>
              </a:spcBef>
              <a:buNone/>
            </a:pPr>
            <a:r>
              <a:rPr lang="zh-TW"/>
              <a:t>You can increase # Gaussian mixture here.</a:t>
            </a:r>
            <a:br>
              <a:rPr lang="zh-TW"/>
            </a:br>
            <a:r>
              <a:rPr lang="zh-TW"/>
              <a:t/>
            </a:r>
            <a:br>
              <a:rPr lang="zh-TW"/>
            </a:br>
            <a:endParaRPr lang="zh-TW"/>
          </a:p>
        </p:txBody>
      </p:sp>
      <p:sp>
        <p:nvSpPr>
          <p:cNvPr id="292" name="Shape 292"/>
          <p:cNvSpPr/>
          <p:nvPr/>
        </p:nvSpPr>
        <p:spPr>
          <a:xfrm>
            <a:off x="4223675" y="1670725"/>
            <a:ext cx="3759000" cy="5349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4223675" y="2485900"/>
            <a:ext cx="3759000" cy="7959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4258750" y="3989025"/>
            <a:ext cx="3759000" cy="3567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295" name="Shape 295"/>
          <p:cNvCxnSpPr>
            <a:endCxn id="292" idx="1"/>
          </p:cNvCxnSpPr>
          <p:nvPr/>
        </p:nvCxnSpPr>
        <p:spPr>
          <a:xfrm rot="10800000" flipH="1">
            <a:off x="1398575" y="1938175"/>
            <a:ext cx="2825100" cy="23400"/>
          </a:xfrm>
          <a:prstGeom prst="straightConnector1">
            <a:avLst/>
          </a:prstGeom>
          <a:noFill/>
          <a:ln w="9525" cap="flat" cmpd="sng">
            <a:solidFill>
              <a:srgbClr val="FF9900"/>
            </a:solidFill>
            <a:prstDash val="solid"/>
            <a:round/>
            <a:headEnd type="none" w="lg" len="lg"/>
            <a:tailEnd type="none" w="lg" len="lg"/>
          </a:ln>
        </p:spPr>
      </p:cxnSp>
      <p:cxnSp>
        <p:nvCxnSpPr>
          <p:cNvPr id="296" name="Shape 296"/>
          <p:cNvCxnSpPr>
            <a:stCxn id="288" idx="3"/>
            <a:endCxn id="293" idx="1"/>
          </p:cNvCxnSpPr>
          <p:nvPr/>
        </p:nvCxnSpPr>
        <p:spPr>
          <a:xfrm>
            <a:off x="2581100" y="2883850"/>
            <a:ext cx="1642575" cy="0"/>
          </a:xfrm>
          <a:prstGeom prst="straightConnector1">
            <a:avLst/>
          </a:prstGeom>
          <a:noFill/>
          <a:ln w="9525" cap="flat" cmpd="sng">
            <a:solidFill>
              <a:srgbClr val="FF9900"/>
            </a:solidFill>
            <a:prstDash val="solid"/>
            <a:round/>
            <a:headEnd type="none" w="lg" len="lg"/>
            <a:tailEnd type="none" w="lg" len="lg"/>
          </a:ln>
        </p:spPr>
      </p:cxnSp>
      <p:cxnSp>
        <p:nvCxnSpPr>
          <p:cNvPr id="297" name="Shape 297"/>
          <p:cNvCxnSpPr>
            <a:endCxn id="294" idx="1"/>
          </p:cNvCxnSpPr>
          <p:nvPr/>
        </p:nvCxnSpPr>
        <p:spPr>
          <a:xfrm rot="10800000" flipH="1">
            <a:off x="1492450" y="4167375"/>
            <a:ext cx="2766300" cy="9300"/>
          </a:xfrm>
          <a:prstGeom prst="straightConnector1">
            <a:avLst/>
          </a:prstGeom>
          <a:noFill/>
          <a:ln w="9525" cap="flat" cmpd="sng">
            <a:solidFill>
              <a:srgbClr val="FF9900"/>
            </a:solidFill>
            <a:prstDash val="solid"/>
            <a:round/>
            <a:headEnd type="none" w="lg" len="lg"/>
            <a:tailEnd type="non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Adjust HMMs Again - HERest</a:t>
            </a:r>
          </a:p>
        </p:txBody>
      </p:sp>
      <p:pic>
        <p:nvPicPr>
          <p:cNvPr id="303" name="Shape 303"/>
          <p:cNvPicPr preferRelativeResize="0"/>
          <p:nvPr/>
        </p:nvPicPr>
        <p:blipFill>
          <a:blip r:embed="rId3">
            <a:alphaModFix/>
          </a:blip>
          <a:stretch>
            <a:fillRect/>
          </a:stretch>
        </p:blipFill>
        <p:spPr>
          <a:xfrm>
            <a:off x="738863" y="1055224"/>
            <a:ext cx="7666275" cy="1288075"/>
          </a:xfrm>
          <a:prstGeom prst="rect">
            <a:avLst/>
          </a:prstGeom>
          <a:noFill/>
          <a:ln>
            <a:noFill/>
          </a:ln>
        </p:spPr>
      </p:pic>
      <p:pic>
        <p:nvPicPr>
          <p:cNvPr id="304" name="Shape 304"/>
          <p:cNvPicPr preferRelativeResize="0"/>
          <p:nvPr/>
        </p:nvPicPr>
        <p:blipFill>
          <a:blip r:embed="rId4">
            <a:alphaModFix/>
          </a:blip>
          <a:stretch>
            <a:fillRect/>
          </a:stretch>
        </p:blipFill>
        <p:spPr>
          <a:xfrm>
            <a:off x="1267038" y="2399626"/>
            <a:ext cx="6609925" cy="2434150"/>
          </a:xfrm>
          <a:prstGeom prst="rect">
            <a:avLst/>
          </a:prstGeom>
          <a:noFill/>
          <a:ln>
            <a:noFill/>
          </a:ln>
        </p:spPr>
      </p:pic>
      <p:sp>
        <p:nvSpPr>
          <p:cNvPr id="305" name="Shape 305"/>
          <p:cNvSpPr/>
          <p:nvPr/>
        </p:nvSpPr>
        <p:spPr>
          <a:xfrm>
            <a:off x="4308150" y="1563213"/>
            <a:ext cx="422400" cy="272100"/>
          </a:xfrm>
          <a:prstGeom prst="roundRect">
            <a:avLst>
              <a:gd name="adj" fmla="val 16667"/>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6215725" y="1872875"/>
            <a:ext cx="422400" cy="272100"/>
          </a:xfrm>
          <a:prstGeom prst="roundRect">
            <a:avLst>
              <a:gd name="adj" fmla="val 16667"/>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Training Flowchart</a:t>
            </a:r>
          </a:p>
        </p:txBody>
      </p:sp>
      <p:pic>
        <p:nvPicPr>
          <p:cNvPr id="312" name="Shape 312"/>
          <p:cNvPicPr preferRelativeResize="0"/>
          <p:nvPr/>
        </p:nvPicPr>
        <p:blipFill>
          <a:blip r:embed="rId3">
            <a:alphaModFix/>
          </a:blip>
          <a:stretch>
            <a:fillRect/>
          </a:stretch>
        </p:blipFill>
        <p:spPr>
          <a:xfrm>
            <a:off x="1442900" y="1444236"/>
            <a:ext cx="6258199" cy="3478500"/>
          </a:xfrm>
          <a:prstGeom prst="rect">
            <a:avLst/>
          </a:prstGeom>
          <a:noFill/>
          <a:ln>
            <a:noFill/>
          </a:ln>
        </p:spPr>
      </p:pic>
      <p:sp>
        <p:nvSpPr>
          <p:cNvPr id="313" name="Shape 313"/>
          <p:cNvSpPr/>
          <p:nvPr/>
        </p:nvSpPr>
        <p:spPr>
          <a:xfrm rot="8100000" flipH="1">
            <a:off x="5934198" y="4026122"/>
            <a:ext cx="582090" cy="562998"/>
          </a:xfrm>
          <a:prstGeom prst="bentArrow">
            <a:avLst>
              <a:gd name="adj1" fmla="val 25000"/>
              <a:gd name="adj2" fmla="val 25000"/>
              <a:gd name="adj3" fmla="val 25000"/>
              <a:gd name="adj4" fmla="val 43750"/>
            </a:avLst>
          </a:prstGeom>
          <a:solidFill>
            <a:srgbClr val="FF9900"/>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rot="-2700000" flipH="1">
            <a:off x="5870798" y="3540297"/>
            <a:ext cx="582090" cy="562998"/>
          </a:xfrm>
          <a:prstGeom prst="bentArrow">
            <a:avLst>
              <a:gd name="adj1" fmla="val 25000"/>
              <a:gd name="adj2" fmla="val 25000"/>
              <a:gd name="adj3" fmla="val 25000"/>
              <a:gd name="adj4" fmla="val 43750"/>
            </a:avLst>
          </a:prstGeom>
          <a:solidFill>
            <a:srgbClr val="FF9900"/>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315" name="Shape 315"/>
          <p:cNvSpPr txBox="1"/>
          <p:nvPr/>
        </p:nvSpPr>
        <p:spPr>
          <a:xfrm>
            <a:off x="525625" y="4292125"/>
            <a:ext cx="4045200" cy="630600"/>
          </a:xfrm>
          <a:prstGeom prst="rect">
            <a:avLst/>
          </a:prstGeom>
          <a:noFill/>
          <a:ln>
            <a:noFill/>
          </a:ln>
        </p:spPr>
        <p:txBody>
          <a:bodyPr wrap="square" lIns="91425" tIns="91425" rIns="91425" bIns="91425" anchor="t" anchorCtr="0">
            <a:noAutofit/>
          </a:bodyPr>
          <a:lstStyle/>
          <a:p>
            <a:pPr lvl="0">
              <a:spcBef>
                <a:spcPts val="0"/>
              </a:spcBef>
              <a:buNone/>
            </a:pPr>
            <a:r>
              <a:rPr lang="zh-TW" sz="1800">
                <a:latin typeface="Calibri"/>
                <a:ea typeface="Calibri"/>
                <a:cs typeface="Calibri"/>
                <a:sym typeface="Calibri"/>
              </a:rPr>
              <a:t>Hint：Increase mixtures little by little !</a:t>
            </a:r>
            <a:r>
              <a:rPr lang="zh-TW" sz="1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Testing Flowchart</a:t>
            </a:r>
          </a:p>
        </p:txBody>
      </p:sp>
      <p:pic>
        <p:nvPicPr>
          <p:cNvPr id="321" name="Shape 321"/>
          <p:cNvPicPr preferRelativeResize="0"/>
          <p:nvPr/>
        </p:nvPicPr>
        <p:blipFill>
          <a:blip r:embed="rId3">
            <a:alphaModFix/>
          </a:blip>
          <a:stretch>
            <a:fillRect/>
          </a:stretch>
        </p:blipFill>
        <p:spPr>
          <a:xfrm>
            <a:off x="1414863" y="1445225"/>
            <a:ext cx="6314275" cy="3491774"/>
          </a:xfrm>
          <a:prstGeom prst="rect">
            <a:avLst/>
          </a:prstGeom>
          <a:noFill/>
          <a:ln>
            <a:noFill/>
          </a:ln>
        </p:spPr>
      </p:pic>
      <p:sp>
        <p:nvSpPr>
          <p:cNvPr id="322" name="Shape 322"/>
          <p:cNvSpPr/>
          <p:nvPr/>
        </p:nvSpPr>
        <p:spPr>
          <a:xfrm>
            <a:off x="2365275" y="3360175"/>
            <a:ext cx="5002800" cy="1576800"/>
          </a:xfrm>
          <a:prstGeom prst="roundRect">
            <a:avLst>
              <a:gd name="adj" fmla="val 16667"/>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Shape 327"/>
          <p:cNvPicPr preferRelativeResize="0"/>
          <p:nvPr/>
        </p:nvPicPr>
        <p:blipFill>
          <a:blip r:embed="rId3">
            <a:alphaModFix/>
          </a:blip>
          <a:stretch>
            <a:fillRect/>
          </a:stretch>
        </p:blipFill>
        <p:spPr>
          <a:xfrm>
            <a:off x="4219950" y="1726905"/>
            <a:ext cx="4701325" cy="2494075"/>
          </a:xfrm>
          <a:prstGeom prst="rect">
            <a:avLst/>
          </a:prstGeom>
          <a:noFill/>
          <a:ln>
            <a:noFill/>
          </a:ln>
        </p:spPr>
      </p:pic>
      <p:sp>
        <p:nvSpPr>
          <p:cNvPr id="328" name="Shape 328"/>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Construct Word Net - HParse</a:t>
            </a:r>
          </a:p>
        </p:txBody>
      </p:sp>
      <p:sp>
        <p:nvSpPr>
          <p:cNvPr id="329" name="Shape 329"/>
          <p:cNvSpPr txBox="1">
            <a:spLocks noGrp="1"/>
          </p:cNvSpPr>
          <p:nvPr>
            <p:ph type="body" idx="1"/>
          </p:nvPr>
        </p:nvSpPr>
        <p:spPr>
          <a:xfrm>
            <a:off x="819150" y="176715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lib/grammar_sp</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1800" dirty="0">
                <a:solidFill>
                  <a:srgbClr val="000000"/>
                </a:solidFill>
              </a:rPr>
              <a:t> </a:t>
            </a: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1800" dirty="0">
                <a:solidFill>
                  <a:srgbClr val="000000"/>
                </a:solidFill>
              </a:rPr>
              <a:t>regular expression</a:t>
            </a:r>
            <a:br>
              <a:rPr lang="zh-TW" sz="1800" dirty="0">
                <a:solidFill>
                  <a:srgbClr val="000000"/>
                </a:solidFill>
              </a:rPr>
            </a:b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1800" dirty="0">
                <a:solidFill>
                  <a:srgbClr val="000000"/>
                </a:solidFill>
              </a:rPr>
              <a:t>easy for user to construct</a:t>
            </a:r>
            <a:br>
              <a:rPr lang="zh-TW" sz="1800" dirty="0">
                <a:solidFill>
                  <a:srgbClr val="000000"/>
                </a:solidFil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lib/wdnet_sp</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1800" dirty="0">
                <a:solidFill>
                  <a:srgbClr val="000000"/>
                </a:solidFill>
              </a:rPr>
              <a:t>output word net</a:t>
            </a:r>
            <a:br>
              <a:rPr lang="zh-TW" sz="1800" dirty="0">
                <a:solidFill>
                  <a:srgbClr val="000000"/>
                </a:solidFill>
              </a:rPr>
            </a:b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1800" dirty="0">
                <a:solidFill>
                  <a:srgbClr val="000000"/>
                </a:solidFill>
              </a:rPr>
              <a:t>the format that HTK understand</a:t>
            </a: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rPr>
              <a:t/>
            </a:r>
            <a:br>
              <a:rPr lang="zh-TW" sz="1800" dirty="0">
                <a:solidFill>
                  <a:srgbClr val="000000"/>
                </a:solidFil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endParaRPr lang="zh-TW" sz="1800" dirty="0">
              <a:solidFill>
                <a:srgbClr val="000000"/>
              </a:solidFill>
              <a:latin typeface="Arial"/>
              <a:ea typeface="Arial"/>
              <a:cs typeface="Arial"/>
              <a:sym typeface="Arial"/>
            </a:endParaRPr>
          </a:p>
        </p:txBody>
      </p:sp>
      <p:pic>
        <p:nvPicPr>
          <p:cNvPr id="330" name="Shape 330"/>
          <p:cNvPicPr preferRelativeResize="0"/>
          <p:nvPr/>
        </p:nvPicPr>
        <p:blipFill>
          <a:blip r:embed="rId4">
            <a:alphaModFix/>
          </a:blip>
          <a:stretch>
            <a:fillRect/>
          </a:stretch>
        </p:blipFill>
        <p:spPr>
          <a:xfrm>
            <a:off x="1311400" y="1092300"/>
            <a:ext cx="6521199" cy="634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Shape 335"/>
          <p:cNvGrpSpPr/>
          <p:nvPr/>
        </p:nvGrpSpPr>
        <p:grpSpPr>
          <a:xfrm>
            <a:off x="212023" y="4342350"/>
            <a:ext cx="8520128" cy="495300"/>
            <a:chOff x="295150" y="4426563"/>
            <a:chExt cx="8520128" cy="495300"/>
          </a:xfrm>
        </p:grpSpPr>
        <p:pic>
          <p:nvPicPr>
            <p:cNvPr id="336" name="Shape 336"/>
            <p:cNvPicPr preferRelativeResize="0"/>
            <p:nvPr/>
          </p:nvPicPr>
          <p:blipFill>
            <a:blip r:embed="rId3">
              <a:alphaModFix/>
            </a:blip>
            <a:stretch>
              <a:fillRect/>
            </a:stretch>
          </p:blipFill>
          <p:spPr>
            <a:xfrm>
              <a:off x="295150" y="4426563"/>
              <a:ext cx="3429000" cy="495300"/>
            </a:xfrm>
            <a:prstGeom prst="rect">
              <a:avLst/>
            </a:prstGeom>
            <a:noFill/>
            <a:ln>
              <a:noFill/>
            </a:ln>
          </p:spPr>
        </p:pic>
        <p:pic>
          <p:nvPicPr>
            <p:cNvPr id="337" name="Shape 337"/>
            <p:cNvPicPr preferRelativeResize="0"/>
            <p:nvPr/>
          </p:nvPicPr>
          <p:blipFill>
            <a:blip r:embed="rId4">
              <a:alphaModFix/>
            </a:blip>
            <a:stretch>
              <a:fillRect/>
            </a:stretch>
          </p:blipFill>
          <p:spPr>
            <a:xfrm>
              <a:off x="1654125" y="4523200"/>
              <a:ext cx="7161153" cy="302025"/>
            </a:xfrm>
            <a:prstGeom prst="rect">
              <a:avLst/>
            </a:prstGeom>
            <a:noFill/>
            <a:ln>
              <a:noFill/>
            </a:ln>
          </p:spPr>
        </p:pic>
      </p:grpSp>
      <p:sp>
        <p:nvSpPr>
          <p:cNvPr id="338" name="Shape 338"/>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Viterbi Search - HVite</a:t>
            </a:r>
          </a:p>
        </p:txBody>
      </p:sp>
      <p:sp>
        <p:nvSpPr>
          <p:cNvPr id="339" name="Shape 339"/>
          <p:cNvSpPr txBox="1">
            <a:spLocks noGrp="1"/>
          </p:cNvSpPr>
          <p:nvPr>
            <p:ph type="body" idx="1"/>
          </p:nvPr>
        </p:nvSpPr>
        <p:spPr>
          <a:xfrm>
            <a:off x="819150" y="1767150"/>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dirty="0">
                <a:solidFill>
                  <a:srgbClr val="000000"/>
                </a:solidFill>
                <a:latin typeface="Arial"/>
                <a:ea typeface="Arial"/>
                <a:cs typeface="Arial"/>
                <a:sym typeface="Arial"/>
              </a:rPr>
              <a:t>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-w lib/wdnet_sp</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1800" dirty="0">
                <a:solidFill>
                  <a:srgbClr val="000000"/>
                </a:solidFill>
              </a:rPr>
              <a:t> </a:t>
            </a:r>
            <a:r>
              <a:rPr lang="en-US" altLang="zh-TW" sz="1800" dirty="0" smtClean="0">
                <a:solidFill>
                  <a:srgbClr val="000000"/>
                </a:solidFill>
              </a:rPr>
              <a:t>      </a:t>
            </a:r>
            <a:r>
              <a:rPr lang="zh-TW" sz="1800" dirty="0" smtClean="0">
                <a:solidFill>
                  <a:srgbClr val="000000"/>
                </a:solidFill>
                <a:latin typeface="Arial"/>
                <a:ea typeface="Arial"/>
                <a:cs typeface="Arial"/>
                <a:sym typeface="Arial"/>
              </a:rPr>
              <a:t>● </a:t>
            </a:r>
            <a:r>
              <a:rPr lang="zh-TW" sz="1800" dirty="0">
                <a:solidFill>
                  <a:srgbClr val="000000"/>
                </a:solidFill>
              </a:rPr>
              <a:t>input word net</a:t>
            </a:r>
            <a:br>
              <a:rPr lang="zh-TW" sz="1800" dirty="0">
                <a:solidFill>
                  <a:srgbClr val="000000"/>
                </a:solidFill>
              </a:rPr>
            </a:br>
            <a:r>
              <a:rPr lang="zh-TW" sz="1800" dirty="0">
                <a:solidFill>
                  <a:srgbClr val="000000"/>
                </a:solidFill>
              </a:rPr>
              <a:t> </a:t>
            </a:r>
            <a:r>
              <a:rPr lang="zh-TW" sz="2000" i="1" dirty="0">
                <a:solidFill>
                  <a:srgbClr val="000000"/>
                </a:solidFill>
                <a:latin typeface="Arial"/>
                <a:ea typeface="Arial"/>
                <a:cs typeface="Arial"/>
                <a:sym typeface="Arial"/>
              </a:rPr>
              <a:t>-i result/result.mlf</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1800" dirty="0">
                <a:solidFill>
                  <a:srgbClr val="000000"/>
                </a:solidFill>
              </a:rPr>
              <a:t>output MLF file</a:t>
            </a:r>
            <a:br>
              <a:rPr lang="zh-TW" sz="1800" dirty="0">
                <a:solidFill>
                  <a:srgbClr val="000000"/>
                </a:solidFill>
              </a:rPr>
            </a:br>
            <a:r>
              <a:rPr lang="zh-TW" sz="1800" dirty="0">
                <a:solidFill>
                  <a:srgbClr val="000000"/>
                </a:solidFill>
              </a:rPr>
              <a:t> </a:t>
            </a:r>
            <a:r>
              <a:rPr lang="zh-TW" sz="2000" i="1" dirty="0">
                <a:solidFill>
                  <a:srgbClr val="000000"/>
                </a:solidFill>
                <a:latin typeface="Arial"/>
                <a:ea typeface="Arial"/>
                <a:cs typeface="Arial"/>
                <a:sym typeface="Arial"/>
              </a:rPr>
              <a:t>lib/dict</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en-US" altLang="zh-TW" sz="2400" dirty="0" smtClean="0">
                <a:solidFill>
                  <a:srgbClr val="000000"/>
                </a:solidFill>
                <a:latin typeface="Arial"/>
                <a:ea typeface="Arial"/>
                <a:cs typeface="Arial"/>
                <a:sym typeface="Arial"/>
              </a:rPr>
              <a:t>    </a:t>
            </a:r>
            <a:r>
              <a:rPr lang="zh-TW" sz="1800" dirty="0" smtClean="0">
                <a:solidFill>
                  <a:srgbClr val="000000"/>
                </a:solidFill>
                <a:latin typeface="Arial"/>
                <a:ea typeface="Arial"/>
                <a:cs typeface="Arial"/>
                <a:sym typeface="Arial"/>
              </a:rPr>
              <a:t>● </a:t>
            </a:r>
            <a:r>
              <a:rPr lang="zh-TW" sz="1800" dirty="0">
                <a:solidFill>
                  <a:srgbClr val="000000"/>
                </a:solidFill>
              </a:rPr>
              <a:t>dictionary: a mapping from word to phone sequences</a:t>
            </a:r>
            <a:br>
              <a:rPr lang="zh-TW" sz="1800" dirty="0">
                <a:solidFill>
                  <a:srgbClr val="000000"/>
                </a:solidFill>
              </a:rPr>
            </a:br>
            <a:r>
              <a:rPr lang="zh-TW" sz="1800" dirty="0">
                <a:solidFill>
                  <a:srgbClr val="000000"/>
                </a:solidFill>
              </a:rPr>
              <a:t>	</a:t>
            </a:r>
            <a:r>
              <a:rPr lang="zh-TW" sz="1800" dirty="0" smtClean="0">
                <a:solidFill>
                  <a:srgbClr val="000000"/>
                </a:solidFill>
              </a:rPr>
              <a:t>ling </a:t>
            </a:r>
            <a:r>
              <a:rPr lang="zh-TW" sz="1800" dirty="0">
                <a:solidFill>
                  <a:srgbClr val="000000"/>
                </a:solidFill>
              </a:rPr>
              <a:t>-&gt; liN, er -&gt; #er, … . 一 -&gt; sic_i i, 七-&gt; chi_i i</a:t>
            </a:r>
            <a:br>
              <a:rPr lang="zh-TW" sz="1800" dirty="0">
                <a:solidFill>
                  <a:srgbClr val="000000"/>
                </a:solidFill>
              </a:rPr>
            </a:br>
            <a:r>
              <a:rPr lang="zh-TW" sz="1800" dirty="0">
                <a:solidFill>
                  <a:srgbClr val="000000"/>
                </a:solidFill>
              </a:rPr>
              <a:t/>
            </a:r>
            <a:br>
              <a:rPr lang="zh-TW" sz="1800" dirty="0">
                <a:solidFill>
                  <a:srgbClr val="000000"/>
                </a:solidFil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rPr>
              <a:t/>
            </a:r>
            <a:br>
              <a:rPr lang="zh-TW" sz="1800" dirty="0">
                <a:solidFill>
                  <a:srgbClr val="000000"/>
                </a:solidFil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r>
              <a:rPr lang="zh-TW" sz="1800" dirty="0">
                <a:solidFill>
                  <a:srgbClr val="000000"/>
                </a:solidFill>
                <a:latin typeface="Arial"/>
                <a:ea typeface="Arial"/>
                <a:cs typeface="Arial"/>
                <a:sym typeface="Arial"/>
              </a:rPr>
              <a:t/>
            </a:r>
            <a:br>
              <a:rPr lang="zh-TW" sz="1800" dirty="0">
                <a:solidFill>
                  <a:srgbClr val="000000"/>
                </a:solidFill>
                <a:latin typeface="Arial"/>
                <a:ea typeface="Arial"/>
                <a:cs typeface="Arial"/>
                <a:sym typeface="Arial"/>
              </a:rPr>
            </a:br>
            <a:endParaRPr lang="zh-TW" sz="1800" dirty="0">
              <a:solidFill>
                <a:srgbClr val="000000"/>
              </a:solidFill>
              <a:latin typeface="Arial"/>
              <a:ea typeface="Arial"/>
              <a:cs typeface="Arial"/>
              <a:sym typeface="Arial"/>
            </a:endParaRPr>
          </a:p>
        </p:txBody>
      </p:sp>
      <p:pic>
        <p:nvPicPr>
          <p:cNvPr id="340" name="Shape 340"/>
          <p:cNvPicPr preferRelativeResize="0"/>
          <p:nvPr/>
        </p:nvPicPr>
        <p:blipFill>
          <a:blip r:embed="rId5">
            <a:alphaModFix/>
          </a:blip>
          <a:stretch>
            <a:fillRect/>
          </a:stretch>
        </p:blipFill>
        <p:spPr>
          <a:xfrm>
            <a:off x="1269175" y="1074000"/>
            <a:ext cx="6605650" cy="1044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819150" y="488975"/>
            <a:ext cx="7505700" cy="954600"/>
          </a:xfrm>
          <a:prstGeom prst="rect">
            <a:avLst/>
          </a:prstGeom>
        </p:spPr>
        <p:txBody>
          <a:bodyPr wrap="square" lIns="91425" tIns="91425" rIns="91425" bIns="91425" anchor="t" anchorCtr="0">
            <a:noAutofit/>
          </a:bodyPr>
          <a:lstStyle/>
          <a:p>
            <a:pPr lvl="0" rtl="0">
              <a:spcBef>
                <a:spcPts val="0"/>
              </a:spcBef>
              <a:buNone/>
            </a:pPr>
            <a:r>
              <a:rPr lang="zh-TW"/>
              <a:t>Compared With Answer - HResults</a:t>
            </a:r>
          </a:p>
        </p:txBody>
      </p:sp>
      <p:sp>
        <p:nvSpPr>
          <p:cNvPr id="346" name="Shape 346"/>
          <p:cNvSpPr txBox="1">
            <a:spLocks noGrp="1"/>
          </p:cNvSpPr>
          <p:nvPr>
            <p:ph type="body" idx="1"/>
          </p:nvPr>
        </p:nvSpPr>
        <p:spPr>
          <a:xfrm>
            <a:off x="819150" y="1932225"/>
            <a:ext cx="7505700" cy="3070500"/>
          </a:xfrm>
          <a:prstGeom prst="rect">
            <a:avLst/>
          </a:prstGeom>
        </p:spPr>
        <p:txBody>
          <a:bodyPr wrap="square" lIns="91425" tIns="91425" rIns="91425" bIns="91425" anchor="t" anchorCtr="0">
            <a:noAutofit/>
          </a:bodyPr>
          <a:lstStyle/>
          <a:p>
            <a:pPr lvl="0" rtl="0">
              <a:lnSpc>
                <a:spcPct val="90000"/>
              </a:lnSpc>
              <a:spcBef>
                <a:spcPts val="0"/>
              </a:spcBef>
              <a:buNone/>
            </a:pPr>
            <a:r>
              <a:rPr lang="zh-TW" sz="2400">
                <a:solidFill>
                  <a:srgbClr val="000000"/>
                </a:solidFill>
              </a:rPr>
              <a:t>Longest Common Subsequence (LCS)</a:t>
            </a: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500">
                <a:solidFill>
                  <a:srgbClr val="000000"/>
                </a:solidFill>
                <a:latin typeface="Arial"/>
                <a:ea typeface="Arial"/>
                <a:cs typeface="Arial"/>
                <a:sym typeface="Arial"/>
              </a:rPr>
              <a:t>Ref：See HTK book 3.2.2 (p. 33)</a:t>
            </a: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r>
              <a:rPr lang="zh-TW" sz="1800">
                <a:solidFill>
                  <a:srgbClr val="000000"/>
                </a:solidFill>
                <a:latin typeface="Arial"/>
                <a:ea typeface="Arial"/>
                <a:cs typeface="Arial"/>
                <a:sym typeface="Arial"/>
              </a:rPr>
              <a:t/>
            </a:r>
            <a:br>
              <a:rPr lang="zh-TW" sz="1800">
                <a:solidFill>
                  <a:srgbClr val="000000"/>
                </a:solidFill>
                <a:latin typeface="Arial"/>
                <a:ea typeface="Arial"/>
                <a:cs typeface="Arial"/>
                <a:sym typeface="Arial"/>
              </a:rPr>
            </a:br>
            <a:endParaRPr lang="zh-TW" sz="1800">
              <a:solidFill>
                <a:srgbClr val="000000"/>
              </a:solidFill>
              <a:latin typeface="Arial"/>
              <a:ea typeface="Arial"/>
              <a:cs typeface="Arial"/>
              <a:sym typeface="Arial"/>
            </a:endParaRPr>
          </a:p>
        </p:txBody>
      </p:sp>
      <p:pic>
        <p:nvPicPr>
          <p:cNvPr id="347" name="Shape 347"/>
          <p:cNvPicPr preferRelativeResize="0"/>
          <p:nvPr/>
        </p:nvPicPr>
        <p:blipFill>
          <a:blip r:embed="rId3">
            <a:alphaModFix/>
          </a:blip>
          <a:stretch>
            <a:fillRect/>
          </a:stretch>
        </p:blipFill>
        <p:spPr>
          <a:xfrm>
            <a:off x="1408950" y="1067250"/>
            <a:ext cx="6326101" cy="784350"/>
          </a:xfrm>
          <a:prstGeom prst="rect">
            <a:avLst/>
          </a:prstGeom>
          <a:noFill/>
          <a:ln>
            <a:noFill/>
          </a:ln>
        </p:spPr>
      </p:pic>
      <p:pic>
        <p:nvPicPr>
          <p:cNvPr id="348" name="Shape 348"/>
          <p:cNvPicPr preferRelativeResize="0"/>
          <p:nvPr/>
        </p:nvPicPr>
        <p:blipFill rotWithShape="1">
          <a:blip r:embed="rId4">
            <a:alphaModFix/>
          </a:blip>
          <a:srcRect r="14346" b="4406"/>
          <a:stretch/>
        </p:blipFill>
        <p:spPr>
          <a:xfrm>
            <a:off x="880425" y="2427150"/>
            <a:ext cx="7383151" cy="2312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Report - Part 1 (40%) - Run Baseline</a:t>
            </a:r>
            <a:br>
              <a:rPr lang="zh-TW"/>
            </a:br>
            <a:endParaRPr lang="zh-TW"/>
          </a:p>
        </p:txBody>
      </p:sp>
      <p:sp>
        <p:nvSpPr>
          <p:cNvPr id="362" name="Shape 362"/>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360000" lvl="0" indent="-381000" rtl="0">
              <a:spcBef>
                <a:spcPts val="0"/>
              </a:spcBef>
              <a:spcAft>
                <a:spcPts val="0"/>
              </a:spcAft>
              <a:buClr>
                <a:srgbClr val="000000"/>
              </a:buClr>
              <a:buSzPct val="100000"/>
              <a:buAutoNum type="arabicPeriod"/>
            </a:pPr>
            <a:r>
              <a:rPr lang="zh-TW" sz="2400" dirty="0">
                <a:solidFill>
                  <a:srgbClr val="000000"/>
                </a:solidFill>
              </a:rPr>
              <a:t>Download HTK tools and homework package</a:t>
            </a:r>
          </a:p>
          <a:p>
            <a:pPr marL="360000" lvl="0" indent="-381000" rtl="0">
              <a:spcBef>
                <a:spcPts val="0"/>
              </a:spcBef>
              <a:spcAft>
                <a:spcPts val="0"/>
              </a:spcAft>
              <a:buClr>
                <a:srgbClr val="000000"/>
              </a:buClr>
              <a:buSzPct val="100000"/>
              <a:buAutoNum type="arabicPeriod"/>
            </a:pPr>
            <a:r>
              <a:rPr lang="zh-TW" sz="2400" dirty="0">
                <a:solidFill>
                  <a:srgbClr val="000000"/>
                </a:solidFill>
              </a:rPr>
              <a:t>Set PATH for HTK tools：</a:t>
            </a:r>
            <a:r>
              <a:rPr lang="zh-TW" sz="2000" i="1" dirty="0">
                <a:solidFill>
                  <a:srgbClr val="000000"/>
                </a:solidFill>
              </a:rPr>
              <a:t>set_htk_path.sh</a:t>
            </a:r>
          </a:p>
          <a:p>
            <a:pPr marL="360000" lvl="0" indent="-381000" rtl="0">
              <a:spcBef>
                <a:spcPts val="0"/>
              </a:spcBef>
              <a:spcAft>
                <a:spcPts val="0"/>
              </a:spcAft>
              <a:buClr>
                <a:srgbClr val="000000"/>
              </a:buClr>
              <a:buSzPct val="100000"/>
              <a:buAutoNum type="arabicPeriod"/>
            </a:pPr>
            <a:r>
              <a:rPr lang="zh-TW" sz="2400" dirty="0">
                <a:solidFill>
                  <a:srgbClr val="000000"/>
                </a:solidFill>
              </a:rPr>
              <a:t>Execute (bash shell script</a:t>
            </a:r>
            <a:r>
              <a:rPr lang="zh-TW" sz="2400" dirty="0" smtClean="0">
                <a:solidFill>
                  <a:srgbClr val="000000"/>
                </a:solidFill>
              </a:rPr>
              <a:t>)</a:t>
            </a:r>
            <a:r>
              <a:rPr lang="zh-TW" sz="2000" i="1" dirty="0">
                <a:solidFill>
                  <a:srgbClr val="000000"/>
                </a:solidFill>
              </a:rPr>
              <a:t/>
            </a:r>
            <a:br>
              <a:rPr lang="zh-TW" sz="2000" i="1" dirty="0">
                <a:solidFill>
                  <a:srgbClr val="000000"/>
                </a:solidFill>
              </a:rPr>
            </a:br>
            <a:r>
              <a:rPr lang="zh-TW" sz="2000" i="1" dirty="0">
                <a:solidFill>
                  <a:srgbClr val="000000"/>
                </a:solidFill>
              </a:rPr>
              <a:t>01_run_HCopy.sh</a:t>
            </a:r>
            <a:br>
              <a:rPr lang="zh-TW" sz="2000" i="1" dirty="0">
                <a:solidFill>
                  <a:srgbClr val="000000"/>
                </a:solidFill>
              </a:rPr>
            </a:br>
            <a:r>
              <a:rPr lang="zh-TW" sz="2000" i="1" dirty="0">
                <a:solidFill>
                  <a:srgbClr val="000000"/>
                </a:solidFill>
              </a:rPr>
              <a:t>02_run_HCompV.sh</a:t>
            </a:r>
            <a:br>
              <a:rPr lang="zh-TW" sz="2000" i="1" dirty="0">
                <a:solidFill>
                  <a:srgbClr val="000000"/>
                </a:solidFill>
              </a:rPr>
            </a:br>
            <a:r>
              <a:rPr lang="zh-TW" sz="2000" i="1" dirty="0">
                <a:solidFill>
                  <a:srgbClr val="000000"/>
                </a:solidFill>
              </a:rPr>
              <a:t>03_training.sh</a:t>
            </a:r>
            <a:br>
              <a:rPr lang="zh-TW" sz="2000" i="1" dirty="0">
                <a:solidFill>
                  <a:srgbClr val="000000"/>
                </a:solidFill>
              </a:rPr>
            </a:br>
            <a:r>
              <a:rPr lang="zh-TW" sz="2000" i="1" dirty="0">
                <a:solidFill>
                  <a:srgbClr val="000000"/>
                </a:solidFill>
              </a:rPr>
              <a:t>04_testing.sh</a:t>
            </a:r>
          </a:p>
          <a:p>
            <a:pPr marL="360000" lvl="0" indent="-381000" rtl="0">
              <a:spcBef>
                <a:spcPts val="0"/>
              </a:spcBef>
              <a:spcAft>
                <a:spcPts val="0"/>
              </a:spcAft>
              <a:buClr>
                <a:srgbClr val="000000"/>
              </a:buClr>
              <a:buSzPct val="100000"/>
              <a:buAutoNum type="arabicPeriod"/>
            </a:pPr>
            <a:r>
              <a:rPr lang="zh-TW" sz="2400" dirty="0">
                <a:solidFill>
                  <a:srgbClr val="000000"/>
                </a:solidFill>
              </a:rPr>
              <a:t>You can find accuracy in “result/accuracy”</a:t>
            </a:r>
            <a:br>
              <a:rPr lang="zh-TW" sz="2400" dirty="0">
                <a:solidFill>
                  <a:srgbClr val="000000"/>
                </a:solidFill>
              </a:rPr>
            </a:br>
            <a:r>
              <a:rPr lang="zh-TW" sz="2000" i="1" dirty="0">
                <a:solidFill>
                  <a:srgbClr val="000000"/>
                </a:solidFill>
              </a:rPr>
              <a:t>the baseline accuracy is 74.34</a:t>
            </a:r>
            <a:r>
              <a:rPr lang="zh-TW" sz="2000" i="1" dirty="0" smtClean="0">
                <a:solidFill>
                  <a:srgbClr val="000000"/>
                </a:solidFill>
              </a:rPr>
              <a:t>%</a:t>
            </a:r>
            <a:endParaRPr lang="en-US" altLang="zh-TW" sz="2000" i="1" dirty="0" smtClean="0">
              <a:solidFill>
                <a:srgbClr val="000000"/>
              </a:solidFill>
            </a:endParaRPr>
          </a:p>
          <a:p>
            <a:pPr marL="360000" lvl="0" indent="-381000">
              <a:spcAft>
                <a:spcPts val="0"/>
              </a:spcAft>
              <a:buClr>
                <a:srgbClr val="000000"/>
              </a:buClr>
              <a:buAutoNum type="arabicPeriod"/>
            </a:pPr>
            <a:r>
              <a:rPr lang="en-US" altLang="zh-TW" sz="2400" dirty="0">
                <a:solidFill>
                  <a:srgbClr val="000000"/>
                </a:solidFill>
              </a:rPr>
              <a:t>P</a:t>
            </a:r>
            <a:r>
              <a:rPr lang="en-US" altLang="zh-TW" sz="2400" dirty="0" smtClean="0">
                <a:solidFill>
                  <a:srgbClr val="000000"/>
                </a:solidFill>
              </a:rPr>
              <a:t>ut </a:t>
            </a:r>
            <a:r>
              <a:rPr lang="en-US" altLang="zh-TW" sz="2400" dirty="0">
                <a:solidFill>
                  <a:srgbClr val="000000"/>
                </a:solidFill>
              </a:rPr>
              <a:t>the screenshot of your result on the report.</a:t>
            </a:r>
            <a:r>
              <a:rPr lang="zh-TW" altLang="zh-TW" sz="2400" dirty="0">
                <a:solidFill>
                  <a:srgbClr val="000000"/>
                </a:solidFill>
              </a:rPr>
              <a:t/>
            </a:r>
            <a:br>
              <a:rPr lang="zh-TW" alt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endParaRPr lang="zh-TW" sz="2400" dirty="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Useful tips</a:t>
            </a:r>
            <a:br>
              <a:rPr lang="zh-TW"/>
            </a:br>
            <a:endParaRPr lang="zh-TW"/>
          </a:p>
        </p:txBody>
      </p:sp>
      <p:sp>
        <p:nvSpPr>
          <p:cNvPr id="368" name="Shape 368"/>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457200" lvl="0" indent="-381000" rtl="0">
              <a:spcBef>
                <a:spcPts val="0"/>
              </a:spcBef>
              <a:buClr>
                <a:srgbClr val="000000"/>
              </a:buClr>
              <a:buSzPct val="100000"/>
              <a:buAutoNum type="arabicPeriod"/>
            </a:pPr>
            <a:r>
              <a:rPr lang="zh-TW" sz="2400">
                <a:solidFill>
                  <a:srgbClr val="000000"/>
                </a:solidFill>
              </a:rPr>
              <a:t>To unzip files</a:t>
            </a:r>
            <a:br>
              <a:rPr lang="zh-TW" sz="2400">
                <a:solidFill>
                  <a:srgbClr val="000000"/>
                </a:solidFill>
              </a:rPr>
            </a:br>
            <a:r>
              <a:rPr lang="zh-TW" sz="2000" i="1">
                <a:solidFill>
                  <a:srgbClr val="000000"/>
                </a:solidFill>
              </a:rPr>
              <a:t>unzip XXXX.zip</a:t>
            </a:r>
            <a:br>
              <a:rPr lang="zh-TW" sz="2000" i="1">
                <a:solidFill>
                  <a:srgbClr val="000000"/>
                </a:solidFill>
              </a:rPr>
            </a:br>
            <a:r>
              <a:rPr lang="zh-TW" sz="2000" i="1">
                <a:solidFill>
                  <a:srgbClr val="000000"/>
                </a:solidFill>
              </a:rPr>
              <a:t>tar -zxvf XXXX.tar.gz</a:t>
            </a:r>
          </a:p>
          <a:p>
            <a:pPr marL="457200" lvl="0" indent="-381000" rtl="0">
              <a:spcBef>
                <a:spcPts val="0"/>
              </a:spcBef>
              <a:buClr>
                <a:srgbClr val="000000"/>
              </a:buClr>
              <a:buSzPct val="100000"/>
              <a:buAutoNum type="arabicPeriod"/>
            </a:pPr>
            <a:r>
              <a:rPr lang="zh-TW" sz="2400">
                <a:solidFill>
                  <a:srgbClr val="000000"/>
                </a:solidFill>
              </a:rPr>
              <a:t>To set path in “set_htk_path.sh”</a:t>
            </a:r>
            <a:br>
              <a:rPr lang="zh-TW" sz="2400">
                <a:solidFill>
                  <a:srgbClr val="000000"/>
                </a:solidFill>
              </a:rPr>
            </a:br>
            <a:r>
              <a:rPr lang="zh-TW" sz="2000" i="1">
                <a:solidFill>
                  <a:srgbClr val="000000"/>
                </a:solidFill>
              </a:rPr>
              <a:t>PATH=$PATH:“~/XXXX/XXXX”</a:t>
            </a:r>
          </a:p>
          <a:p>
            <a:pPr marL="457200" lvl="0" indent="-381000" rtl="0">
              <a:spcBef>
                <a:spcPts val="0"/>
              </a:spcBef>
              <a:buClr>
                <a:srgbClr val="000000"/>
              </a:buClr>
              <a:buSzPct val="100000"/>
              <a:buAutoNum type="arabicPeriod"/>
            </a:pPr>
            <a:r>
              <a:rPr lang="zh-TW" sz="2400">
                <a:solidFill>
                  <a:srgbClr val="000000"/>
                </a:solidFill>
              </a:rPr>
              <a:t>In case shell script is not permitted to run…</a:t>
            </a:r>
            <a:br>
              <a:rPr lang="zh-TW" sz="2400">
                <a:solidFill>
                  <a:srgbClr val="000000"/>
                </a:solidFill>
              </a:rPr>
            </a:br>
            <a:r>
              <a:rPr lang="zh-TW" sz="2000" i="1">
                <a:solidFill>
                  <a:srgbClr val="000000"/>
                </a:solidFill>
              </a:rPr>
              <a:t>chmod 744 XXXX.sh</a:t>
            </a:r>
            <a:br>
              <a:rPr lang="zh-TW" sz="2000" i="1">
                <a:solidFill>
                  <a:srgbClr val="000000"/>
                </a:solidFill>
              </a:rPr>
            </a:br>
            <a:endParaRPr lang="zh-TW" sz="2000" i="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Introduction</a:t>
            </a:r>
          </a:p>
          <a:p>
            <a:pPr lvl="0" rtl="0">
              <a:spcBef>
                <a:spcPts val="0"/>
              </a:spcBef>
              <a:buNone/>
            </a:pPr>
            <a:endParaRPr/>
          </a:p>
        </p:txBody>
      </p:sp>
      <p:sp>
        <p:nvSpPr>
          <p:cNvPr id="141" name="Shape 141"/>
          <p:cNvSpPr txBox="1">
            <a:spLocks noGrp="1"/>
          </p:cNvSpPr>
          <p:nvPr>
            <p:ph type="body" idx="1"/>
          </p:nvPr>
        </p:nvSpPr>
        <p:spPr>
          <a:xfrm>
            <a:off x="819150" y="1483350"/>
            <a:ext cx="7505700" cy="2448000"/>
          </a:xfrm>
          <a:prstGeom prst="rect">
            <a:avLst/>
          </a:prstGeom>
        </p:spPr>
        <p:txBody>
          <a:bodyPr wrap="square" lIns="91425" tIns="91425" rIns="91425" bIns="91425" anchor="t" anchorCtr="0">
            <a:noAutofit/>
          </a:bodyPr>
          <a:lstStyle/>
          <a:p>
            <a:pPr marL="457200" lvl="0" indent="-355600" rtl="0">
              <a:spcBef>
                <a:spcPts val="0"/>
              </a:spcBef>
              <a:buClr>
                <a:srgbClr val="000000"/>
              </a:buClr>
              <a:buSzPct val="83333"/>
            </a:pPr>
            <a:r>
              <a:rPr lang="zh-TW" sz="2400">
                <a:solidFill>
                  <a:srgbClr val="000000"/>
                </a:solidFill>
              </a:rPr>
              <a:t>Construct a digit recognizer - monophone</a:t>
            </a:r>
            <a:br>
              <a:rPr lang="zh-TW" sz="2400">
                <a:solidFill>
                  <a:srgbClr val="000000"/>
                </a:solidFill>
              </a:rPr>
            </a:br>
            <a:r>
              <a:rPr lang="zh-TW" sz="2000">
                <a:solidFill>
                  <a:srgbClr val="000000"/>
                </a:solidFill>
              </a:rPr>
              <a:t>ling | yi | er | san | si | wu | liu | qi | ba | jiu</a:t>
            </a:r>
          </a:p>
          <a:p>
            <a:pPr marL="457200" lvl="0" indent="-355600" rtl="0">
              <a:spcBef>
                <a:spcPts val="0"/>
              </a:spcBef>
              <a:buClr>
                <a:srgbClr val="000000"/>
              </a:buClr>
              <a:buSzPct val="83333"/>
            </a:pPr>
            <a:r>
              <a:rPr lang="zh-TW" sz="2400">
                <a:solidFill>
                  <a:srgbClr val="000000"/>
                </a:solidFill>
              </a:rPr>
              <a:t>Free tools of HMM: Hidden Markov Toolkit (HTK)</a:t>
            </a:r>
            <a:br>
              <a:rPr lang="zh-TW" sz="2400">
                <a:solidFill>
                  <a:srgbClr val="000000"/>
                </a:solidFill>
              </a:rPr>
            </a:br>
            <a:r>
              <a:rPr lang="zh-TW" sz="2000" u="sng">
                <a:solidFill>
                  <a:schemeClr val="hlink"/>
                </a:solidFill>
                <a:hlinkClick r:id="rId3"/>
              </a:rPr>
              <a:t>http://htk.eng.cam.ac.uk/</a:t>
            </a:r>
          </a:p>
          <a:p>
            <a:pPr marL="457200" lvl="0" indent="-355600" rtl="0">
              <a:spcBef>
                <a:spcPts val="0"/>
              </a:spcBef>
              <a:buClr>
                <a:srgbClr val="000000"/>
              </a:buClr>
              <a:buSzPct val="83333"/>
            </a:pPr>
            <a:r>
              <a:rPr lang="zh-TW" sz="2400">
                <a:solidFill>
                  <a:srgbClr val="000000"/>
                </a:solidFill>
              </a:rPr>
              <a:t>Training data, testing data, scripts, and other resources</a:t>
            </a:r>
            <a:br>
              <a:rPr lang="zh-TW" sz="2400">
                <a:solidFill>
                  <a:srgbClr val="000000"/>
                </a:solidFill>
              </a:rPr>
            </a:br>
            <a:r>
              <a:rPr lang="zh-TW" sz="2400">
                <a:solidFill>
                  <a:srgbClr val="000000"/>
                </a:solidFill>
              </a:rPr>
              <a:t>all are available on </a:t>
            </a:r>
            <a:r>
              <a:rPr lang="zh-TW" sz="2000" u="sng">
                <a:solidFill>
                  <a:schemeClr val="hlink"/>
                </a:solidFill>
                <a:hlinkClick r:id="rId4"/>
              </a:rPr>
              <a:t>http://speech.ee.ntu.edu.tw/DSP2017Autumn/</a:t>
            </a: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r>
              <a:rPr lang="zh-TW" sz="2400">
                <a:solidFill>
                  <a:srgbClr val="000000"/>
                </a:solidFill>
                <a:latin typeface="Arial"/>
                <a:ea typeface="Arial"/>
                <a:cs typeface="Arial"/>
                <a:sym typeface="Arial"/>
              </a:rPr>
              <a:t/>
            </a:r>
            <a:br>
              <a:rPr lang="zh-TW" sz="2400">
                <a:solidFill>
                  <a:srgbClr val="000000"/>
                </a:solidFill>
                <a:latin typeface="Arial"/>
                <a:ea typeface="Arial"/>
                <a:cs typeface="Arial"/>
                <a:sym typeface="Arial"/>
              </a:rPr>
            </a:br>
            <a:endParaRPr lang="zh-TW" sz="24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Report - Part 2 (40%) - Improve Accuracy</a:t>
            </a:r>
            <a:br>
              <a:rPr lang="zh-TW"/>
            </a:br>
            <a:endParaRPr lang="zh-TW"/>
          </a:p>
        </p:txBody>
      </p:sp>
      <p:sp>
        <p:nvSpPr>
          <p:cNvPr id="374" name="Shape 374"/>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457200" lvl="0" indent="-355600" rtl="0">
              <a:spcBef>
                <a:spcPts val="0"/>
              </a:spcBef>
              <a:buClr>
                <a:srgbClr val="000000"/>
              </a:buClr>
              <a:buSzPct val="83333"/>
            </a:pPr>
            <a:r>
              <a:rPr lang="zh-TW" sz="2400" dirty="0">
                <a:solidFill>
                  <a:srgbClr val="000000"/>
                </a:solidFill>
              </a:rPr>
              <a:t>Acc &gt; 95% for full credit ; 90~95% for partial </a:t>
            </a:r>
            <a:r>
              <a:rPr lang="zh-TW" sz="2400" dirty="0" smtClean="0">
                <a:solidFill>
                  <a:srgbClr val="000000"/>
                </a:solidFill>
              </a:rPr>
              <a:t>credit</a:t>
            </a:r>
            <a:r>
              <a:rPr lang="en-US" altLang="zh-TW" sz="2400" dirty="0" smtClean="0">
                <a:solidFill>
                  <a:srgbClr val="000000"/>
                </a:solidFill>
              </a:rPr>
              <a:t/>
            </a:r>
            <a:br>
              <a:rPr lang="en-US" altLang="zh-TW" sz="2400" dirty="0" smtClean="0">
                <a:solidFill>
                  <a:srgbClr val="000000"/>
                </a:solidFill>
              </a:rPr>
            </a:br>
            <a:r>
              <a:rPr lang="en-US" altLang="zh-TW" sz="2400" dirty="0" smtClean="0">
                <a:solidFill>
                  <a:srgbClr val="000000"/>
                </a:solidFill>
              </a:rPr>
              <a:t>and put the screenshot of your result on the report.</a:t>
            </a:r>
            <a:r>
              <a:rPr lang="zh-TW" sz="2400" dirty="0">
                <a:solidFill>
                  <a:srgbClr val="000000"/>
                </a:solidFill>
              </a:rPr>
              <a:t/>
            </a:r>
            <a:br>
              <a:rPr lang="zh-TW" sz="2400" dirty="0">
                <a:solidFill>
                  <a:srgbClr val="000000"/>
                </a:solidFill>
              </a:rPr>
            </a:b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endParaRPr lang="zh-TW" sz="2400" dirty="0">
              <a:solidFill>
                <a:srgbClr val="000000"/>
              </a:solidFill>
              <a:latin typeface="Arial"/>
              <a:ea typeface="Arial"/>
              <a:cs typeface="Arial"/>
              <a:sym typeface="Arial"/>
            </a:endParaRPr>
          </a:p>
        </p:txBody>
      </p:sp>
      <p:grpSp>
        <p:nvGrpSpPr>
          <p:cNvPr id="2" name="群組 1"/>
          <p:cNvGrpSpPr/>
          <p:nvPr/>
        </p:nvGrpSpPr>
        <p:grpSpPr>
          <a:xfrm>
            <a:off x="1426651" y="2076138"/>
            <a:ext cx="6653048" cy="2757562"/>
            <a:chOff x="1426650" y="1509225"/>
            <a:chExt cx="7895675" cy="3324475"/>
          </a:xfrm>
        </p:grpSpPr>
        <p:pic>
          <p:nvPicPr>
            <p:cNvPr id="375" name="Shape 375"/>
            <p:cNvPicPr preferRelativeResize="0"/>
            <p:nvPr/>
          </p:nvPicPr>
          <p:blipFill>
            <a:blip r:embed="rId3">
              <a:alphaModFix/>
            </a:blip>
            <a:stretch>
              <a:fillRect/>
            </a:stretch>
          </p:blipFill>
          <p:spPr>
            <a:xfrm>
              <a:off x="1555188" y="1599975"/>
              <a:ext cx="6033624" cy="3119425"/>
            </a:xfrm>
            <a:prstGeom prst="rect">
              <a:avLst/>
            </a:prstGeom>
            <a:noFill/>
            <a:ln>
              <a:noFill/>
            </a:ln>
          </p:spPr>
        </p:pic>
        <p:sp>
          <p:nvSpPr>
            <p:cNvPr id="376" name="Shape 376"/>
            <p:cNvSpPr/>
            <p:nvPr/>
          </p:nvSpPr>
          <p:spPr>
            <a:xfrm>
              <a:off x="1426650" y="2055525"/>
              <a:ext cx="1436100" cy="8448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4608500" y="2095300"/>
              <a:ext cx="3069300" cy="2738400"/>
            </a:xfrm>
            <a:prstGeom prst="roundRect">
              <a:avLst>
                <a:gd name="adj" fmla="val 16667"/>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78" name="Shape 378"/>
            <p:cNvSpPr txBox="1"/>
            <p:nvPr/>
          </p:nvSpPr>
          <p:spPr>
            <a:xfrm>
              <a:off x="1763050" y="1562425"/>
              <a:ext cx="951000" cy="630600"/>
            </a:xfrm>
            <a:prstGeom prst="rect">
              <a:avLst/>
            </a:prstGeom>
            <a:noFill/>
            <a:ln>
              <a:noFill/>
            </a:ln>
          </p:spPr>
          <p:txBody>
            <a:bodyPr wrap="square" lIns="91425" tIns="91425" rIns="91425" bIns="91425" anchor="t" anchorCtr="0">
              <a:noAutofit/>
            </a:bodyPr>
            <a:lstStyle/>
            <a:p>
              <a:pPr lvl="0">
                <a:spcBef>
                  <a:spcPts val="0"/>
                </a:spcBef>
                <a:buNone/>
              </a:pPr>
              <a:r>
                <a:rPr lang="zh-TW" sz="2000">
                  <a:solidFill>
                    <a:srgbClr val="FF9900"/>
                  </a:solidFill>
                  <a:latin typeface="Calibri"/>
                  <a:ea typeface="Calibri"/>
                  <a:cs typeface="Calibri"/>
                  <a:sym typeface="Calibri"/>
                </a:rPr>
                <a:t>proto</a:t>
              </a:r>
            </a:p>
          </p:txBody>
        </p:sp>
        <p:sp>
          <p:nvSpPr>
            <p:cNvPr id="379" name="Shape 379"/>
            <p:cNvSpPr txBox="1"/>
            <p:nvPr/>
          </p:nvSpPr>
          <p:spPr>
            <a:xfrm>
              <a:off x="5089325" y="1509225"/>
              <a:ext cx="4233000" cy="630600"/>
            </a:xfrm>
            <a:prstGeom prst="rect">
              <a:avLst/>
            </a:prstGeom>
            <a:noFill/>
            <a:ln>
              <a:noFill/>
            </a:ln>
          </p:spPr>
          <p:txBody>
            <a:bodyPr wrap="square" lIns="91425" tIns="91425" rIns="91425" bIns="91425" anchor="t" anchorCtr="0">
              <a:noAutofit/>
            </a:bodyPr>
            <a:lstStyle/>
            <a:p>
              <a:pPr lvl="0" rtl="0">
                <a:spcBef>
                  <a:spcPts val="0"/>
                </a:spcBef>
                <a:buNone/>
              </a:pPr>
              <a:r>
                <a:rPr lang="zh-TW" sz="2000">
                  <a:solidFill>
                    <a:srgbClr val="FF9900"/>
                  </a:solidFill>
                  <a:latin typeface="Calibri"/>
                  <a:ea typeface="Calibri"/>
                  <a:cs typeface="Calibri"/>
                  <a:sym typeface="Calibri"/>
                </a:rPr>
                <a:t>03_training.sh, mix2_10.hed...</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Part 2 - Attention 1</a:t>
            </a:r>
            <a:br>
              <a:rPr lang="zh-TW"/>
            </a:br>
            <a:endParaRPr lang="zh-TW"/>
          </a:p>
        </p:txBody>
      </p:sp>
      <p:sp>
        <p:nvSpPr>
          <p:cNvPr id="385" name="Shape 385"/>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419100" indent="-342900">
              <a:buClr>
                <a:srgbClr val="000000"/>
              </a:buClr>
            </a:pPr>
            <a:r>
              <a:rPr lang="zh-TW" sz="2400" dirty="0">
                <a:solidFill>
                  <a:srgbClr val="000000"/>
                </a:solidFill>
              </a:rPr>
              <a:t>Executing 03_training.sh twice is different from doubling the number of training iterations.  </a:t>
            </a:r>
            <a:br>
              <a:rPr lang="zh-TW" sz="2400" dirty="0">
                <a:solidFill>
                  <a:srgbClr val="000000"/>
                </a:solidFill>
              </a:rPr>
            </a:br>
            <a:r>
              <a:rPr lang="zh-TW" sz="2400" dirty="0">
                <a:solidFill>
                  <a:srgbClr val="000000"/>
                </a:solidFill>
              </a:rPr>
              <a:t>To increase the number of training iterations, please modify the script, rather than run it many times</a:t>
            </a:r>
            <a:r>
              <a:rPr lang="zh-TW" sz="2400" dirty="0" smtClean="0">
                <a:solidFill>
                  <a:srgbClr val="000000"/>
                </a:solidFill>
              </a:rPr>
              <a:t>.</a:t>
            </a:r>
            <a:r>
              <a:rPr lang="zh-TW" sz="2400" dirty="0">
                <a:solidFill>
                  <a:srgbClr val="000000"/>
                </a:solidFill>
              </a:rPr>
              <a:t/>
            </a:r>
            <a:br>
              <a:rPr lang="zh-TW" sz="2400" dirty="0">
                <a:solidFill>
                  <a:srgbClr val="000000"/>
                </a:solidFill>
              </a:rPr>
            </a:br>
            <a:endParaRPr lang="zh-TW" sz="2400" dirty="0">
              <a:solidFill>
                <a:srgbClr val="000000"/>
              </a:solidFill>
            </a:endParaRPr>
          </a:p>
        </p:txBody>
      </p:sp>
      <p:pic>
        <p:nvPicPr>
          <p:cNvPr id="386" name="Shape 386"/>
          <p:cNvPicPr preferRelativeResize="0"/>
          <p:nvPr/>
        </p:nvPicPr>
        <p:blipFill rotWithShape="1">
          <a:blip r:embed="rId3">
            <a:alphaModFix/>
          </a:blip>
          <a:srcRect l="35719" t="59757" r="31437" b="22957"/>
          <a:stretch/>
        </p:blipFill>
        <p:spPr>
          <a:xfrm>
            <a:off x="2155890" y="2948259"/>
            <a:ext cx="4844515" cy="1646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Part 2 - Attention 2</a:t>
            </a:r>
            <a:br>
              <a:rPr lang="zh-TW"/>
            </a:br>
            <a:endParaRPr lang="zh-TW"/>
          </a:p>
        </p:txBody>
      </p:sp>
      <p:sp>
        <p:nvSpPr>
          <p:cNvPr id="392" name="Shape 392"/>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342900" indent="-342900"/>
            <a:r>
              <a:rPr lang="zh-TW" sz="2400" dirty="0">
                <a:solidFill>
                  <a:srgbClr val="000000"/>
                </a:solidFill>
              </a:rPr>
              <a:t>Every time you modified </a:t>
            </a:r>
            <a:r>
              <a:rPr lang="zh-TW" sz="2400" b="1" i="1" dirty="0">
                <a:solidFill>
                  <a:srgbClr val="000000"/>
                </a:solidFill>
              </a:rPr>
              <a:t>any parameter or file</a:t>
            </a:r>
            <a:r>
              <a:rPr lang="zh-TW" sz="2400" dirty="0">
                <a:solidFill>
                  <a:srgbClr val="000000"/>
                </a:solidFill>
              </a:rPr>
              <a:t>, you should run </a:t>
            </a:r>
            <a:r>
              <a:rPr lang="zh-TW" sz="2400" b="1" i="1" dirty="0">
                <a:solidFill>
                  <a:srgbClr val="FF0000"/>
                </a:solidFill>
              </a:rPr>
              <a:t>00_clean_all.sh</a:t>
            </a:r>
            <a:r>
              <a:rPr lang="zh-TW" sz="2400" dirty="0">
                <a:solidFill>
                  <a:srgbClr val="000000"/>
                </a:solidFill>
              </a:rPr>
              <a:t> to remove all the files that were produced before, and restart all the procedures. If not, the new settings will be performed on the previous files, and hence you will be not able to analyze the new results.</a:t>
            </a:r>
            <a:br>
              <a:rPr lang="zh-TW" sz="2400" dirty="0">
                <a:solidFill>
                  <a:srgbClr val="000000"/>
                </a:solidFill>
              </a:rPr>
            </a:br>
            <a:r>
              <a:rPr lang="zh-TW" sz="2400" dirty="0">
                <a:solidFill>
                  <a:srgbClr val="000000"/>
                </a:solidFill>
              </a:rPr>
              <a:t>(Of course, you should record your current results before starting the next experiment.)</a:t>
            </a:r>
            <a:br>
              <a:rPr lang="zh-TW" sz="2400" dirty="0">
                <a:solidFill>
                  <a:srgbClr val="000000"/>
                </a:solidFill>
              </a:rPr>
            </a:br>
            <a:endParaRPr lang="zh-TW" sz="2400"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Report - Part 3 (30%)</a:t>
            </a:r>
            <a:br>
              <a:rPr lang="zh-TW"/>
            </a:br>
            <a:endParaRPr lang="zh-TW"/>
          </a:p>
        </p:txBody>
      </p:sp>
      <p:sp>
        <p:nvSpPr>
          <p:cNvPr id="398" name="Shape 398"/>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457200" lvl="0" indent="-355600" rtl="0">
              <a:spcBef>
                <a:spcPts val="0"/>
              </a:spcBef>
              <a:buClr>
                <a:srgbClr val="000000"/>
              </a:buClr>
              <a:buSzPct val="83333"/>
            </a:pPr>
            <a:r>
              <a:rPr lang="zh-TW" sz="2400" dirty="0">
                <a:solidFill>
                  <a:srgbClr val="000000"/>
                </a:solidFill>
              </a:rPr>
              <a:t>Write a report describing your training process and accuracy.</a:t>
            </a:r>
            <a:br>
              <a:rPr lang="zh-TW" sz="2400" dirty="0">
                <a:solidFill>
                  <a:srgbClr val="000000"/>
                </a:solidFill>
              </a:rPr>
            </a:br>
            <a:r>
              <a:rPr lang="zh-TW" sz="2000" i="1" dirty="0">
                <a:solidFill>
                  <a:srgbClr val="000000"/>
                </a:solidFill>
              </a:rPr>
              <a:t>Number of states, Gaussian mixtures, iterations, …</a:t>
            </a:r>
            <a:br>
              <a:rPr lang="zh-TW" sz="2000" i="1" dirty="0">
                <a:solidFill>
                  <a:srgbClr val="000000"/>
                </a:solidFill>
              </a:rPr>
            </a:br>
            <a:r>
              <a:rPr lang="zh-TW" sz="2000" i="1" dirty="0">
                <a:solidFill>
                  <a:srgbClr val="000000"/>
                </a:solidFill>
              </a:rPr>
              <a:t>How some changes effect the performance</a:t>
            </a:r>
            <a:br>
              <a:rPr lang="zh-TW" sz="2000" i="1" dirty="0">
                <a:solidFill>
                  <a:srgbClr val="000000"/>
                </a:solidFill>
              </a:rPr>
            </a:br>
            <a:r>
              <a:rPr lang="zh-TW" sz="2000" i="1" dirty="0">
                <a:solidFill>
                  <a:srgbClr val="000000"/>
                </a:solidFill>
              </a:rPr>
              <a:t>Other interesting </a:t>
            </a:r>
            <a:r>
              <a:rPr lang="zh-TW" sz="2000" i="1" dirty="0" smtClean="0">
                <a:solidFill>
                  <a:srgbClr val="000000"/>
                </a:solidFill>
              </a:rPr>
              <a:t>discoveries</a:t>
            </a:r>
            <a:endParaRPr lang="zh-TW" sz="2000" i="1" dirty="0">
              <a:solidFill>
                <a:srgbClr val="000000"/>
              </a:solidFill>
            </a:endParaRPr>
          </a:p>
          <a:p>
            <a:pPr marL="457200" lvl="0" indent="-355600" rtl="0">
              <a:spcBef>
                <a:spcPts val="0"/>
              </a:spcBef>
              <a:buClr>
                <a:srgbClr val="000000"/>
              </a:buClr>
              <a:buSzPct val="83333"/>
            </a:pPr>
            <a:r>
              <a:rPr lang="zh-TW" sz="2400" dirty="0">
                <a:solidFill>
                  <a:srgbClr val="000000"/>
                </a:solidFill>
              </a:rPr>
              <a:t>Well-written report may get +10% bonus.</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endParaRPr lang="zh-TW" sz="2400" dirty="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819150" y="554625"/>
            <a:ext cx="7505700" cy="954600"/>
          </a:xfrm>
          <a:prstGeom prst="rect">
            <a:avLst/>
          </a:prstGeom>
        </p:spPr>
        <p:txBody>
          <a:bodyPr wrap="square" lIns="91425" tIns="91425" rIns="91425" bIns="91425" anchor="t" anchorCtr="0">
            <a:noAutofit/>
          </a:bodyPr>
          <a:lstStyle/>
          <a:p>
            <a:pPr lvl="0" rtl="0">
              <a:spcBef>
                <a:spcPts val="0"/>
              </a:spcBef>
              <a:buNone/>
            </a:pPr>
            <a:r>
              <a:rPr lang="zh-TW"/>
              <a:t>Submission Requirements</a:t>
            </a:r>
            <a:br>
              <a:rPr lang="zh-TW"/>
            </a:br>
            <a:endParaRPr lang="zh-TW"/>
          </a:p>
        </p:txBody>
      </p:sp>
      <p:sp>
        <p:nvSpPr>
          <p:cNvPr id="404" name="Shape 404"/>
          <p:cNvSpPr txBox="1">
            <a:spLocks noGrp="1"/>
          </p:cNvSpPr>
          <p:nvPr>
            <p:ph type="body" idx="1"/>
          </p:nvPr>
        </p:nvSpPr>
        <p:spPr>
          <a:xfrm>
            <a:off x="819150" y="1047400"/>
            <a:ext cx="7505700" cy="2448000"/>
          </a:xfrm>
          <a:prstGeom prst="rect">
            <a:avLst/>
          </a:prstGeom>
        </p:spPr>
        <p:txBody>
          <a:bodyPr wrap="square" lIns="91425" tIns="91425" rIns="91425" bIns="91425" anchor="t" anchorCtr="0">
            <a:noAutofit/>
          </a:bodyPr>
          <a:lstStyle/>
          <a:p>
            <a:pPr marL="457200" lvl="0" indent="-355600" rtl="0">
              <a:spcBef>
                <a:spcPts val="0"/>
              </a:spcBef>
              <a:spcAft>
                <a:spcPts val="0"/>
              </a:spcAft>
              <a:buClr>
                <a:srgbClr val="000000"/>
              </a:buClr>
              <a:buSzPct val="100000"/>
            </a:pPr>
            <a:r>
              <a:rPr lang="zh-TW" sz="2000" dirty="0">
                <a:solidFill>
                  <a:srgbClr val="000000"/>
                </a:solidFill>
              </a:rPr>
              <a:t>4 shell scripts</a:t>
            </a:r>
            <a:br>
              <a:rPr lang="zh-TW" sz="2000" dirty="0">
                <a:solidFill>
                  <a:srgbClr val="000000"/>
                </a:solidFill>
              </a:rPr>
            </a:br>
            <a:r>
              <a:rPr lang="zh-TW" sz="1800" i="1" dirty="0">
                <a:solidFill>
                  <a:srgbClr val="000000"/>
                </a:solidFill>
              </a:rPr>
              <a:t>your modified 01~04_XXXX.sh</a:t>
            </a:r>
          </a:p>
          <a:p>
            <a:pPr marL="457200" lvl="0" indent="-355600" rtl="0">
              <a:spcBef>
                <a:spcPts val="0"/>
              </a:spcBef>
              <a:spcAft>
                <a:spcPts val="0"/>
              </a:spcAft>
              <a:buClr>
                <a:srgbClr val="000000"/>
              </a:buClr>
              <a:buSzPct val="100000"/>
            </a:pPr>
            <a:r>
              <a:rPr lang="zh-TW" sz="2000" dirty="0">
                <a:solidFill>
                  <a:srgbClr val="000000"/>
                </a:solidFill>
              </a:rPr>
              <a:t>1 accuracy file</a:t>
            </a:r>
            <a:br>
              <a:rPr lang="zh-TW" sz="2000" dirty="0">
                <a:solidFill>
                  <a:srgbClr val="000000"/>
                </a:solidFill>
              </a:rPr>
            </a:br>
            <a:r>
              <a:rPr lang="zh-TW" sz="1800" i="1" dirty="0">
                <a:solidFill>
                  <a:srgbClr val="000000"/>
                </a:solidFill>
              </a:rPr>
              <a:t>with only your best accuracy (The baseline result is not needed.)</a:t>
            </a:r>
          </a:p>
          <a:p>
            <a:pPr marL="457200" lvl="0" indent="-355600" rtl="0">
              <a:spcBef>
                <a:spcPts val="0"/>
              </a:spcBef>
              <a:spcAft>
                <a:spcPts val="0"/>
              </a:spcAft>
              <a:buClr>
                <a:srgbClr val="000000"/>
              </a:buClr>
              <a:buSzPct val="100000"/>
            </a:pPr>
            <a:r>
              <a:rPr lang="zh-TW" sz="2000" dirty="0">
                <a:solidFill>
                  <a:srgbClr val="000000"/>
                </a:solidFill>
              </a:rPr>
              <a:t>proto, mix2_10.hed</a:t>
            </a:r>
            <a:br>
              <a:rPr lang="zh-TW" sz="2000" dirty="0">
                <a:solidFill>
                  <a:srgbClr val="000000"/>
                </a:solidFill>
              </a:rPr>
            </a:br>
            <a:r>
              <a:rPr lang="zh-TW" sz="1800" i="1" dirty="0">
                <a:solidFill>
                  <a:srgbClr val="000000"/>
                </a:solidFill>
              </a:rPr>
              <a:t>your modified hmm prototype</a:t>
            </a:r>
            <a:r>
              <a:rPr lang="zh-TW" sz="1800" dirty="0">
                <a:solidFill>
                  <a:srgbClr val="000000"/>
                </a:solidFill>
              </a:rPr>
              <a:t> and </a:t>
            </a:r>
            <a:r>
              <a:rPr lang="zh-TW" sz="1800" i="1" dirty="0">
                <a:solidFill>
                  <a:srgbClr val="000000"/>
                </a:solidFill>
              </a:rPr>
              <a:t>file which specifies the number of GMMs of each state</a:t>
            </a:r>
          </a:p>
          <a:p>
            <a:pPr marL="457200" lvl="0" indent="-355600" rtl="0">
              <a:spcBef>
                <a:spcPts val="0"/>
              </a:spcBef>
              <a:spcAft>
                <a:spcPts val="0"/>
              </a:spcAft>
              <a:buClr>
                <a:srgbClr val="000000"/>
              </a:buClr>
              <a:buSzPct val="100000"/>
            </a:pPr>
            <a:r>
              <a:rPr lang="zh-TW" sz="2000" dirty="0">
                <a:solidFill>
                  <a:srgbClr val="000000"/>
                </a:solidFill>
              </a:rPr>
              <a:t>1 report (in PDF format)</a:t>
            </a:r>
            <a:br>
              <a:rPr lang="zh-TW" sz="2000" dirty="0">
                <a:solidFill>
                  <a:srgbClr val="000000"/>
                </a:solidFill>
              </a:rPr>
            </a:br>
            <a:r>
              <a:rPr lang="zh-TW" sz="2000" i="1" dirty="0">
                <a:solidFill>
                  <a:srgbClr val="000000"/>
                </a:solidFill>
              </a:rPr>
              <a:t>the filename should be hw2-1_bXXXXXXXX.pdf (your student ID)</a:t>
            </a:r>
          </a:p>
          <a:p>
            <a:pPr marL="457200" lvl="0" indent="-355600" rtl="0">
              <a:spcBef>
                <a:spcPts val="0"/>
              </a:spcBef>
              <a:spcAft>
                <a:spcPts val="0"/>
              </a:spcAft>
              <a:buClr>
                <a:srgbClr val="000000"/>
              </a:buClr>
              <a:buSzPct val="100000"/>
            </a:pPr>
            <a:r>
              <a:rPr lang="zh-TW" sz="2000" dirty="0">
                <a:solidFill>
                  <a:srgbClr val="000000"/>
                </a:solidFill>
              </a:rPr>
              <a:t>Put above </a:t>
            </a:r>
            <a:r>
              <a:rPr lang="zh-TW" sz="2000" dirty="0">
                <a:solidFill>
                  <a:srgbClr val="FF0000"/>
                </a:solidFill>
              </a:rPr>
              <a:t>8 files in a folder</a:t>
            </a:r>
            <a:r>
              <a:rPr lang="zh-TW" sz="2000" dirty="0">
                <a:solidFill>
                  <a:srgbClr val="000000"/>
                </a:solidFill>
              </a:rPr>
              <a:t> (named after your student ID), and compress into 1 zip file and upload it to </a:t>
            </a:r>
            <a:r>
              <a:rPr lang="zh-TW" sz="2000" dirty="0">
                <a:solidFill>
                  <a:srgbClr val="FF0000"/>
                </a:solidFill>
              </a:rPr>
              <a:t>Ceiba</a:t>
            </a:r>
            <a:r>
              <a:rPr lang="zh-TW" sz="2000" dirty="0">
                <a:solidFill>
                  <a:srgbClr val="000000"/>
                </a:solidFill>
              </a:rPr>
              <a:t>.</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rPr>
              <a:t/>
            </a:r>
            <a:br>
              <a:rPr lang="zh-TW" sz="2000" dirty="0">
                <a:solidFill>
                  <a:srgbClr val="000000"/>
                </a:solidFill>
              </a:rPr>
            </a:br>
            <a:r>
              <a:rPr lang="zh-TW" sz="2000" dirty="0">
                <a:solidFill>
                  <a:srgbClr val="000000"/>
                </a:solidFill>
                <a:latin typeface="Arial"/>
                <a:ea typeface="Arial"/>
                <a:cs typeface="Arial"/>
                <a:sym typeface="Arial"/>
              </a:rPr>
              <a:t/>
            </a:r>
            <a:br>
              <a:rPr lang="zh-TW" sz="2000" dirty="0">
                <a:solidFill>
                  <a:srgbClr val="000000"/>
                </a:solidFill>
                <a:latin typeface="Arial"/>
                <a:ea typeface="Arial"/>
                <a:cs typeface="Arial"/>
                <a:sym typeface="Arial"/>
              </a:rPr>
            </a:br>
            <a:r>
              <a:rPr lang="zh-TW" sz="2000" dirty="0">
                <a:solidFill>
                  <a:srgbClr val="000000"/>
                </a:solidFill>
                <a:latin typeface="Arial"/>
                <a:ea typeface="Arial"/>
                <a:cs typeface="Arial"/>
                <a:sym typeface="Arial"/>
              </a:rPr>
              <a:t/>
            </a:r>
            <a:br>
              <a:rPr lang="zh-TW" sz="2000" dirty="0">
                <a:solidFill>
                  <a:srgbClr val="000000"/>
                </a:solidFill>
                <a:latin typeface="Arial"/>
                <a:ea typeface="Arial"/>
                <a:cs typeface="Arial"/>
                <a:sym typeface="Arial"/>
              </a:rPr>
            </a:br>
            <a:endParaRPr lang="zh-TW" sz="2000" dirty="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If you have any problem…</a:t>
            </a:r>
          </a:p>
        </p:txBody>
      </p:sp>
      <p:sp>
        <p:nvSpPr>
          <p:cNvPr id="416" name="Shape 416"/>
          <p:cNvSpPr txBox="1">
            <a:spLocks noGrp="1"/>
          </p:cNvSpPr>
          <p:nvPr>
            <p:ph type="body" idx="1"/>
          </p:nvPr>
        </p:nvSpPr>
        <p:spPr>
          <a:xfrm>
            <a:off x="819150" y="1483350"/>
            <a:ext cx="7505700" cy="2448000"/>
          </a:xfrm>
          <a:prstGeom prst="rect">
            <a:avLst/>
          </a:prstGeom>
        </p:spPr>
        <p:txBody>
          <a:bodyPr wrap="square" lIns="91425" tIns="91425" rIns="91425" bIns="91425" anchor="t" anchorCtr="0">
            <a:noAutofit/>
          </a:bodyPr>
          <a:lstStyle/>
          <a:p>
            <a:pPr marL="457200" lvl="0" indent="-355600" rtl="0">
              <a:spcBef>
                <a:spcPts val="0"/>
              </a:spcBef>
              <a:spcAft>
                <a:spcPts val="0"/>
              </a:spcAft>
              <a:buClr>
                <a:srgbClr val="000000"/>
              </a:buClr>
              <a:buSzPct val="83333"/>
            </a:pPr>
            <a:r>
              <a:rPr lang="zh-TW" sz="2400" dirty="0">
                <a:solidFill>
                  <a:srgbClr val="000000"/>
                </a:solidFill>
              </a:rPr>
              <a:t>Check for hints in the linux and shell scripts. ex </a:t>
            </a:r>
            <a:r>
              <a:rPr lang="zh-TW" sz="2400" dirty="0" smtClean="0">
                <a:solidFill>
                  <a:srgbClr val="000000"/>
                </a:solidFill>
                <a:latin typeface="Microsoft JhengHei"/>
                <a:ea typeface="Microsoft JhengHei"/>
                <a:cs typeface="Microsoft JhengHei"/>
                <a:sym typeface="Microsoft JhengHei"/>
              </a:rPr>
              <a:t>鳥哥</a:t>
            </a:r>
            <a:endParaRPr lang="en-US" altLang="zh-TW" sz="2400" dirty="0">
              <a:solidFill>
                <a:srgbClr val="000000"/>
              </a:solidFill>
              <a:latin typeface="Microsoft JhengHei"/>
              <a:ea typeface="Microsoft JhengHei"/>
              <a:cs typeface="Microsoft JhengHei"/>
              <a:sym typeface="Microsoft JhengHei"/>
            </a:endParaRPr>
          </a:p>
          <a:p>
            <a:pPr marL="457200" lvl="0" indent="-355600" rtl="0">
              <a:spcBef>
                <a:spcPts val="0"/>
              </a:spcBef>
              <a:spcAft>
                <a:spcPts val="0"/>
              </a:spcAft>
              <a:buClr>
                <a:srgbClr val="000000"/>
              </a:buClr>
              <a:buSzPct val="83333"/>
            </a:pPr>
            <a:r>
              <a:rPr lang="zh-TW" sz="2400" dirty="0" smtClean="0">
                <a:solidFill>
                  <a:srgbClr val="000000"/>
                </a:solidFill>
              </a:rPr>
              <a:t>Check the HTK book.</a:t>
            </a:r>
            <a:endParaRPr lang="en-US" altLang="zh-TW" sz="2400" dirty="0" smtClean="0">
              <a:solidFill>
                <a:srgbClr val="000000"/>
              </a:solidFill>
            </a:endParaRPr>
          </a:p>
          <a:p>
            <a:pPr marL="457200" lvl="0" indent="-355600" rtl="0">
              <a:spcBef>
                <a:spcPts val="0"/>
              </a:spcBef>
              <a:spcAft>
                <a:spcPts val="0"/>
              </a:spcAft>
              <a:buClr>
                <a:srgbClr val="000000"/>
              </a:buClr>
              <a:buSzPct val="83333"/>
            </a:pPr>
            <a:r>
              <a:rPr lang="zh-TW" sz="2400" dirty="0" smtClean="0">
                <a:solidFill>
                  <a:srgbClr val="000000"/>
                </a:solidFill>
              </a:rPr>
              <a:t>Ask </a:t>
            </a:r>
            <a:r>
              <a:rPr lang="zh-TW" sz="2400" dirty="0">
                <a:solidFill>
                  <a:srgbClr val="000000"/>
                </a:solidFill>
              </a:rPr>
              <a:t>friends who are familiar with Linux commands or Cygwin. </a:t>
            </a:r>
            <a:r>
              <a:rPr lang="en-US" altLang="zh-TW" sz="2400" dirty="0" smtClean="0">
                <a:solidFill>
                  <a:srgbClr val="000000"/>
                </a:solidFill>
              </a:rPr>
              <a:t> </a:t>
            </a:r>
            <a:r>
              <a:rPr lang="zh-TW" sz="1800" dirty="0" smtClean="0">
                <a:solidFill>
                  <a:srgbClr val="000000"/>
                </a:solidFill>
              </a:rPr>
              <a:t>(link</a:t>
            </a:r>
            <a:r>
              <a:rPr lang="zh-TW" sz="1800" dirty="0">
                <a:solidFill>
                  <a:srgbClr val="000000"/>
                </a:solidFill>
              </a:rPr>
              <a:t>：</a:t>
            </a:r>
            <a:r>
              <a:rPr lang="zh-TW" sz="1800" u="sng" dirty="0">
                <a:solidFill>
                  <a:schemeClr val="hlink"/>
                </a:solidFill>
                <a:hlinkClick r:id="rId3"/>
              </a:rPr>
              <a:t>how to HTK on Cygwin</a:t>
            </a:r>
            <a:r>
              <a:rPr lang="zh-TW" sz="1800" dirty="0">
                <a:solidFill>
                  <a:srgbClr val="000000"/>
                </a:solidFill>
              </a:rPr>
              <a:t>)</a:t>
            </a:r>
          </a:p>
          <a:p>
            <a:pPr marL="457200" lvl="0" indent="-355600" rtl="0">
              <a:spcBef>
                <a:spcPts val="0"/>
              </a:spcBef>
              <a:spcAft>
                <a:spcPts val="0"/>
              </a:spcAft>
              <a:buClr>
                <a:srgbClr val="000000"/>
              </a:buClr>
              <a:buSzPct val="83333"/>
            </a:pPr>
            <a:r>
              <a:rPr lang="zh-TW" sz="2400" dirty="0">
                <a:solidFill>
                  <a:srgbClr val="000000"/>
                </a:solidFill>
              </a:rPr>
              <a:t>Contact the TA :</a:t>
            </a:r>
            <a:br>
              <a:rPr lang="zh-TW" sz="2400" dirty="0">
                <a:solidFill>
                  <a:srgbClr val="000000"/>
                </a:solidFill>
              </a:rPr>
            </a:br>
            <a:r>
              <a:rPr lang="zh-TW" sz="2400" dirty="0">
                <a:solidFill>
                  <a:srgbClr val="000000"/>
                </a:solidFill>
              </a:rPr>
              <a:t>email：</a:t>
            </a:r>
            <a:r>
              <a:rPr lang="zh-TW" sz="2400" u="sng" dirty="0">
                <a:solidFill>
                  <a:schemeClr val="accent5"/>
                </a:solidFill>
                <a:hlinkClick r:id="rId4"/>
              </a:rPr>
              <a:t>ntudigitalspeechprocessingta@gmail.com</a:t>
            </a:r>
            <a:r>
              <a:rPr lang="zh-TW" sz="2400" dirty="0">
                <a:solidFill>
                  <a:srgbClr val="000000"/>
                </a:solidFill>
              </a:rPr>
              <a:t>  </a:t>
            </a:r>
            <a:br>
              <a:rPr lang="zh-TW" sz="2400" dirty="0">
                <a:solidFill>
                  <a:srgbClr val="000000"/>
                </a:solidFill>
              </a:rPr>
            </a:br>
            <a:r>
              <a:rPr lang="zh-TW" sz="2400" dirty="0">
                <a:solidFill>
                  <a:srgbClr val="000000"/>
                </a:solidFill>
              </a:rPr>
              <a:t>title:  [HW2-1] bxxxxxxxx (your student number)</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r>
              <a:rPr lang="zh-TW" sz="2400" dirty="0">
                <a:solidFill>
                  <a:srgbClr val="000000"/>
                </a:solidFill>
              </a:rPr>
              <a:t/>
            </a:r>
            <a:br>
              <a:rPr lang="zh-TW" sz="2400" dirty="0">
                <a:solidFill>
                  <a:srgbClr val="000000"/>
                </a:solidFill>
              </a:rPr>
            </a:br>
            <a:endParaRPr lang="zh-TW" sz="2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Flowchart</a:t>
            </a:r>
          </a:p>
        </p:txBody>
      </p:sp>
      <p:pic>
        <p:nvPicPr>
          <p:cNvPr id="147" name="Shape 147"/>
          <p:cNvPicPr preferRelativeResize="0"/>
          <p:nvPr/>
        </p:nvPicPr>
        <p:blipFill>
          <a:blip r:embed="rId3">
            <a:alphaModFix/>
          </a:blip>
          <a:stretch>
            <a:fillRect/>
          </a:stretch>
        </p:blipFill>
        <p:spPr>
          <a:xfrm>
            <a:off x="940438" y="1445225"/>
            <a:ext cx="7263126" cy="321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Hidden Markov Model Toolkit (HTK)</a:t>
            </a:r>
          </a:p>
        </p:txBody>
      </p:sp>
      <p:pic>
        <p:nvPicPr>
          <p:cNvPr id="153" name="Shape 153"/>
          <p:cNvPicPr preferRelativeResize="0"/>
          <p:nvPr/>
        </p:nvPicPr>
        <p:blipFill>
          <a:blip r:embed="rId3">
            <a:alphaModFix/>
          </a:blip>
          <a:stretch>
            <a:fillRect/>
          </a:stretch>
        </p:blipFill>
        <p:spPr>
          <a:xfrm>
            <a:off x="1414863" y="1445225"/>
            <a:ext cx="6314275" cy="3491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Feature Extraction</a:t>
            </a:r>
          </a:p>
        </p:txBody>
      </p:sp>
      <p:pic>
        <p:nvPicPr>
          <p:cNvPr id="159" name="Shape 159"/>
          <p:cNvPicPr preferRelativeResize="0"/>
          <p:nvPr/>
        </p:nvPicPr>
        <p:blipFill>
          <a:blip r:embed="rId3">
            <a:alphaModFix/>
          </a:blip>
          <a:stretch>
            <a:fillRect/>
          </a:stretch>
        </p:blipFill>
        <p:spPr>
          <a:xfrm>
            <a:off x="1414863" y="1445225"/>
            <a:ext cx="6314275" cy="3491774"/>
          </a:xfrm>
          <a:prstGeom prst="rect">
            <a:avLst/>
          </a:prstGeom>
          <a:noFill/>
          <a:ln>
            <a:noFill/>
          </a:ln>
        </p:spPr>
      </p:pic>
      <p:sp>
        <p:nvSpPr>
          <p:cNvPr id="160" name="Shape 160"/>
          <p:cNvSpPr/>
          <p:nvPr/>
        </p:nvSpPr>
        <p:spPr>
          <a:xfrm>
            <a:off x="1257725" y="1511150"/>
            <a:ext cx="2299500" cy="2796900"/>
          </a:xfrm>
          <a:prstGeom prst="roundRect">
            <a:avLst>
              <a:gd name="adj" fmla="val 16667"/>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19150" y="592200"/>
            <a:ext cx="7505700" cy="954600"/>
          </a:xfrm>
          <a:prstGeom prst="rect">
            <a:avLst/>
          </a:prstGeom>
        </p:spPr>
        <p:txBody>
          <a:bodyPr wrap="square" lIns="91425" tIns="91425" rIns="91425" bIns="91425" anchor="t" anchorCtr="0">
            <a:noAutofit/>
          </a:bodyPr>
          <a:lstStyle/>
          <a:p>
            <a:pPr lvl="0" rtl="0">
              <a:spcBef>
                <a:spcPts val="0"/>
              </a:spcBef>
              <a:buNone/>
            </a:pPr>
            <a:r>
              <a:rPr lang="zh-TW"/>
              <a:t>Feature Extraction - HCopy</a:t>
            </a:r>
          </a:p>
        </p:txBody>
      </p:sp>
      <p:sp>
        <p:nvSpPr>
          <p:cNvPr id="166" name="Shape 166"/>
          <p:cNvSpPr txBox="1">
            <a:spLocks noGrp="1"/>
          </p:cNvSpPr>
          <p:nvPr>
            <p:ph type="body" idx="1"/>
          </p:nvPr>
        </p:nvSpPr>
        <p:spPr>
          <a:xfrm>
            <a:off x="819150" y="1687600"/>
            <a:ext cx="7505700" cy="3070500"/>
          </a:xfrm>
          <a:prstGeom prst="rect">
            <a:avLst/>
          </a:prstGeom>
        </p:spPr>
        <p:txBody>
          <a:bodyPr wrap="square" lIns="91425" tIns="91425" rIns="91425" bIns="91425" anchor="t" anchorCtr="0">
            <a:noAutofit/>
          </a:bodyPr>
          <a:lstStyle/>
          <a:p>
            <a:pPr lvl="0">
              <a:lnSpc>
                <a:spcPct val="90000"/>
              </a:lnSpc>
              <a:buNone/>
            </a:pPr>
            <a:r>
              <a:rPr lang="zh-TW" sz="2400" dirty="0">
                <a:solidFill>
                  <a:srgbClr val="000000"/>
                </a:solidFill>
              </a:rPr>
              <a:t>Convert wave to 39 dimension MFCC.</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sz="24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-C lib/hcopy.cfg</a:t>
            </a:r>
            <a:r>
              <a:rPr lang="zh-TW" sz="2400" dirty="0">
                <a:solidFill>
                  <a:srgbClr val="000000"/>
                </a:solidFill>
                <a:latin typeface="Arial"/>
                <a:ea typeface="Arial"/>
                <a:cs typeface="Arial"/>
                <a:sym typeface="Arial"/>
              </a:rPr>
              <a:t> </a:t>
            </a:r>
            <a:br>
              <a:rPr lang="zh-TW" sz="2400" dirty="0">
                <a:solidFill>
                  <a:srgbClr val="000000"/>
                </a:solidFill>
                <a:latin typeface="Arial"/>
                <a:ea typeface="Arial"/>
                <a:cs typeface="Arial"/>
                <a:sym typeface="Arial"/>
              </a:rPr>
            </a:br>
            <a:r>
              <a:rPr lang="zh-TW" sz="1800" dirty="0">
                <a:solidFill>
                  <a:srgbClr val="000000"/>
                </a:solidFill>
              </a:rPr>
              <a:t> </a:t>
            </a:r>
            <a:r>
              <a:rPr lang="zh-TW" altLang="en-US" sz="1800" dirty="0">
                <a:solidFill>
                  <a:srgbClr val="000000"/>
                </a:solidFill>
              </a:rPr>
              <a:t> </a:t>
            </a:r>
            <a:r>
              <a:rPr lang="zh-TW" altLang="en-US" sz="1800" dirty="0" smtClean="0">
                <a:solidFill>
                  <a:srgbClr val="000000"/>
                </a:solidFill>
              </a:rPr>
              <a:t>    </a:t>
            </a:r>
            <a:r>
              <a:rPr lang="zh-TW" sz="2000" dirty="0" smtClean="0">
                <a:solidFill>
                  <a:srgbClr val="000000"/>
                </a:solidFill>
              </a:rPr>
              <a:t>● </a:t>
            </a:r>
            <a:r>
              <a:rPr lang="zh-TW" sz="2000" dirty="0">
                <a:solidFill>
                  <a:srgbClr val="000000"/>
                </a:solidFill>
              </a:rPr>
              <a:t>input and output </a:t>
            </a:r>
            <a:r>
              <a:rPr lang="zh-TW" sz="2000" dirty="0" smtClean="0">
                <a:solidFill>
                  <a:srgbClr val="000000"/>
                </a:solidFill>
              </a:rPr>
              <a:t>format</a:t>
            </a:r>
            <a:r>
              <a:rPr lang="en-US" altLang="zh-TW" sz="2000" dirty="0">
                <a:solidFill>
                  <a:srgbClr val="000000"/>
                </a:solidFill>
              </a:rPr>
              <a:t/>
            </a:r>
            <a:br>
              <a:rPr lang="en-US" altLang="zh-TW" sz="2000" dirty="0">
                <a:solidFill>
                  <a:srgbClr val="000000"/>
                </a:solidFill>
              </a:rPr>
            </a:br>
            <a:r>
              <a:rPr lang="zh-TW" altLang="en-US" sz="2000" dirty="0" smtClean="0">
                <a:solidFill>
                  <a:srgbClr val="000000"/>
                </a:solidFill>
              </a:rPr>
              <a:t>      </a:t>
            </a:r>
            <a:r>
              <a:rPr lang="zh-TW" sz="2000" dirty="0" smtClean="0">
                <a:solidFill>
                  <a:srgbClr val="000000"/>
                </a:solidFill>
              </a:rPr>
              <a:t>● </a:t>
            </a:r>
            <a:r>
              <a:rPr lang="zh-TW" sz="2000" dirty="0">
                <a:solidFill>
                  <a:srgbClr val="000000"/>
                </a:solidFill>
              </a:rPr>
              <a:t>parameters of feature extraction</a:t>
            </a:r>
            <a:br>
              <a:rPr lang="zh-TW" sz="2000" dirty="0">
                <a:solidFill>
                  <a:srgbClr val="000000"/>
                </a:solidFill>
              </a:rPr>
            </a:br>
            <a:r>
              <a:rPr lang="zh-TW" altLang="en-US" sz="2000" dirty="0" smtClean="0">
                <a:solidFill>
                  <a:srgbClr val="000000"/>
                </a:solidFill>
              </a:rPr>
              <a:t>      </a:t>
            </a:r>
            <a:r>
              <a:rPr lang="zh-TW" sz="2000" dirty="0" smtClean="0">
                <a:solidFill>
                  <a:srgbClr val="000000"/>
                </a:solidFill>
              </a:rPr>
              <a:t>● </a:t>
            </a:r>
            <a:r>
              <a:rPr lang="zh-TW" sz="2000" dirty="0">
                <a:solidFill>
                  <a:srgbClr val="000000"/>
                </a:solidFill>
                <a:hlinkClick r:id="rId3"/>
              </a:rPr>
              <a:t>Chapter 7 - Speech Signals and Front-end Processing</a:t>
            </a:r>
            <a:r>
              <a:rPr lang="zh-TW" sz="2000" dirty="0">
                <a:solidFill>
                  <a:srgbClr val="000000"/>
                </a:solidFill>
              </a:rPr>
              <a:t/>
            </a:r>
            <a:br>
              <a:rPr lang="zh-TW" sz="2000" dirty="0">
                <a:solidFill>
                  <a:srgbClr val="000000"/>
                </a:solidFill>
              </a:rPr>
            </a:br>
            <a:r>
              <a:rPr lang="zh-TW" sz="1800" dirty="0">
                <a:solidFill>
                  <a:srgbClr val="000000"/>
                </a:solidFill>
                <a:latin typeface="Arial"/>
                <a:ea typeface="Arial"/>
                <a:cs typeface="Arial"/>
                <a:sym typeface="Arial"/>
              </a:rPr>
              <a:t> </a:t>
            </a:r>
            <a:r>
              <a:rPr lang="zh-TW" sz="2000" i="1" dirty="0">
                <a:solidFill>
                  <a:srgbClr val="000000"/>
                </a:solidFill>
                <a:latin typeface="Arial"/>
                <a:ea typeface="Arial"/>
                <a:cs typeface="Arial"/>
                <a:sym typeface="Arial"/>
              </a:rPr>
              <a:t>-S scripts/training_hcopy.scp</a:t>
            </a:r>
            <a:r>
              <a:rPr lang="zh-TW" sz="2400" dirty="0">
                <a:solidFill>
                  <a:srgbClr val="000000"/>
                </a:solidFill>
                <a:latin typeface="Arial"/>
                <a:ea typeface="Arial"/>
                <a:cs typeface="Arial"/>
                <a:sym typeface="Arial"/>
              </a:rPr>
              <a:t/>
            </a:r>
            <a:br>
              <a:rPr lang="zh-TW" sz="2400" dirty="0">
                <a:solidFill>
                  <a:srgbClr val="000000"/>
                </a:solidFill>
                <a:latin typeface="Arial"/>
                <a:ea typeface="Arial"/>
                <a:cs typeface="Arial"/>
                <a:sym typeface="Arial"/>
              </a:rPr>
            </a:br>
            <a:r>
              <a:rPr lang="zh-TW" altLang="en-US" sz="1800" dirty="0">
                <a:solidFill>
                  <a:srgbClr val="000000"/>
                </a:solidFill>
                <a:ea typeface="Arial"/>
              </a:rPr>
              <a:t> </a:t>
            </a:r>
            <a:r>
              <a:rPr lang="zh-TW" altLang="en-US" sz="1800" dirty="0" smtClean="0">
                <a:solidFill>
                  <a:srgbClr val="000000"/>
                </a:solidFill>
                <a:ea typeface="Arial"/>
              </a:rPr>
              <a:t>     </a:t>
            </a:r>
            <a:r>
              <a:rPr lang="zh-TW" sz="2000" dirty="0" smtClean="0">
                <a:solidFill>
                  <a:srgbClr val="000000"/>
                </a:solidFill>
              </a:rPr>
              <a:t>● </a:t>
            </a:r>
            <a:r>
              <a:rPr lang="zh-TW" sz="2000" dirty="0">
                <a:solidFill>
                  <a:srgbClr val="000000"/>
                </a:solidFill>
              </a:rPr>
              <a:t>a mapping from Input file name to output file name</a:t>
            </a:r>
            <a:br>
              <a:rPr lang="zh-TW" sz="2000" dirty="0">
                <a:solidFill>
                  <a:srgbClr val="000000"/>
                </a:solidFill>
              </a:rPr>
            </a:br>
            <a:endParaRPr lang="zh-TW" sz="2000" dirty="0">
              <a:solidFill>
                <a:srgbClr val="000000"/>
              </a:solidFill>
            </a:endParaRPr>
          </a:p>
        </p:txBody>
      </p:sp>
      <p:pic>
        <p:nvPicPr>
          <p:cNvPr id="167" name="Shape 167"/>
          <p:cNvPicPr preferRelativeResize="0"/>
          <p:nvPr/>
        </p:nvPicPr>
        <p:blipFill>
          <a:blip r:embed="rId4">
            <a:alphaModFix/>
          </a:blip>
          <a:stretch>
            <a:fillRect/>
          </a:stretch>
        </p:blipFill>
        <p:spPr>
          <a:xfrm>
            <a:off x="497025" y="1212475"/>
            <a:ext cx="8149951" cy="540800"/>
          </a:xfrm>
          <a:prstGeom prst="rect">
            <a:avLst/>
          </a:prstGeom>
          <a:noFill/>
          <a:ln>
            <a:noFill/>
          </a:ln>
        </p:spPr>
      </p:pic>
      <p:pic>
        <p:nvPicPr>
          <p:cNvPr id="168" name="Shape 168"/>
          <p:cNvPicPr preferRelativeResize="0"/>
          <p:nvPr/>
        </p:nvPicPr>
        <p:blipFill rotWithShape="1">
          <a:blip r:embed="rId5">
            <a:alphaModFix/>
          </a:blip>
          <a:srcRect t="11739" r="14118" b="22310"/>
          <a:stretch/>
        </p:blipFill>
        <p:spPr>
          <a:xfrm>
            <a:off x="4054839" y="2331462"/>
            <a:ext cx="3079875" cy="356675"/>
          </a:xfrm>
          <a:prstGeom prst="rect">
            <a:avLst/>
          </a:prstGeom>
          <a:noFill/>
          <a:ln>
            <a:noFill/>
          </a:ln>
        </p:spPr>
      </p:pic>
      <p:sp>
        <p:nvSpPr>
          <p:cNvPr id="169" name="Shape 169"/>
          <p:cNvSpPr txBox="1"/>
          <p:nvPr/>
        </p:nvSpPr>
        <p:spPr>
          <a:xfrm>
            <a:off x="1868850" y="4127500"/>
            <a:ext cx="1988700" cy="630600"/>
          </a:xfrm>
          <a:prstGeom prst="rect">
            <a:avLst/>
          </a:prstGeom>
          <a:no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lgn="ctr">
              <a:spcBef>
                <a:spcPts val="0"/>
              </a:spcBef>
              <a:buNone/>
            </a:pPr>
            <a:r>
              <a:rPr lang="zh-TW"/>
              <a:t>speechdata/training/</a:t>
            </a:r>
            <a:br>
              <a:rPr lang="zh-TW"/>
            </a:br>
            <a:r>
              <a:rPr lang="zh-TW"/>
              <a:t>N110022.wav</a:t>
            </a:r>
          </a:p>
        </p:txBody>
      </p:sp>
      <p:sp>
        <p:nvSpPr>
          <p:cNvPr id="170" name="Shape 170"/>
          <p:cNvSpPr txBox="1"/>
          <p:nvPr/>
        </p:nvSpPr>
        <p:spPr>
          <a:xfrm>
            <a:off x="4909900" y="4127500"/>
            <a:ext cx="1988700" cy="630600"/>
          </a:xfrm>
          <a:prstGeom prst="rect">
            <a:avLst/>
          </a:prstGeom>
          <a:noFill/>
          <a:ln w="2857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lgn="ctr" rtl="0">
              <a:spcBef>
                <a:spcPts val="0"/>
              </a:spcBef>
              <a:buNone/>
            </a:pPr>
            <a:r>
              <a:rPr lang="zh-TW"/>
              <a:t>MFCC/training/</a:t>
            </a:r>
            <a:br>
              <a:rPr lang="zh-TW"/>
            </a:br>
            <a:r>
              <a:rPr lang="zh-TW"/>
              <a:t>N110022.mfc</a:t>
            </a:r>
          </a:p>
        </p:txBody>
      </p:sp>
      <p:sp>
        <p:nvSpPr>
          <p:cNvPr id="171" name="Shape 171"/>
          <p:cNvSpPr/>
          <p:nvPr/>
        </p:nvSpPr>
        <p:spPr>
          <a:xfrm>
            <a:off x="4195525" y="4392625"/>
            <a:ext cx="357300" cy="103200"/>
          </a:xfrm>
          <a:prstGeom prst="rightArrow">
            <a:avLst>
              <a:gd name="adj1" fmla="val 50000"/>
              <a:gd name="adj2" fmla="val 50000"/>
            </a:avLst>
          </a:prstGeom>
          <a:solidFill>
            <a:srgbClr val="FF99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Training Flowchart</a:t>
            </a:r>
          </a:p>
        </p:txBody>
      </p:sp>
      <p:pic>
        <p:nvPicPr>
          <p:cNvPr id="177" name="Shape 177"/>
          <p:cNvPicPr preferRelativeResize="0"/>
          <p:nvPr/>
        </p:nvPicPr>
        <p:blipFill>
          <a:blip r:embed="rId3">
            <a:alphaModFix/>
          </a:blip>
          <a:stretch>
            <a:fillRect/>
          </a:stretch>
        </p:blipFill>
        <p:spPr>
          <a:xfrm>
            <a:off x="1414863" y="1445225"/>
            <a:ext cx="6314275" cy="3491774"/>
          </a:xfrm>
          <a:prstGeom prst="rect">
            <a:avLst/>
          </a:prstGeom>
          <a:noFill/>
          <a:ln>
            <a:noFill/>
          </a:ln>
        </p:spPr>
      </p:pic>
      <p:sp>
        <p:nvSpPr>
          <p:cNvPr id="178" name="Shape 178"/>
          <p:cNvSpPr/>
          <p:nvPr/>
        </p:nvSpPr>
        <p:spPr>
          <a:xfrm>
            <a:off x="3585425" y="1389125"/>
            <a:ext cx="4242600" cy="1952400"/>
          </a:xfrm>
          <a:prstGeom prst="roundRect">
            <a:avLst>
              <a:gd name="adj" fmla="val 16667"/>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zh-TW"/>
              <a:t>Training Flowchart</a:t>
            </a:r>
          </a:p>
        </p:txBody>
      </p:sp>
      <p:pic>
        <p:nvPicPr>
          <p:cNvPr id="184" name="Shape 184"/>
          <p:cNvPicPr preferRelativeResize="0"/>
          <p:nvPr/>
        </p:nvPicPr>
        <p:blipFill>
          <a:blip r:embed="rId3">
            <a:alphaModFix/>
          </a:blip>
          <a:stretch>
            <a:fillRect/>
          </a:stretch>
        </p:blipFill>
        <p:spPr>
          <a:xfrm>
            <a:off x="1442900" y="1444236"/>
            <a:ext cx="6258199" cy="3478500"/>
          </a:xfrm>
          <a:prstGeom prst="rect">
            <a:avLst/>
          </a:prstGeom>
          <a:noFill/>
          <a:ln>
            <a:noFill/>
          </a:ln>
        </p:spPr>
      </p:pic>
      <p:sp>
        <p:nvSpPr>
          <p:cNvPr id="185" name="Shape 185"/>
          <p:cNvSpPr/>
          <p:nvPr/>
        </p:nvSpPr>
        <p:spPr>
          <a:xfrm>
            <a:off x="1182625" y="2064900"/>
            <a:ext cx="3247500" cy="2233800"/>
          </a:xfrm>
          <a:prstGeom prst="roundRect">
            <a:avLst>
              <a:gd name="adj" fmla="val 16667"/>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573</Words>
  <Application>Microsoft Office PowerPoint</Application>
  <PresentationFormat>如螢幕大小 (16:9)</PresentationFormat>
  <Paragraphs>89</Paragraphs>
  <Slides>35</Slides>
  <Notes>35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35</vt:i4>
      </vt:variant>
    </vt:vector>
  </HeadingPairs>
  <TitlesOfParts>
    <vt:vector size="40" baseType="lpstr">
      <vt:lpstr>Arial</vt:lpstr>
      <vt:lpstr>Microsoft JhengHei</vt:lpstr>
      <vt:lpstr>Calibri</vt:lpstr>
      <vt:lpstr>Nunito</vt:lpstr>
      <vt:lpstr>Shift</vt:lpstr>
      <vt:lpstr>DSP HW2-1 HMM Training and Testing</vt:lpstr>
      <vt:lpstr>Outline</vt:lpstr>
      <vt:lpstr>Introduction </vt:lpstr>
      <vt:lpstr>Flowchart</vt:lpstr>
      <vt:lpstr>Hidden Markov Model Toolkit (HTK)</vt:lpstr>
      <vt:lpstr>Feature Extraction</vt:lpstr>
      <vt:lpstr>Feature Extraction - HCopy</vt:lpstr>
      <vt:lpstr>Training Flowchart</vt:lpstr>
      <vt:lpstr>Training Flowchart</vt:lpstr>
      <vt:lpstr>Initialize model - HCompV</vt:lpstr>
      <vt:lpstr>Initial MMF Prototype</vt:lpstr>
      <vt:lpstr>Initial HMM</vt:lpstr>
      <vt:lpstr>Training Flowchart</vt:lpstr>
      <vt:lpstr>Adjust HMMs - HERest</vt:lpstr>
      <vt:lpstr>Adjust HMMs - HERest</vt:lpstr>
      <vt:lpstr>Add SP Model</vt:lpstr>
      <vt:lpstr>Modify HMMs - HHEd</vt:lpstr>
      <vt:lpstr>Training Flowchart</vt:lpstr>
      <vt:lpstr>Adjust HMMs Again - HERest</vt:lpstr>
      <vt:lpstr>Increase Number of Mixtures - HHEd</vt:lpstr>
      <vt:lpstr>Modification of Models</vt:lpstr>
      <vt:lpstr>Adjust HMMs Again - HERest</vt:lpstr>
      <vt:lpstr>Training Flowchart</vt:lpstr>
      <vt:lpstr>Testing Flowchart</vt:lpstr>
      <vt:lpstr>Construct Word Net - HParse</vt:lpstr>
      <vt:lpstr>Viterbi Search - HVite</vt:lpstr>
      <vt:lpstr>Compared With Answer - HResults</vt:lpstr>
      <vt:lpstr>Report - Part 1 (40%) - Run Baseline </vt:lpstr>
      <vt:lpstr>Useful tips </vt:lpstr>
      <vt:lpstr>Report - Part 2 (40%) - Improve Accuracy </vt:lpstr>
      <vt:lpstr>Part 2 - Attention 1 </vt:lpstr>
      <vt:lpstr>Part 2 - Attention 2 </vt:lpstr>
      <vt:lpstr>Report - Part 3 (30%) </vt:lpstr>
      <vt:lpstr>Submission Requirements </vt:lpstr>
      <vt:lpstr>If you have any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 HW2-1 HMM Training and Testing</dc:title>
  <cp:lastModifiedBy>gary</cp:lastModifiedBy>
  <cp:revision>17</cp:revision>
  <dcterms:modified xsi:type="dcterms:W3CDTF">2017-11-07T08:13:15Z</dcterms:modified>
</cp:coreProperties>
</file>