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558"/>
  </p:normalViewPr>
  <p:slideViewPr>
    <p:cSldViewPr snapToGrid="0" snapToObjects="1">
      <p:cViewPr>
        <p:scale>
          <a:sx n="85" d="100"/>
          <a:sy n="85" d="100"/>
        </p:scale>
        <p:origin x="488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loring Popularity in Music: A Capstone"/>
          <p:cNvSpPr txBox="1"/>
          <p:nvPr/>
        </p:nvSpPr>
        <p:spPr>
          <a:xfrm>
            <a:off x="726249" y="1928105"/>
            <a:ext cx="11552302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dirty="0"/>
              <a:t>Exploring Popularity in Music: A Capstone</a:t>
            </a:r>
          </a:p>
        </p:txBody>
      </p:sp>
      <p:sp>
        <p:nvSpPr>
          <p:cNvPr id="120" name="A Social Media Text Mining and Sentiment Analysis Project"/>
          <p:cNvSpPr txBox="1"/>
          <p:nvPr/>
        </p:nvSpPr>
        <p:spPr>
          <a:xfrm>
            <a:off x="1296968" y="3516891"/>
            <a:ext cx="10410864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r>
              <a:t>A Social Media Text Mining and Sentiment Analysis Project</a:t>
            </a:r>
          </a:p>
        </p:txBody>
      </p:sp>
      <p:pic>
        <p:nvPicPr>
          <p:cNvPr id="121" name="Unknown.jpeg" descr="Unknown.jpeg"/>
          <p:cNvPicPr>
            <a:picLocks noChangeAspect="1"/>
          </p:cNvPicPr>
          <p:nvPr/>
        </p:nvPicPr>
        <p:blipFill>
          <a:blip r:embed="rId2"/>
          <a:srcRect l="18412" t="9668" r="18389" b="13758"/>
          <a:stretch>
            <a:fillRect/>
          </a:stretch>
        </p:blipFill>
        <p:spPr>
          <a:xfrm>
            <a:off x="4451150" y="5027650"/>
            <a:ext cx="4102500" cy="2871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493" extrusionOk="0">
                <a:moveTo>
                  <a:pt x="8122" y="7"/>
                </a:moveTo>
                <a:cubicBezTo>
                  <a:pt x="6859" y="19"/>
                  <a:pt x="5770" y="46"/>
                  <a:pt x="5071" y="87"/>
                </a:cubicBezTo>
                <a:cubicBezTo>
                  <a:pt x="1906" y="277"/>
                  <a:pt x="1133" y="681"/>
                  <a:pt x="570" y="2440"/>
                </a:cubicBezTo>
                <a:cubicBezTo>
                  <a:pt x="85" y="3959"/>
                  <a:pt x="0" y="5201"/>
                  <a:pt x="0" y="10829"/>
                </a:cubicBezTo>
                <a:cubicBezTo>
                  <a:pt x="0" y="16479"/>
                  <a:pt x="87" y="17718"/>
                  <a:pt x="587" y="19137"/>
                </a:cubicBezTo>
                <a:cubicBezTo>
                  <a:pt x="1186" y="20837"/>
                  <a:pt x="1924" y="21221"/>
                  <a:pt x="4940" y="21407"/>
                </a:cubicBezTo>
                <a:cubicBezTo>
                  <a:pt x="7646" y="21573"/>
                  <a:pt x="17000" y="21482"/>
                  <a:pt x="18373" y="21276"/>
                </a:cubicBezTo>
                <a:cubicBezTo>
                  <a:pt x="20290" y="20988"/>
                  <a:pt x="21013" y="20069"/>
                  <a:pt x="21432" y="17393"/>
                </a:cubicBezTo>
                <a:cubicBezTo>
                  <a:pt x="21544" y="16678"/>
                  <a:pt x="21600" y="13744"/>
                  <a:pt x="21599" y="10805"/>
                </a:cubicBezTo>
                <a:cubicBezTo>
                  <a:pt x="21599" y="7866"/>
                  <a:pt x="21543" y="4921"/>
                  <a:pt x="21430" y="4181"/>
                </a:cubicBezTo>
                <a:cubicBezTo>
                  <a:pt x="21018" y="1468"/>
                  <a:pt x="20266" y="495"/>
                  <a:pt x="18375" y="224"/>
                </a:cubicBezTo>
                <a:cubicBezTo>
                  <a:pt x="17267" y="65"/>
                  <a:pt x="11910" y="-27"/>
                  <a:pt x="8122" y="7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View of Popularity From Text Analytics:"/>
          <p:cNvSpPr txBox="1"/>
          <p:nvPr/>
        </p:nvSpPr>
        <p:spPr>
          <a:xfrm>
            <a:off x="572516" y="962905"/>
            <a:ext cx="11859769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t>The View of Popularity From Text Analytics:</a:t>
            </a:r>
          </a:p>
        </p:txBody>
      </p:sp>
      <p:sp>
        <p:nvSpPr>
          <p:cNvPr id="163" name="Bigness and Timelessness…"/>
          <p:cNvSpPr txBox="1"/>
          <p:nvPr/>
        </p:nvSpPr>
        <p:spPr>
          <a:xfrm>
            <a:off x="645117" y="3236000"/>
            <a:ext cx="11147282" cy="2705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49" indent="-476249" algn="l">
              <a:spcBef>
                <a:spcPts val="3500"/>
              </a:spcBef>
              <a:buSzPct val="100000"/>
              <a:buAutoNum type="arabicPeriod"/>
              <a:defRPr sz="4000" b="0">
                <a:solidFill>
                  <a:srgbClr val="FFFFFF"/>
                </a:solidFill>
              </a:defRPr>
            </a:pPr>
            <a:r>
              <a:rPr dirty="0"/>
              <a:t>Bigness and Timelessness</a:t>
            </a:r>
          </a:p>
          <a:p>
            <a:pPr marL="476249" indent="-476249" algn="l">
              <a:spcBef>
                <a:spcPts val="3500"/>
              </a:spcBef>
              <a:spcAft>
                <a:spcPts val="2400"/>
              </a:spcAft>
              <a:buSzPct val="100000"/>
              <a:buAutoNum type="arabicPeriod"/>
              <a:defRPr sz="4000" b="0">
                <a:solidFill>
                  <a:srgbClr val="FFFFFF"/>
                </a:solidFill>
              </a:defRPr>
            </a:pPr>
            <a:r>
              <a:rPr dirty="0"/>
              <a:t>Transcendence and Immanence</a:t>
            </a:r>
          </a:p>
          <a:p>
            <a:pPr marL="476249" indent="-476249" algn="l">
              <a:buSzPct val="100000"/>
              <a:buAutoNum type="arabicPeriod"/>
              <a:defRPr sz="4000" b="0">
                <a:solidFill>
                  <a:srgbClr val="FFFFFF"/>
                </a:solidFill>
              </a:defRPr>
            </a:pPr>
            <a:r>
              <a:rPr dirty="0"/>
              <a:t>Legendary Status Within Contemporary World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ny Questions?"/>
          <p:cNvSpPr txBox="1"/>
          <p:nvPr/>
        </p:nvSpPr>
        <p:spPr>
          <a:xfrm>
            <a:off x="1847799" y="3834216"/>
            <a:ext cx="9309202" cy="1577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FFFFFF"/>
                </a:solidFill>
              </a:defRPr>
            </a:lvl1pPr>
          </a:lstStyle>
          <a:p>
            <a:r>
              <a:t>Any Questions?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ank You"/>
          <p:cNvSpPr txBox="1"/>
          <p:nvPr/>
        </p:nvSpPr>
        <p:spPr>
          <a:xfrm>
            <a:off x="3375971" y="3834216"/>
            <a:ext cx="6252858" cy="1577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FFFFFF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does “liking,” “sharing,” “posting,” and “commenting” mean in the bigger picture?"/>
          <p:cNvSpPr txBox="1"/>
          <p:nvPr/>
        </p:nvSpPr>
        <p:spPr>
          <a:xfrm>
            <a:off x="6451065" y="1736111"/>
            <a:ext cx="102657" cy="113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pic>
        <p:nvPicPr>
          <p:cNvPr id="124" name="untitled_design.jpg" descr="untitled_design.jpg"/>
          <p:cNvPicPr>
            <a:picLocks noChangeAspect="1"/>
          </p:cNvPicPr>
          <p:nvPr/>
        </p:nvPicPr>
        <p:blipFill>
          <a:blip r:embed="rId2"/>
          <a:srcRect l="7331" t="6292" r="5697" b="3866"/>
          <a:stretch>
            <a:fillRect/>
          </a:stretch>
        </p:blipFill>
        <p:spPr>
          <a:xfrm>
            <a:off x="4122142" y="4226988"/>
            <a:ext cx="4760516" cy="491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592" extrusionOk="0">
                <a:moveTo>
                  <a:pt x="10452" y="2"/>
                </a:moveTo>
                <a:cubicBezTo>
                  <a:pt x="9922" y="7"/>
                  <a:pt x="9527" y="32"/>
                  <a:pt x="9452" y="66"/>
                </a:cubicBezTo>
                <a:cubicBezTo>
                  <a:pt x="9224" y="168"/>
                  <a:pt x="9192" y="312"/>
                  <a:pt x="9182" y="1253"/>
                </a:cubicBezTo>
                <a:lnTo>
                  <a:pt x="9171" y="2124"/>
                </a:lnTo>
                <a:lnTo>
                  <a:pt x="9302" y="2286"/>
                </a:lnTo>
                <a:cubicBezTo>
                  <a:pt x="9406" y="2414"/>
                  <a:pt x="9477" y="2451"/>
                  <a:pt x="9645" y="2466"/>
                </a:cubicBezTo>
                <a:cubicBezTo>
                  <a:pt x="9762" y="2476"/>
                  <a:pt x="10181" y="2476"/>
                  <a:pt x="10577" y="2466"/>
                </a:cubicBezTo>
                <a:cubicBezTo>
                  <a:pt x="11682" y="2438"/>
                  <a:pt x="11730" y="2390"/>
                  <a:pt x="11730" y="1290"/>
                </a:cubicBezTo>
                <a:cubicBezTo>
                  <a:pt x="11730" y="828"/>
                  <a:pt x="11749" y="594"/>
                  <a:pt x="11790" y="554"/>
                </a:cubicBezTo>
                <a:cubicBezTo>
                  <a:pt x="11836" y="509"/>
                  <a:pt x="11836" y="495"/>
                  <a:pt x="11790" y="495"/>
                </a:cubicBezTo>
                <a:cubicBezTo>
                  <a:pt x="11758" y="495"/>
                  <a:pt x="11700" y="420"/>
                  <a:pt x="11660" y="328"/>
                </a:cubicBezTo>
                <a:cubicBezTo>
                  <a:pt x="11528" y="17"/>
                  <a:pt x="11436" y="-8"/>
                  <a:pt x="10452" y="2"/>
                </a:cubicBezTo>
                <a:close/>
                <a:moveTo>
                  <a:pt x="18827" y="2551"/>
                </a:moveTo>
                <a:lnTo>
                  <a:pt x="18811" y="2792"/>
                </a:lnTo>
                <a:cubicBezTo>
                  <a:pt x="18802" y="2924"/>
                  <a:pt x="18800" y="3472"/>
                  <a:pt x="18807" y="4011"/>
                </a:cubicBezTo>
                <a:lnTo>
                  <a:pt x="18822" y="4992"/>
                </a:lnTo>
                <a:lnTo>
                  <a:pt x="19056" y="5008"/>
                </a:lnTo>
                <a:cubicBezTo>
                  <a:pt x="19186" y="5016"/>
                  <a:pt x="19742" y="5020"/>
                  <a:pt x="20291" y="5017"/>
                </a:cubicBezTo>
                <a:lnTo>
                  <a:pt x="21288" y="5010"/>
                </a:lnTo>
                <a:lnTo>
                  <a:pt x="21302" y="3780"/>
                </a:lnTo>
                <a:lnTo>
                  <a:pt x="21315" y="2551"/>
                </a:lnTo>
                <a:lnTo>
                  <a:pt x="20071" y="2551"/>
                </a:lnTo>
                <a:lnTo>
                  <a:pt x="18827" y="2551"/>
                </a:lnTo>
                <a:close/>
                <a:moveTo>
                  <a:pt x="1272" y="2600"/>
                </a:moveTo>
                <a:cubicBezTo>
                  <a:pt x="325" y="2601"/>
                  <a:pt x="-277" y="3585"/>
                  <a:pt x="174" y="4395"/>
                </a:cubicBezTo>
                <a:cubicBezTo>
                  <a:pt x="331" y="4677"/>
                  <a:pt x="507" y="4825"/>
                  <a:pt x="846" y="4958"/>
                </a:cubicBezTo>
                <a:cubicBezTo>
                  <a:pt x="999" y="5018"/>
                  <a:pt x="1154" y="5040"/>
                  <a:pt x="1322" y="5026"/>
                </a:cubicBezTo>
                <a:cubicBezTo>
                  <a:pt x="1748" y="4990"/>
                  <a:pt x="1808" y="4970"/>
                  <a:pt x="1937" y="4823"/>
                </a:cubicBezTo>
                <a:cubicBezTo>
                  <a:pt x="2006" y="4745"/>
                  <a:pt x="2107" y="4659"/>
                  <a:pt x="2161" y="4632"/>
                </a:cubicBezTo>
                <a:cubicBezTo>
                  <a:pt x="2215" y="4604"/>
                  <a:pt x="2308" y="4494"/>
                  <a:pt x="2370" y="4386"/>
                </a:cubicBezTo>
                <a:cubicBezTo>
                  <a:pt x="2433" y="4278"/>
                  <a:pt x="2514" y="4198"/>
                  <a:pt x="2552" y="4207"/>
                </a:cubicBezTo>
                <a:cubicBezTo>
                  <a:pt x="2606" y="4219"/>
                  <a:pt x="2609" y="4209"/>
                  <a:pt x="2559" y="4160"/>
                </a:cubicBezTo>
                <a:cubicBezTo>
                  <a:pt x="2523" y="4124"/>
                  <a:pt x="2495" y="3973"/>
                  <a:pt x="2495" y="3806"/>
                </a:cubicBezTo>
                <a:cubicBezTo>
                  <a:pt x="2495" y="3141"/>
                  <a:pt x="1945" y="2599"/>
                  <a:pt x="1272" y="2600"/>
                </a:cubicBezTo>
                <a:close/>
                <a:moveTo>
                  <a:pt x="11691" y="4280"/>
                </a:moveTo>
                <a:cubicBezTo>
                  <a:pt x="11328" y="4272"/>
                  <a:pt x="11244" y="4287"/>
                  <a:pt x="11019" y="4402"/>
                </a:cubicBezTo>
                <a:cubicBezTo>
                  <a:pt x="10754" y="4537"/>
                  <a:pt x="10387" y="4965"/>
                  <a:pt x="10484" y="5024"/>
                </a:cubicBezTo>
                <a:cubicBezTo>
                  <a:pt x="10513" y="5041"/>
                  <a:pt x="10532" y="5425"/>
                  <a:pt x="10532" y="5968"/>
                </a:cubicBezTo>
                <a:lnTo>
                  <a:pt x="10532" y="6883"/>
                </a:lnTo>
                <a:lnTo>
                  <a:pt x="10127" y="7592"/>
                </a:lnTo>
                <a:cubicBezTo>
                  <a:pt x="9621" y="8479"/>
                  <a:pt x="8948" y="9484"/>
                  <a:pt x="8663" y="9776"/>
                </a:cubicBezTo>
                <a:cubicBezTo>
                  <a:pt x="8477" y="9966"/>
                  <a:pt x="8429" y="9991"/>
                  <a:pt x="8345" y="9947"/>
                </a:cubicBezTo>
                <a:cubicBezTo>
                  <a:pt x="8279" y="9912"/>
                  <a:pt x="7488" y="9892"/>
                  <a:pt x="6020" y="9889"/>
                </a:cubicBezTo>
                <a:cubicBezTo>
                  <a:pt x="3958" y="9884"/>
                  <a:pt x="3779" y="9891"/>
                  <a:pt x="3605" y="9974"/>
                </a:cubicBezTo>
                <a:cubicBezTo>
                  <a:pt x="3288" y="10126"/>
                  <a:pt x="3245" y="10280"/>
                  <a:pt x="3245" y="11224"/>
                </a:cubicBezTo>
                <a:cubicBezTo>
                  <a:pt x="3245" y="11741"/>
                  <a:pt x="3225" y="12052"/>
                  <a:pt x="3191" y="12072"/>
                </a:cubicBezTo>
                <a:cubicBezTo>
                  <a:pt x="3155" y="12094"/>
                  <a:pt x="3158" y="12124"/>
                  <a:pt x="3197" y="12170"/>
                </a:cubicBezTo>
                <a:cubicBezTo>
                  <a:pt x="3232" y="12212"/>
                  <a:pt x="3250" y="12434"/>
                  <a:pt x="3245" y="12766"/>
                </a:cubicBezTo>
                <a:cubicBezTo>
                  <a:pt x="3240" y="13057"/>
                  <a:pt x="3237" y="13980"/>
                  <a:pt x="3239" y="14817"/>
                </a:cubicBezTo>
                <a:cubicBezTo>
                  <a:pt x="3244" y="16318"/>
                  <a:pt x="3246" y="16342"/>
                  <a:pt x="3358" y="16505"/>
                </a:cubicBezTo>
                <a:cubicBezTo>
                  <a:pt x="3424" y="16601"/>
                  <a:pt x="3548" y="16697"/>
                  <a:pt x="3646" y="16730"/>
                </a:cubicBezTo>
                <a:cubicBezTo>
                  <a:pt x="3866" y="16804"/>
                  <a:pt x="7524" y="16818"/>
                  <a:pt x="7790" y="16746"/>
                </a:cubicBezTo>
                <a:cubicBezTo>
                  <a:pt x="8042" y="16677"/>
                  <a:pt x="8185" y="16506"/>
                  <a:pt x="8229" y="16225"/>
                </a:cubicBezTo>
                <a:cubicBezTo>
                  <a:pt x="8272" y="15948"/>
                  <a:pt x="8275" y="15949"/>
                  <a:pt x="8732" y="16173"/>
                </a:cubicBezTo>
                <a:lnTo>
                  <a:pt x="9054" y="16329"/>
                </a:lnTo>
                <a:lnTo>
                  <a:pt x="12201" y="16345"/>
                </a:lnTo>
                <a:cubicBezTo>
                  <a:pt x="14484" y="16356"/>
                  <a:pt x="15424" y="16344"/>
                  <a:pt x="15623" y="16302"/>
                </a:cubicBezTo>
                <a:cubicBezTo>
                  <a:pt x="16426" y="16133"/>
                  <a:pt x="16838" y="15644"/>
                  <a:pt x="16839" y="14861"/>
                </a:cubicBezTo>
                <a:cubicBezTo>
                  <a:pt x="16839" y="14645"/>
                  <a:pt x="16813" y="14423"/>
                  <a:pt x="16782" y="14366"/>
                </a:cubicBezTo>
                <a:cubicBezTo>
                  <a:pt x="16734" y="14279"/>
                  <a:pt x="16741" y="14246"/>
                  <a:pt x="16826" y="14170"/>
                </a:cubicBezTo>
                <a:cubicBezTo>
                  <a:pt x="17072" y="13952"/>
                  <a:pt x="17211" y="13354"/>
                  <a:pt x="17107" y="12952"/>
                </a:cubicBezTo>
                <a:cubicBezTo>
                  <a:pt x="17040" y="12694"/>
                  <a:pt x="17041" y="12676"/>
                  <a:pt x="17157" y="12510"/>
                </a:cubicBezTo>
                <a:cubicBezTo>
                  <a:pt x="17405" y="12152"/>
                  <a:pt x="17493" y="11630"/>
                  <a:pt x="17366" y="11274"/>
                </a:cubicBezTo>
                <a:cubicBezTo>
                  <a:pt x="17318" y="11138"/>
                  <a:pt x="17332" y="11096"/>
                  <a:pt x="17505" y="10839"/>
                </a:cubicBezTo>
                <a:cubicBezTo>
                  <a:pt x="17688" y="10566"/>
                  <a:pt x="17695" y="10538"/>
                  <a:pt x="17690" y="10163"/>
                </a:cubicBezTo>
                <a:cubicBezTo>
                  <a:pt x="17681" y="9519"/>
                  <a:pt x="17440" y="9160"/>
                  <a:pt x="16915" y="9009"/>
                </a:cubicBezTo>
                <a:cubicBezTo>
                  <a:pt x="16817" y="8981"/>
                  <a:pt x="16013" y="8961"/>
                  <a:pt x="14996" y="8962"/>
                </a:cubicBezTo>
                <a:cubicBezTo>
                  <a:pt x="14033" y="8963"/>
                  <a:pt x="13234" y="8952"/>
                  <a:pt x="13221" y="8939"/>
                </a:cubicBezTo>
                <a:cubicBezTo>
                  <a:pt x="13208" y="8927"/>
                  <a:pt x="13261" y="8524"/>
                  <a:pt x="13340" y="8045"/>
                </a:cubicBezTo>
                <a:cubicBezTo>
                  <a:pt x="13448" y="7387"/>
                  <a:pt x="13475" y="7092"/>
                  <a:pt x="13452" y="6833"/>
                </a:cubicBezTo>
                <a:cubicBezTo>
                  <a:pt x="13417" y="6459"/>
                  <a:pt x="13405" y="6381"/>
                  <a:pt x="13365" y="6270"/>
                </a:cubicBezTo>
                <a:cubicBezTo>
                  <a:pt x="13350" y="6229"/>
                  <a:pt x="13267" y="5994"/>
                  <a:pt x="13182" y="5745"/>
                </a:cubicBezTo>
                <a:cubicBezTo>
                  <a:pt x="13096" y="5496"/>
                  <a:pt x="12946" y="5127"/>
                  <a:pt x="12849" y="4926"/>
                </a:cubicBezTo>
                <a:cubicBezTo>
                  <a:pt x="12684" y="4585"/>
                  <a:pt x="12655" y="4552"/>
                  <a:pt x="12389" y="4424"/>
                </a:cubicBezTo>
                <a:cubicBezTo>
                  <a:pt x="12155" y="4312"/>
                  <a:pt x="12031" y="4287"/>
                  <a:pt x="11691" y="4280"/>
                </a:cubicBezTo>
                <a:close/>
                <a:moveTo>
                  <a:pt x="21313" y="18267"/>
                </a:moveTo>
                <a:cubicBezTo>
                  <a:pt x="21312" y="18262"/>
                  <a:pt x="21301" y="18266"/>
                  <a:pt x="21276" y="18281"/>
                </a:cubicBezTo>
                <a:cubicBezTo>
                  <a:pt x="21241" y="18302"/>
                  <a:pt x="20711" y="18317"/>
                  <a:pt x="20099" y="18314"/>
                </a:cubicBezTo>
                <a:cubicBezTo>
                  <a:pt x="19077" y="18310"/>
                  <a:pt x="18980" y="18317"/>
                  <a:pt x="18903" y="18400"/>
                </a:cubicBezTo>
                <a:cubicBezTo>
                  <a:pt x="18831" y="18478"/>
                  <a:pt x="18818" y="18630"/>
                  <a:pt x="18815" y="19532"/>
                </a:cubicBezTo>
                <a:cubicBezTo>
                  <a:pt x="18809" y="20730"/>
                  <a:pt x="18805" y="20715"/>
                  <a:pt x="19230" y="20757"/>
                </a:cubicBezTo>
                <a:cubicBezTo>
                  <a:pt x="19374" y="20772"/>
                  <a:pt x="19694" y="20780"/>
                  <a:pt x="19941" y="20775"/>
                </a:cubicBezTo>
                <a:cubicBezTo>
                  <a:pt x="20188" y="20770"/>
                  <a:pt x="20552" y="20764"/>
                  <a:pt x="20751" y="20763"/>
                </a:cubicBezTo>
                <a:cubicBezTo>
                  <a:pt x="21323" y="20758"/>
                  <a:pt x="21314" y="20779"/>
                  <a:pt x="21313" y="19548"/>
                </a:cubicBezTo>
                <a:cubicBezTo>
                  <a:pt x="21313" y="18989"/>
                  <a:pt x="21290" y="18500"/>
                  <a:pt x="21265" y="18461"/>
                </a:cubicBezTo>
                <a:cubicBezTo>
                  <a:pt x="21235" y="18414"/>
                  <a:pt x="21241" y="18363"/>
                  <a:pt x="21279" y="18316"/>
                </a:cubicBezTo>
                <a:cubicBezTo>
                  <a:pt x="21303" y="18288"/>
                  <a:pt x="21314" y="18272"/>
                  <a:pt x="21313" y="18267"/>
                </a:cubicBezTo>
                <a:close/>
                <a:moveTo>
                  <a:pt x="0" y="18313"/>
                </a:moveTo>
                <a:lnTo>
                  <a:pt x="0" y="19534"/>
                </a:lnTo>
                <a:lnTo>
                  <a:pt x="0" y="20757"/>
                </a:lnTo>
                <a:lnTo>
                  <a:pt x="1086" y="20771"/>
                </a:lnTo>
                <a:cubicBezTo>
                  <a:pt x="1683" y="20779"/>
                  <a:pt x="2201" y="20778"/>
                  <a:pt x="2237" y="20771"/>
                </a:cubicBezTo>
                <a:cubicBezTo>
                  <a:pt x="2274" y="20764"/>
                  <a:pt x="2359" y="20759"/>
                  <a:pt x="2426" y="20759"/>
                </a:cubicBezTo>
                <a:lnTo>
                  <a:pt x="2546" y="20759"/>
                </a:lnTo>
                <a:lnTo>
                  <a:pt x="2546" y="19536"/>
                </a:lnTo>
                <a:lnTo>
                  <a:pt x="2546" y="18313"/>
                </a:lnTo>
                <a:lnTo>
                  <a:pt x="1272" y="18313"/>
                </a:lnTo>
                <a:lnTo>
                  <a:pt x="0" y="18313"/>
                </a:lnTo>
                <a:close/>
                <a:moveTo>
                  <a:pt x="9235" y="19144"/>
                </a:moveTo>
                <a:lnTo>
                  <a:pt x="9235" y="20367"/>
                </a:lnTo>
                <a:lnTo>
                  <a:pt x="9235" y="21592"/>
                </a:lnTo>
                <a:lnTo>
                  <a:pt x="11723" y="21592"/>
                </a:lnTo>
                <a:lnTo>
                  <a:pt x="11739" y="21090"/>
                </a:lnTo>
                <a:cubicBezTo>
                  <a:pt x="11747" y="20814"/>
                  <a:pt x="11749" y="20262"/>
                  <a:pt x="11740" y="19865"/>
                </a:cubicBezTo>
                <a:lnTo>
                  <a:pt x="11724" y="19144"/>
                </a:lnTo>
                <a:lnTo>
                  <a:pt x="10479" y="19144"/>
                </a:lnTo>
                <a:lnTo>
                  <a:pt x="9235" y="19144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22EBF-A7C3-2341-9BBF-D2DFCB38FFBC}"/>
              </a:ext>
            </a:extLst>
          </p:cNvPr>
          <p:cNvSpPr txBox="1"/>
          <p:nvPr/>
        </p:nvSpPr>
        <p:spPr>
          <a:xfrm>
            <a:off x="790929" y="1266240"/>
            <a:ext cx="11320272" cy="939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720" dirty="0">
                <a:solidFill>
                  <a:schemeClr val="bg1"/>
                </a:solidFill>
              </a:rPr>
              <a:t>What does “liking,” “sharing,” “posting,” and “commenting” mean in the bigger picture?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ctivities Constructing “Value”"/>
          <p:cNvSpPr txBox="1"/>
          <p:nvPr/>
        </p:nvSpPr>
        <p:spPr>
          <a:xfrm>
            <a:off x="221767" y="676974"/>
            <a:ext cx="12561266" cy="11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solidFill>
                  <a:srgbClr val="FFFFFF"/>
                </a:solidFill>
              </a:defRPr>
            </a:lvl1pPr>
          </a:lstStyle>
          <a:p>
            <a:r>
              <a:t>Activities Constructing “Value”</a:t>
            </a:r>
          </a:p>
        </p:txBody>
      </p:sp>
      <p:sp>
        <p:nvSpPr>
          <p:cNvPr id="127" name="Public commenting and validating processes…"/>
          <p:cNvSpPr txBox="1"/>
          <p:nvPr/>
        </p:nvSpPr>
        <p:spPr>
          <a:xfrm>
            <a:off x="443309" y="2587317"/>
            <a:ext cx="12118182" cy="558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30000"/>
              </a:lnSpc>
              <a:spcBef>
                <a:spcPts val="1500"/>
              </a:spcBef>
              <a:buSzPct val="145000"/>
              <a:buChar char="•"/>
              <a:defRPr sz="4300">
                <a:solidFill>
                  <a:srgbClr val="FFFFFF"/>
                </a:solidFill>
              </a:defRPr>
            </a:pPr>
            <a:r>
              <a:t>Public commenting and validating processes</a:t>
            </a:r>
          </a:p>
          <a:p>
            <a:pPr marL="333375" indent="-333375" algn="l">
              <a:lnSpc>
                <a:spcPct val="130000"/>
              </a:lnSpc>
              <a:spcBef>
                <a:spcPts val="1500"/>
              </a:spcBef>
              <a:buSzPct val="145000"/>
              <a:buChar char="•"/>
              <a:defRPr sz="4300">
                <a:solidFill>
                  <a:srgbClr val="FFFFFF"/>
                </a:solidFill>
              </a:defRPr>
            </a:pPr>
            <a:r>
              <a:t>Expressing “belonging” or “non-belonging”</a:t>
            </a:r>
          </a:p>
          <a:p>
            <a:pPr marL="333375" indent="-333375" algn="l">
              <a:lnSpc>
                <a:spcPct val="130000"/>
              </a:lnSpc>
              <a:spcBef>
                <a:spcPts val="1500"/>
              </a:spcBef>
              <a:buSzPct val="145000"/>
              <a:buChar char="•"/>
              <a:defRPr sz="4300">
                <a:solidFill>
                  <a:srgbClr val="FFFFFF"/>
                </a:solidFill>
              </a:defRPr>
            </a:pPr>
            <a:r>
              <a:t>Participating in popular culture—a context for defining and announcing value</a:t>
            </a:r>
          </a:p>
          <a:p>
            <a:pPr marL="333375" indent="-333375" algn="l">
              <a:lnSpc>
                <a:spcPct val="130000"/>
              </a:lnSpc>
              <a:buSzPct val="145000"/>
              <a:buChar char="•"/>
              <a:defRPr sz="4300">
                <a:solidFill>
                  <a:srgbClr val="FFFFFF"/>
                </a:solidFill>
              </a:defRPr>
            </a:pPr>
            <a:r>
              <a:t>Participating in the life of music —where the social construction of value operates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search Question:"/>
          <p:cNvSpPr txBox="1"/>
          <p:nvPr/>
        </p:nvSpPr>
        <p:spPr>
          <a:xfrm>
            <a:off x="2473248" y="1891512"/>
            <a:ext cx="8058304" cy="10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 b="0">
                <a:solidFill>
                  <a:srgbClr val="FFFFFF"/>
                </a:solidFill>
              </a:defRPr>
            </a:lvl1pPr>
          </a:lstStyle>
          <a:p>
            <a:r>
              <a:t>Research Question:  </a:t>
            </a:r>
          </a:p>
        </p:txBody>
      </p:sp>
      <p:sp>
        <p:nvSpPr>
          <p:cNvPr id="130" name="What is the relationship between social media user activity and popularity? How do sentiments communicate social value?"/>
          <p:cNvSpPr txBox="1"/>
          <p:nvPr/>
        </p:nvSpPr>
        <p:spPr>
          <a:xfrm>
            <a:off x="300136" y="3995197"/>
            <a:ext cx="12404528" cy="206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 b="0">
                <a:solidFill>
                  <a:srgbClr val="FFFFFF"/>
                </a:solidFill>
              </a:defRPr>
            </a:lvl1pPr>
          </a:lstStyle>
          <a:p>
            <a:r>
              <a:t>What is the relationship between social media user activity and popularity? How do sentiments communicate social value?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Unknown.jpeg" descr="Unknow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84" y="1904999"/>
            <a:ext cx="27686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220px-Whitney_Houston_Welcome_Home_Heroes_1_cropped.jpg" descr="220px-Whitney_Houston_Welcome_Home_Heroes_1_cropp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18" y="1905000"/>
            <a:ext cx="2794001" cy="276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s.jpeg" descr="images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647853" y="1892878"/>
            <a:ext cx="3045196" cy="279284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&amp;B Singers and Their Popularity"/>
          <p:cNvSpPr txBox="1"/>
          <p:nvPr/>
        </p:nvSpPr>
        <p:spPr>
          <a:xfrm>
            <a:off x="1910683" y="708905"/>
            <a:ext cx="9183434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t>R&amp;B Singers and Their Popularity</a:t>
            </a:r>
          </a:p>
        </p:txBody>
      </p:sp>
      <p:pic>
        <p:nvPicPr>
          <p:cNvPr id="136" name="Screen Shot 2019-08-17 at 12.58.04 AM.png" descr="Screen Shot 2019-08-17 at 12.58.04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84" y="6816923"/>
            <a:ext cx="41910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19-08-17 at 12.58.16 AM.png" descr="Screen Shot 2019-08-17 at 12.58.16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968" y="5074050"/>
            <a:ext cx="41783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9-08-17 at 12.58.23 AM.png" descr="Screen Shot 2019-08-17 at 12.58.23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763" y="6829623"/>
            <a:ext cx="4152901" cy="83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ploratory Data Analysis"/>
          <p:cNvSpPr txBox="1"/>
          <p:nvPr/>
        </p:nvSpPr>
        <p:spPr>
          <a:xfrm>
            <a:off x="2942812" y="725838"/>
            <a:ext cx="7119176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t>Exploratory Data Analysis</a:t>
            </a:r>
          </a:p>
        </p:txBody>
      </p:sp>
      <p:pic>
        <p:nvPicPr>
          <p:cNvPr id="141" name="Scatterplot for Videostats.jpeg" descr="Scatterplot for Videostat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43" y="2162137"/>
            <a:ext cx="5049914" cy="6184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op_score and count historgram.jpeg" descr="pop_score and count historgram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73802" y="2162137"/>
            <a:ext cx="4876905" cy="618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eeper Dive into the Data:…"/>
          <p:cNvSpPr txBox="1"/>
          <p:nvPr/>
        </p:nvSpPr>
        <p:spPr>
          <a:xfrm>
            <a:off x="2418175" y="444322"/>
            <a:ext cx="8168450" cy="148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solidFill>
                  <a:srgbClr val="FFFFFF"/>
                </a:solidFill>
              </a:defRPr>
            </a:pPr>
            <a:r>
              <a:t>Deeper Dive into the Data: 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Natural Language Processing</a:t>
            </a:r>
          </a:p>
        </p:txBody>
      </p:sp>
      <p:pic>
        <p:nvPicPr>
          <p:cNvPr id="145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0" y="2123734"/>
            <a:ext cx="4869525" cy="3478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unknown.png" descr="unkn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847" y="5799356"/>
            <a:ext cx="5299906" cy="3785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unknown.png" descr="unkn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864" y="2065489"/>
            <a:ext cx="5032613" cy="359472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Patti LaBelle Word Cloud"/>
          <p:cNvSpPr txBox="1"/>
          <p:nvPr/>
        </p:nvSpPr>
        <p:spPr>
          <a:xfrm>
            <a:off x="860738" y="5018803"/>
            <a:ext cx="37310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Patti LaBelle Word Cloud</a:t>
            </a:r>
          </a:p>
        </p:txBody>
      </p:sp>
      <p:sp>
        <p:nvSpPr>
          <p:cNvPr id="149" name="Mariah Carey Word Cloud"/>
          <p:cNvSpPr txBox="1"/>
          <p:nvPr/>
        </p:nvSpPr>
        <p:spPr>
          <a:xfrm>
            <a:off x="8145435" y="5139641"/>
            <a:ext cx="383347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Mariah Carey Word Cloud</a:t>
            </a:r>
          </a:p>
        </p:txBody>
      </p:sp>
      <p:sp>
        <p:nvSpPr>
          <p:cNvPr id="150" name="Whitney Houston Word Cloud"/>
          <p:cNvSpPr txBox="1"/>
          <p:nvPr/>
        </p:nvSpPr>
        <p:spPr>
          <a:xfrm>
            <a:off x="3956202" y="9226737"/>
            <a:ext cx="43811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Whitney Houston Word Cloud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opic Modeling"/>
          <p:cNvSpPr txBox="1"/>
          <p:nvPr/>
        </p:nvSpPr>
        <p:spPr>
          <a:xfrm>
            <a:off x="4372133" y="302505"/>
            <a:ext cx="4260534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t>Topic Modeling</a:t>
            </a:r>
          </a:p>
        </p:txBody>
      </p:sp>
      <p:pic>
        <p:nvPicPr>
          <p:cNvPr id="153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" y="1249801"/>
            <a:ext cx="5817977" cy="4155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unknown.png" descr="unkn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43" y="1249801"/>
            <a:ext cx="5817977" cy="4155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unknown.png" descr="unkn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412" y="5569271"/>
            <a:ext cx="5817976" cy="4155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entiment Analysis"/>
          <p:cNvSpPr txBox="1"/>
          <p:nvPr/>
        </p:nvSpPr>
        <p:spPr>
          <a:xfrm>
            <a:off x="3847782" y="302505"/>
            <a:ext cx="5309236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t>Sentiment Analysis</a:t>
            </a:r>
          </a:p>
        </p:txBody>
      </p:sp>
      <p:pic>
        <p:nvPicPr>
          <p:cNvPr id="158" name="Screen Shot 2019-08-17 at 1.18.35 AM.png" descr="Screen Shot 2019-08-17 at 1.18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" y="1670023"/>
            <a:ext cx="6808508" cy="2264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19-08-17 at 1.18.46 AM.png" descr="Screen Shot 2019-08-17 at 1.18.4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26" y="4622799"/>
            <a:ext cx="70104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 Shot 2019-08-17 at 1.19.00 AM.png" descr="Screen Shot 2019-08-17 at 1.19.00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83" y="7376979"/>
            <a:ext cx="8718628" cy="1292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Macintosh PowerPoint</Application>
  <PresentationFormat>Custom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Stephanie Sears</cp:lastModifiedBy>
  <cp:revision>2</cp:revision>
  <dcterms:modified xsi:type="dcterms:W3CDTF">2019-08-17T05:41:51Z</dcterms:modified>
</cp:coreProperties>
</file>