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2" r:id="rId27"/>
    <p:sldId id="283" r:id="rId28"/>
    <p:sldId id="284" r:id="rId29"/>
    <p:sldId id="285" r:id="rId30"/>
    <p:sldId id="28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936"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AF8BA-3BF1-4761-B733-882F88650A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C2E68B8-71C5-4D8D-9A05-A0E7BD2038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3751F9-9D5A-47A0-91C1-ABFCC50C2B16}"/>
              </a:ext>
            </a:extLst>
          </p:cNvPr>
          <p:cNvSpPr>
            <a:spLocks noGrp="1"/>
          </p:cNvSpPr>
          <p:nvPr>
            <p:ph type="dt" sz="half" idx="10"/>
          </p:nvPr>
        </p:nvSpPr>
        <p:spPr/>
        <p:txBody>
          <a:bodyPr/>
          <a:lstStyle/>
          <a:p>
            <a:fld id="{532FE6C0-13AD-4CBE-8189-6CDD2F76353F}" type="datetimeFigureOut">
              <a:rPr lang="en-US" smtClean="0"/>
              <a:t>2/29/2020</a:t>
            </a:fld>
            <a:endParaRPr lang="en-US"/>
          </a:p>
        </p:txBody>
      </p:sp>
      <p:sp>
        <p:nvSpPr>
          <p:cNvPr id="5" name="Footer Placeholder 4">
            <a:extLst>
              <a:ext uri="{FF2B5EF4-FFF2-40B4-BE49-F238E27FC236}">
                <a16:creationId xmlns:a16="http://schemas.microsoft.com/office/drawing/2014/main" id="{15EA7AFA-46C8-4F25-A396-57A72B5E51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303112-9CF5-491E-961C-CBE9F1D07C4E}"/>
              </a:ext>
            </a:extLst>
          </p:cNvPr>
          <p:cNvSpPr>
            <a:spLocks noGrp="1"/>
          </p:cNvSpPr>
          <p:nvPr>
            <p:ph type="sldNum" sz="quarter" idx="12"/>
          </p:nvPr>
        </p:nvSpPr>
        <p:spPr/>
        <p:txBody>
          <a:bodyPr/>
          <a:lstStyle/>
          <a:p>
            <a:fld id="{60D1AD4A-6EEB-4D9D-978C-662C15DFAE02}" type="slidenum">
              <a:rPr lang="en-US" smtClean="0"/>
              <a:t>‹#›</a:t>
            </a:fld>
            <a:endParaRPr lang="en-US"/>
          </a:p>
        </p:txBody>
      </p:sp>
    </p:spTree>
    <p:extLst>
      <p:ext uri="{BB962C8B-B14F-4D97-AF65-F5344CB8AC3E}">
        <p14:creationId xmlns:p14="http://schemas.microsoft.com/office/powerpoint/2010/main" val="1223429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4E22A-06CA-40D6-94A9-133BF80545B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4F7A5C1-8469-4916-8872-71EE74835D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53AD47-4AE5-40CC-A350-83069345EC70}"/>
              </a:ext>
            </a:extLst>
          </p:cNvPr>
          <p:cNvSpPr>
            <a:spLocks noGrp="1"/>
          </p:cNvSpPr>
          <p:nvPr>
            <p:ph type="dt" sz="half" idx="10"/>
          </p:nvPr>
        </p:nvSpPr>
        <p:spPr/>
        <p:txBody>
          <a:bodyPr/>
          <a:lstStyle/>
          <a:p>
            <a:fld id="{532FE6C0-13AD-4CBE-8189-6CDD2F76353F}" type="datetimeFigureOut">
              <a:rPr lang="en-US" smtClean="0"/>
              <a:t>2/29/2020</a:t>
            </a:fld>
            <a:endParaRPr lang="en-US"/>
          </a:p>
        </p:txBody>
      </p:sp>
      <p:sp>
        <p:nvSpPr>
          <p:cNvPr id="5" name="Footer Placeholder 4">
            <a:extLst>
              <a:ext uri="{FF2B5EF4-FFF2-40B4-BE49-F238E27FC236}">
                <a16:creationId xmlns:a16="http://schemas.microsoft.com/office/drawing/2014/main" id="{8F046C5A-CAFB-4B66-94BF-700B5C77CE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08053D-58D1-4D11-9219-EACF8490FC20}"/>
              </a:ext>
            </a:extLst>
          </p:cNvPr>
          <p:cNvSpPr>
            <a:spLocks noGrp="1"/>
          </p:cNvSpPr>
          <p:nvPr>
            <p:ph type="sldNum" sz="quarter" idx="12"/>
          </p:nvPr>
        </p:nvSpPr>
        <p:spPr/>
        <p:txBody>
          <a:bodyPr/>
          <a:lstStyle/>
          <a:p>
            <a:fld id="{60D1AD4A-6EEB-4D9D-978C-662C15DFAE02}" type="slidenum">
              <a:rPr lang="en-US" smtClean="0"/>
              <a:t>‹#›</a:t>
            </a:fld>
            <a:endParaRPr lang="en-US"/>
          </a:p>
        </p:txBody>
      </p:sp>
    </p:spTree>
    <p:extLst>
      <p:ext uri="{BB962C8B-B14F-4D97-AF65-F5344CB8AC3E}">
        <p14:creationId xmlns:p14="http://schemas.microsoft.com/office/powerpoint/2010/main" val="3396585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6E82EC-E416-40FF-8912-C00B8D94FC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128C01-9393-4702-AA63-6C8C0B1878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33F293-87FB-47FD-A701-913FB455A2BA}"/>
              </a:ext>
            </a:extLst>
          </p:cNvPr>
          <p:cNvSpPr>
            <a:spLocks noGrp="1"/>
          </p:cNvSpPr>
          <p:nvPr>
            <p:ph type="dt" sz="half" idx="10"/>
          </p:nvPr>
        </p:nvSpPr>
        <p:spPr/>
        <p:txBody>
          <a:bodyPr/>
          <a:lstStyle/>
          <a:p>
            <a:fld id="{532FE6C0-13AD-4CBE-8189-6CDD2F76353F}" type="datetimeFigureOut">
              <a:rPr lang="en-US" smtClean="0"/>
              <a:t>2/29/2020</a:t>
            </a:fld>
            <a:endParaRPr lang="en-US"/>
          </a:p>
        </p:txBody>
      </p:sp>
      <p:sp>
        <p:nvSpPr>
          <p:cNvPr id="5" name="Footer Placeholder 4">
            <a:extLst>
              <a:ext uri="{FF2B5EF4-FFF2-40B4-BE49-F238E27FC236}">
                <a16:creationId xmlns:a16="http://schemas.microsoft.com/office/drawing/2014/main" id="{37167DFF-4E82-4389-AE8B-0C1D7566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7A4CC8-811E-4C3F-B03C-65B9F1366EC6}"/>
              </a:ext>
            </a:extLst>
          </p:cNvPr>
          <p:cNvSpPr>
            <a:spLocks noGrp="1"/>
          </p:cNvSpPr>
          <p:nvPr>
            <p:ph type="sldNum" sz="quarter" idx="12"/>
          </p:nvPr>
        </p:nvSpPr>
        <p:spPr/>
        <p:txBody>
          <a:bodyPr/>
          <a:lstStyle/>
          <a:p>
            <a:fld id="{60D1AD4A-6EEB-4D9D-978C-662C15DFAE02}" type="slidenum">
              <a:rPr lang="en-US" smtClean="0"/>
              <a:t>‹#›</a:t>
            </a:fld>
            <a:endParaRPr lang="en-US"/>
          </a:p>
        </p:txBody>
      </p:sp>
    </p:spTree>
    <p:extLst>
      <p:ext uri="{BB962C8B-B14F-4D97-AF65-F5344CB8AC3E}">
        <p14:creationId xmlns:p14="http://schemas.microsoft.com/office/powerpoint/2010/main" val="539175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54D36-18E8-43A2-9DD5-B3B85A9E4B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5B722E-5B16-4832-B7B3-01EA146A50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A0380C-FC13-4195-A732-25FD17A270E2}"/>
              </a:ext>
            </a:extLst>
          </p:cNvPr>
          <p:cNvSpPr>
            <a:spLocks noGrp="1"/>
          </p:cNvSpPr>
          <p:nvPr>
            <p:ph type="dt" sz="half" idx="10"/>
          </p:nvPr>
        </p:nvSpPr>
        <p:spPr/>
        <p:txBody>
          <a:bodyPr/>
          <a:lstStyle/>
          <a:p>
            <a:fld id="{532FE6C0-13AD-4CBE-8189-6CDD2F76353F}" type="datetimeFigureOut">
              <a:rPr lang="en-US" smtClean="0"/>
              <a:t>2/29/2020</a:t>
            </a:fld>
            <a:endParaRPr lang="en-US"/>
          </a:p>
        </p:txBody>
      </p:sp>
      <p:sp>
        <p:nvSpPr>
          <p:cNvPr id="5" name="Footer Placeholder 4">
            <a:extLst>
              <a:ext uri="{FF2B5EF4-FFF2-40B4-BE49-F238E27FC236}">
                <a16:creationId xmlns:a16="http://schemas.microsoft.com/office/drawing/2014/main" id="{6D4C759C-BE1C-4CE9-AB36-8A659D17FA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6D14E4-56CE-48B7-9D4A-CFBAF50803B8}"/>
              </a:ext>
            </a:extLst>
          </p:cNvPr>
          <p:cNvSpPr>
            <a:spLocks noGrp="1"/>
          </p:cNvSpPr>
          <p:nvPr>
            <p:ph type="sldNum" sz="quarter" idx="12"/>
          </p:nvPr>
        </p:nvSpPr>
        <p:spPr/>
        <p:txBody>
          <a:bodyPr/>
          <a:lstStyle/>
          <a:p>
            <a:fld id="{60D1AD4A-6EEB-4D9D-978C-662C15DFAE02}" type="slidenum">
              <a:rPr lang="en-US" smtClean="0"/>
              <a:t>‹#›</a:t>
            </a:fld>
            <a:endParaRPr lang="en-US"/>
          </a:p>
        </p:txBody>
      </p:sp>
    </p:spTree>
    <p:extLst>
      <p:ext uri="{BB962C8B-B14F-4D97-AF65-F5344CB8AC3E}">
        <p14:creationId xmlns:p14="http://schemas.microsoft.com/office/powerpoint/2010/main" val="4001935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906B0-F824-412A-B5D9-2A10F6744A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1652921-C5AF-4135-A0BD-D5C9447D8D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C93F4C-E698-4E78-9222-C2D35092C7E1}"/>
              </a:ext>
            </a:extLst>
          </p:cNvPr>
          <p:cNvSpPr>
            <a:spLocks noGrp="1"/>
          </p:cNvSpPr>
          <p:nvPr>
            <p:ph type="dt" sz="half" idx="10"/>
          </p:nvPr>
        </p:nvSpPr>
        <p:spPr/>
        <p:txBody>
          <a:bodyPr/>
          <a:lstStyle/>
          <a:p>
            <a:fld id="{532FE6C0-13AD-4CBE-8189-6CDD2F76353F}" type="datetimeFigureOut">
              <a:rPr lang="en-US" smtClean="0"/>
              <a:t>2/29/2020</a:t>
            </a:fld>
            <a:endParaRPr lang="en-US"/>
          </a:p>
        </p:txBody>
      </p:sp>
      <p:sp>
        <p:nvSpPr>
          <p:cNvPr id="5" name="Footer Placeholder 4">
            <a:extLst>
              <a:ext uri="{FF2B5EF4-FFF2-40B4-BE49-F238E27FC236}">
                <a16:creationId xmlns:a16="http://schemas.microsoft.com/office/drawing/2014/main" id="{9712F74F-8A92-45CB-ACD5-370FCD2583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2BB230-A731-4C05-A817-1C13AC903DD5}"/>
              </a:ext>
            </a:extLst>
          </p:cNvPr>
          <p:cNvSpPr>
            <a:spLocks noGrp="1"/>
          </p:cNvSpPr>
          <p:nvPr>
            <p:ph type="sldNum" sz="quarter" idx="12"/>
          </p:nvPr>
        </p:nvSpPr>
        <p:spPr/>
        <p:txBody>
          <a:bodyPr/>
          <a:lstStyle/>
          <a:p>
            <a:fld id="{60D1AD4A-6EEB-4D9D-978C-662C15DFAE02}" type="slidenum">
              <a:rPr lang="en-US" smtClean="0"/>
              <a:t>‹#›</a:t>
            </a:fld>
            <a:endParaRPr lang="en-US"/>
          </a:p>
        </p:txBody>
      </p:sp>
    </p:spTree>
    <p:extLst>
      <p:ext uri="{BB962C8B-B14F-4D97-AF65-F5344CB8AC3E}">
        <p14:creationId xmlns:p14="http://schemas.microsoft.com/office/powerpoint/2010/main" val="2354586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13992-55B2-493A-A03E-4049C39921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847F87-9AE7-4E17-8531-D48638330A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48D34D8-ABE7-42B8-A9DC-DD627F5D63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04A72A-7CE2-4BD9-B1BC-9D71DC749831}"/>
              </a:ext>
            </a:extLst>
          </p:cNvPr>
          <p:cNvSpPr>
            <a:spLocks noGrp="1"/>
          </p:cNvSpPr>
          <p:nvPr>
            <p:ph type="dt" sz="half" idx="10"/>
          </p:nvPr>
        </p:nvSpPr>
        <p:spPr/>
        <p:txBody>
          <a:bodyPr/>
          <a:lstStyle/>
          <a:p>
            <a:fld id="{532FE6C0-13AD-4CBE-8189-6CDD2F76353F}" type="datetimeFigureOut">
              <a:rPr lang="en-US" smtClean="0"/>
              <a:t>2/29/2020</a:t>
            </a:fld>
            <a:endParaRPr lang="en-US"/>
          </a:p>
        </p:txBody>
      </p:sp>
      <p:sp>
        <p:nvSpPr>
          <p:cNvPr id="6" name="Footer Placeholder 5">
            <a:extLst>
              <a:ext uri="{FF2B5EF4-FFF2-40B4-BE49-F238E27FC236}">
                <a16:creationId xmlns:a16="http://schemas.microsoft.com/office/drawing/2014/main" id="{95A00C8E-AA7D-4EE3-B725-9CD993EB44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17DB23-285C-4681-94B7-752389DAA819}"/>
              </a:ext>
            </a:extLst>
          </p:cNvPr>
          <p:cNvSpPr>
            <a:spLocks noGrp="1"/>
          </p:cNvSpPr>
          <p:nvPr>
            <p:ph type="sldNum" sz="quarter" idx="12"/>
          </p:nvPr>
        </p:nvSpPr>
        <p:spPr/>
        <p:txBody>
          <a:bodyPr/>
          <a:lstStyle/>
          <a:p>
            <a:fld id="{60D1AD4A-6EEB-4D9D-978C-662C15DFAE02}" type="slidenum">
              <a:rPr lang="en-US" smtClean="0"/>
              <a:t>‹#›</a:t>
            </a:fld>
            <a:endParaRPr lang="en-US"/>
          </a:p>
        </p:txBody>
      </p:sp>
    </p:spTree>
    <p:extLst>
      <p:ext uri="{BB962C8B-B14F-4D97-AF65-F5344CB8AC3E}">
        <p14:creationId xmlns:p14="http://schemas.microsoft.com/office/powerpoint/2010/main" val="561412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8C15C-C401-4CCB-8D5B-A98DA6A36F5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D603260-480B-44A0-8F9A-6B3DFE3DAC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6FF06C-97A6-49E8-9849-CE9BE6AB33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809997-2742-43B4-9C22-F3953B2141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1FE47E-0E55-4533-8121-B5DDEE93FA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C29BA5E-86B2-4B4E-AFF8-7E67FC38A4F7}"/>
              </a:ext>
            </a:extLst>
          </p:cNvPr>
          <p:cNvSpPr>
            <a:spLocks noGrp="1"/>
          </p:cNvSpPr>
          <p:nvPr>
            <p:ph type="dt" sz="half" idx="10"/>
          </p:nvPr>
        </p:nvSpPr>
        <p:spPr/>
        <p:txBody>
          <a:bodyPr/>
          <a:lstStyle/>
          <a:p>
            <a:fld id="{532FE6C0-13AD-4CBE-8189-6CDD2F76353F}" type="datetimeFigureOut">
              <a:rPr lang="en-US" smtClean="0"/>
              <a:t>2/29/2020</a:t>
            </a:fld>
            <a:endParaRPr lang="en-US"/>
          </a:p>
        </p:txBody>
      </p:sp>
      <p:sp>
        <p:nvSpPr>
          <p:cNvPr id="8" name="Footer Placeholder 7">
            <a:extLst>
              <a:ext uri="{FF2B5EF4-FFF2-40B4-BE49-F238E27FC236}">
                <a16:creationId xmlns:a16="http://schemas.microsoft.com/office/drawing/2014/main" id="{4FFE1286-9167-4E45-ACB6-673D6500CE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2A26BB-3034-4F2B-B2C5-A16D116FDBE2}"/>
              </a:ext>
            </a:extLst>
          </p:cNvPr>
          <p:cNvSpPr>
            <a:spLocks noGrp="1"/>
          </p:cNvSpPr>
          <p:nvPr>
            <p:ph type="sldNum" sz="quarter" idx="12"/>
          </p:nvPr>
        </p:nvSpPr>
        <p:spPr/>
        <p:txBody>
          <a:bodyPr/>
          <a:lstStyle/>
          <a:p>
            <a:fld id="{60D1AD4A-6EEB-4D9D-978C-662C15DFAE02}" type="slidenum">
              <a:rPr lang="en-US" smtClean="0"/>
              <a:t>‹#›</a:t>
            </a:fld>
            <a:endParaRPr lang="en-US"/>
          </a:p>
        </p:txBody>
      </p:sp>
    </p:spTree>
    <p:extLst>
      <p:ext uri="{BB962C8B-B14F-4D97-AF65-F5344CB8AC3E}">
        <p14:creationId xmlns:p14="http://schemas.microsoft.com/office/powerpoint/2010/main" val="3686675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06C64-91C9-4AFB-BF27-6A3E110907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262EA5-DD6C-48D1-A3FA-4C288E823B6D}"/>
              </a:ext>
            </a:extLst>
          </p:cNvPr>
          <p:cNvSpPr>
            <a:spLocks noGrp="1"/>
          </p:cNvSpPr>
          <p:nvPr>
            <p:ph type="dt" sz="half" idx="10"/>
          </p:nvPr>
        </p:nvSpPr>
        <p:spPr/>
        <p:txBody>
          <a:bodyPr/>
          <a:lstStyle/>
          <a:p>
            <a:fld id="{532FE6C0-13AD-4CBE-8189-6CDD2F76353F}" type="datetimeFigureOut">
              <a:rPr lang="en-US" smtClean="0"/>
              <a:t>2/29/2020</a:t>
            </a:fld>
            <a:endParaRPr lang="en-US"/>
          </a:p>
        </p:txBody>
      </p:sp>
      <p:sp>
        <p:nvSpPr>
          <p:cNvPr id="4" name="Footer Placeholder 3">
            <a:extLst>
              <a:ext uri="{FF2B5EF4-FFF2-40B4-BE49-F238E27FC236}">
                <a16:creationId xmlns:a16="http://schemas.microsoft.com/office/drawing/2014/main" id="{F5FB100C-9B38-4989-8B68-F1FBF3D746D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F386420-C149-4A83-8974-0648214B681F}"/>
              </a:ext>
            </a:extLst>
          </p:cNvPr>
          <p:cNvSpPr>
            <a:spLocks noGrp="1"/>
          </p:cNvSpPr>
          <p:nvPr>
            <p:ph type="sldNum" sz="quarter" idx="12"/>
          </p:nvPr>
        </p:nvSpPr>
        <p:spPr/>
        <p:txBody>
          <a:bodyPr/>
          <a:lstStyle/>
          <a:p>
            <a:fld id="{60D1AD4A-6EEB-4D9D-978C-662C15DFAE02}" type="slidenum">
              <a:rPr lang="en-US" smtClean="0"/>
              <a:t>‹#›</a:t>
            </a:fld>
            <a:endParaRPr lang="en-US"/>
          </a:p>
        </p:txBody>
      </p:sp>
    </p:spTree>
    <p:extLst>
      <p:ext uri="{BB962C8B-B14F-4D97-AF65-F5344CB8AC3E}">
        <p14:creationId xmlns:p14="http://schemas.microsoft.com/office/powerpoint/2010/main" val="3382164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0E038D-0906-4E9C-9957-FE442C16AAB8}"/>
              </a:ext>
            </a:extLst>
          </p:cNvPr>
          <p:cNvSpPr>
            <a:spLocks noGrp="1"/>
          </p:cNvSpPr>
          <p:nvPr>
            <p:ph type="dt" sz="half" idx="10"/>
          </p:nvPr>
        </p:nvSpPr>
        <p:spPr/>
        <p:txBody>
          <a:bodyPr/>
          <a:lstStyle/>
          <a:p>
            <a:fld id="{532FE6C0-13AD-4CBE-8189-6CDD2F76353F}" type="datetimeFigureOut">
              <a:rPr lang="en-US" smtClean="0"/>
              <a:t>2/29/2020</a:t>
            </a:fld>
            <a:endParaRPr lang="en-US"/>
          </a:p>
        </p:txBody>
      </p:sp>
      <p:sp>
        <p:nvSpPr>
          <p:cNvPr id="3" name="Footer Placeholder 2">
            <a:extLst>
              <a:ext uri="{FF2B5EF4-FFF2-40B4-BE49-F238E27FC236}">
                <a16:creationId xmlns:a16="http://schemas.microsoft.com/office/drawing/2014/main" id="{366693C3-BAD8-4E79-8805-C94BEACF8C2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DBCC72-7FCE-458B-B540-AADCE6D2CAAA}"/>
              </a:ext>
            </a:extLst>
          </p:cNvPr>
          <p:cNvSpPr>
            <a:spLocks noGrp="1"/>
          </p:cNvSpPr>
          <p:nvPr>
            <p:ph type="sldNum" sz="quarter" idx="12"/>
          </p:nvPr>
        </p:nvSpPr>
        <p:spPr/>
        <p:txBody>
          <a:bodyPr/>
          <a:lstStyle/>
          <a:p>
            <a:fld id="{60D1AD4A-6EEB-4D9D-978C-662C15DFAE02}" type="slidenum">
              <a:rPr lang="en-US" smtClean="0"/>
              <a:t>‹#›</a:t>
            </a:fld>
            <a:endParaRPr lang="en-US"/>
          </a:p>
        </p:txBody>
      </p:sp>
    </p:spTree>
    <p:extLst>
      <p:ext uri="{BB962C8B-B14F-4D97-AF65-F5344CB8AC3E}">
        <p14:creationId xmlns:p14="http://schemas.microsoft.com/office/powerpoint/2010/main" val="235291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87059-BDEA-4221-8EC5-40490C5EC8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CA1859-8362-49A1-A278-488FA75153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DDCBA0-985E-4E19-8789-186B327C77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A90106-F3EE-474B-94B9-BB825FB0E810}"/>
              </a:ext>
            </a:extLst>
          </p:cNvPr>
          <p:cNvSpPr>
            <a:spLocks noGrp="1"/>
          </p:cNvSpPr>
          <p:nvPr>
            <p:ph type="dt" sz="half" idx="10"/>
          </p:nvPr>
        </p:nvSpPr>
        <p:spPr/>
        <p:txBody>
          <a:bodyPr/>
          <a:lstStyle/>
          <a:p>
            <a:fld id="{532FE6C0-13AD-4CBE-8189-6CDD2F76353F}" type="datetimeFigureOut">
              <a:rPr lang="en-US" smtClean="0"/>
              <a:t>2/29/2020</a:t>
            </a:fld>
            <a:endParaRPr lang="en-US"/>
          </a:p>
        </p:txBody>
      </p:sp>
      <p:sp>
        <p:nvSpPr>
          <p:cNvPr id="6" name="Footer Placeholder 5">
            <a:extLst>
              <a:ext uri="{FF2B5EF4-FFF2-40B4-BE49-F238E27FC236}">
                <a16:creationId xmlns:a16="http://schemas.microsoft.com/office/drawing/2014/main" id="{A250EDB4-CE21-4A7A-8F8F-F783B84990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4253EB-8180-4919-AD84-54EC0CCE6527}"/>
              </a:ext>
            </a:extLst>
          </p:cNvPr>
          <p:cNvSpPr>
            <a:spLocks noGrp="1"/>
          </p:cNvSpPr>
          <p:nvPr>
            <p:ph type="sldNum" sz="quarter" idx="12"/>
          </p:nvPr>
        </p:nvSpPr>
        <p:spPr/>
        <p:txBody>
          <a:bodyPr/>
          <a:lstStyle/>
          <a:p>
            <a:fld id="{60D1AD4A-6EEB-4D9D-978C-662C15DFAE02}" type="slidenum">
              <a:rPr lang="en-US" smtClean="0"/>
              <a:t>‹#›</a:t>
            </a:fld>
            <a:endParaRPr lang="en-US"/>
          </a:p>
        </p:txBody>
      </p:sp>
    </p:spTree>
    <p:extLst>
      <p:ext uri="{BB962C8B-B14F-4D97-AF65-F5344CB8AC3E}">
        <p14:creationId xmlns:p14="http://schemas.microsoft.com/office/powerpoint/2010/main" val="3312180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249D0-D781-49AF-BB77-8B2AF2631F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C485A32-CF9A-4676-A3CE-CCAB183CFC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20B5DE9-47D8-4132-81F0-1E28486B05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22854E-2117-43F0-9B0D-9D5C8BB2896E}"/>
              </a:ext>
            </a:extLst>
          </p:cNvPr>
          <p:cNvSpPr>
            <a:spLocks noGrp="1"/>
          </p:cNvSpPr>
          <p:nvPr>
            <p:ph type="dt" sz="half" idx="10"/>
          </p:nvPr>
        </p:nvSpPr>
        <p:spPr/>
        <p:txBody>
          <a:bodyPr/>
          <a:lstStyle/>
          <a:p>
            <a:fld id="{532FE6C0-13AD-4CBE-8189-6CDD2F76353F}" type="datetimeFigureOut">
              <a:rPr lang="en-US" smtClean="0"/>
              <a:t>2/29/2020</a:t>
            </a:fld>
            <a:endParaRPr lang="en-US"/>
          </a:p>
        </p:txBody>
      </p:sp>
      <p:sp>
        <p:nvSpPr>
          <p:cNvPr id="6" name="Footer Placeholder 5">
            <a:extLst>
              <a:ext uri="{FF2B5EF4-FFF2-40B4-BE49-F238E27FC236}">
                <a16:creationId xmlns:a16="http://schemas.microsoft.com/office/drawing/2014/main" id="{DB8A4DBD-7D1E-4C32-9A21-C94C98347E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89D24E-FEF1-4E1A-AB20-72A4262415DE}"/>
              </a:ext>
            </a:extLst>
          </p:cNvPr>
          <p:cNvSpPr>
            <a:spLocks noGrp="1"/>
          </p:cNvSpPr>
          <p:nvPr>
            <p:ph type="sldNum" sz="quarter" idx="12"/>
          </p:nvPr>
        </p:nvSpPr>
        <p:spPr/>
        <p:txBody>
          <a:bodyPr/>
          <a:lstStyle/>
          <a:p>
            <a:fld id="{60D1AD4A-6EEB-4D9D-978C-662C15DFAE02}" type="slidenum">
              <a:rPr lang="en-US" smtClean="0"/>
              <a:t>‹#›</a:t>
            </a:fld>
            <a:endParaRPr lang="en-US"/>
          </a:p>
        </p:txBody>
      </p:sp>
    </p:spTree>
    <p:extLst>
      <p:ext uri="{BB962C8B-B14F-4D97-AF65-F5344CB8AC3E}">
        <p14:creationId xmlns:p14="http://schemas.microsoft.com/office/powerpoint/2010/main" val="1974772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AF9906-EBF9-45F6-B8DD-BD2842AC34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669F48-32C3-4904-BAEF-F4C00073F6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2AB934-7FF5-4322-8F7D-E1FD5BEF8F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2FE6C0-13AD-4CBE-8189-6CDD2F76353F}" type="datetimeFigureOut">
              <a:rPr lang="en-US" smtClean="0"/>
              <a:t>2/29/2020</a:t>
            </a:fld>
            <a:endParaRPr lang="en-US"/>
          </a:p>
        </p:txBody>
      </p:sp>
      <p:sp>
        <p:nvSpPr>
          <p:cNvPr id="5" name="Footer Placeholder 4">
            <a:extLst>
              <a:ext uri="{FF2B5EF4-FFF2-40B4-BE49-F238E27FC236}">
                <a16:creationId xmlns:a16="http://schemas.microsoft.com/office/drawing/2014/main" id="{934EF78F-D56F-46ED-A193-2D52BF4B8D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DBD8C0-90E3-49B3-8991-905DFF91CF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D1AD4A-6EEB-4D9D-978C-662C15DFAE02}" type="slidenum">
              <a:rPr lang="en-US" smtClean="0"/>
              <a:t>‹#›</a:t>
            </a:fld>
            <a:endParaRPr lang="en-US"/>
          </a:p>
        </p:txBody>
      </p:sp>
    </p:spTree>
    <p:extLst>
      <p:ext uri="{BB962C8B-B14F-4D97-AF65-F5344CB8AC3E}">
        <p14:creationId xmlns:p14="http://schemas.microsoft.com/office/powerpoint/2010/main" val="2728725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B453424-B696-4A79-80B0-C113C3FC1C2A}"/>
              </a:ext>
            </a:extLst>
          </p:cNvPr>
          <p:cNvSpPr>
            <a:spLocks noGrp="1"/>
          </p:cNvSpPr>
          <p:nvPr>
            <p:ph type="ctrTitle"/>
          </p:nvPr>
        </p:nvSpPr>
        <p:spPr>
          <a:xfrm>
            <a:off x="2555631" y="1441938"/>
            <a:ext cx="7080738" cy="3974124"/>
          </a:xfrm>
        </p:spPr>
        <p:txBody>
          <a:bodyPr vert="horz" lIns="91440" tIns="45720" rIns="91440" bIns="45720" rtlCol="0" anchor="ctr">
            <a:normAutofit/>
          </a:bodyPr>
          <a:lstStyle/>
          <a:p>
            <a:r>
              <a:rPr lang="en-US" sz="5400" dirty="0">
                <a:solidFill>
                  <a:schemeClr val="bg1">
                    <a:lumMod val="95000"/>
                    <a:lumOff val="5000"/>
                  </a:schemeClr>
                </a:solidFill>
              </a:rPr>
              <a:t>Does a team with a better passing offense or rushing offense have an advantage?</a:t>
            </a:r>
          </a:p>
        </p:txBody>
      </p:sp>
    </p:spTree>
    <p:extLst>
      <p:ext uri="{BB962C8B-B14F-4D97-AF65-F5344CB8AC3E}">
        <p14:creationId xmlns:p14="http://schemas.microsoft.com/office/powerpoint/2010/main" val="258418252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8FC4BFE8-FC2D-494B-BD3D-1D68FDBC73DC}"/>
              </a:ext>
            </a:extLst>
          </p:cNvPr>
          <p:cNvSpPr>
            <a:spLocks noGrp="1"/>
          </p:cNvSpPr>
          <p:nvPr>
            <p:ph type="title"/>
          </p:nvPr>
        </p:nvSpPr>
        <p:spPr>
          <a:xfrm>
            <a:off x="643468" y="623392"/>
            <a:ext cx="3363974" cy="1607060"/>
          </a:xfrm>
          <a:noFill/>
          <a:ln w="19050">
            <a:solidFill>
              <a:schemeClr val="tx1"/>
            </a:solidFill>
          </a:ln>
        </p:spPr>
        <p:txBody>
          <a:bodyPr vert="horz" wrap="square" lIns="91440" tIns="45720" rIns="91440" bIns="45720" rtlCol="0" anchor="ctr">
            <a:normAutofit/>
          </a:bodyPr>
          <a:lstStyle/>
          <a:p>
            <a:pPr algn="ctr"/>
            <a:r>
              <a:rPr lang="en-US" sz="2800" kern="1200">
                <a:solidFill>
                  <a:schemeClr val="tx1"/>
                </a:solidFill>
                <a:latin typeface="+mj-lt"/>
                <a:ea typeface="+mj-ea"/>
                <a:cs typeface="+mj-cs"/>
              </a:rPr>
              <a:t>Histogram - rushingAtt_Adv</a:t>
            </a:r>
          </a:p>
        </p:txBody>
      </p:sp>
      <p:sp>
        <p:nvSpPr>
          <p:cNvPr id="5" name="TextBox 4">
            <a:extLst>
              <a:ext uri="{FF2B5EF4-FFF2-40B4-BE49-F238E27FC236}">
                <a16:creationId xmlns:a16="http://schemas.microsoft.com/office/drawing/2014/main" id="{01B7AD95-8FD1-40D1-8421-3B478F68CFBB}"/>
              </a:ext>
            </a:extLst>
          </p:cNvPr>
          <p:cNvSpPr txBox="1"/>
          <p:nvPr/>
        </p:nvSpPr>
        <p:spPr>
          <a:xfrm>
            <a:off x="643468" y="2638043"/>
            <a:ext cx="3363974" cy="3415623"/>
          </a:xfrm>
          <a:prstGeom prst="rect">
            <a:avLst/>
          </a:prstGeom>
        </p:spPr>
        <p:txBody>
          <a:bodyPr vert="horz" lIns="91440" tIns="45720" rIns="91440" bIns="45720" rtlCol="0">
            <a:normAutofit/>
          </a:bodyPr>
          <a:lstStyle/>
          <a:p>
            <a:pPr>
              <a:lnSpc>
                <a:spcPct val="90000"/>
              </a:lnSpc>
              <a:spcAft>
                <a:spcPts val="600"/>
              </a:spcAft>
            </a:pPr>
            <a:r>
              <a:rPr lang="en-US" sz="2000" b="1" dirty="0"/>
              <a:t>Mean: </a:t>
            </a:r>
            <a:r>
              <a:rPr lang="en-US" sz="2000" dirty="0"/>
              <a:t>0.498</a:t>
            </a:r>
          </a:p>
          <a:p>
            <a:pPr>
              <a:lnSpc>
                <a:spcPct val="90000"/>
              </a:lnSpc>
              <a:spcAft>
                <a:spcPts val="600"/>
              </a:spcAft>
            </a:pPr>
            <a:r>
              <a:rPr lang="en-US" sz="2000" b="1" dirty="0"/>
              <a:t>Median: </a:t>
            </a:r>
            <a:r>
              <a:rPr lang="en-US" sz="2000" dirty="0"/>
              <a:t>0</a:t>
            </a:r>
          </a:p>
          <a:p>
            <a:pPr>
              <a:lnSpc>
                <a:spcPct val="90000"/>
              </a:lnSpc>
              <a:spcAft>
                <a:spcPts val="600"/>
              </a:spcAft>
            </a:pPr>
            <a:r>
              <a:rPr lang="en-US" sz="2000" b="1" dirty="0"/>
              <a:t>Mode: </a:t>
            </a:r>
            <a:r>
              <a:rPr lang="en-US" sz="2000" dirty="0"/>
              <a:t>0</a:t>
            </a:r>
          </a:p>
          <a:p>
            <a:pPr>
              <a:lnSpc>
                <a:spcPct val="90000"/>
              </a:lnSpc>
              <a:spcAft>
                <a:spcPts val="600"/>
              </a:spcAft>
            </a:pPr>
            <a:endParaRPr lang="en-US" sz="2000" b="1" dirty="0"/>
          </a:p>
          <a:p>
            <a:pPr>
              <a:lnSpc>
                <a:spcPct val="90000"/>
              </a:lnSpc>
              <a:spcAft>
                <a:spcPts val="600"/>
              </a:spcAft>
            </a:pPr>
            <a:r>
              <a:rPr lang="en-US" sz="2000" dirty="0"/>
              <a:t>A histogram of the </a:t>
            </a:r>
            <a:r>
              <a:rPr lang="en-US" sz="2000" dirty="0" err="1"/>
              <a:t>rushingAtt_Adv</a:t>
            </a:r>
            <a:r>
              <a:rPr lang="en-US" sz="2000" dirty="0"/>
              <a:t> variable indicates that team 0, which is the home team, had a rushing attempts advantage for 50.16% of the games from 2002-2016.</a:t>
            </a:r>
          </a:p>
        </p:txBody>
      </p:sp>
      <p:pic>
        <p:nvPicPr>
          <p:cNvPr id="6146" name="Picture 2">
            <a:extLst>
              <a:ext uri="{FF2B5EF4-FFF2-40B4-BE49-F238E27FC236}">
                <a16:creationId xmlns:a16="http://schemas.microsoft.com/office/drawing/2014/main" id="{82E04129-BBDE-4B92-9BE6-16BC1AD0B04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7763" y="967614"/>
            <a:ext cx="6250769" cy="4761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1344362"/>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8FC4BFE8-FC2D-494B-BD3D-1D68FDBC73DC}"/>
              </a:ext>
            </a:extLst>
          </p:cNvPr>
          <p:cNvSpPr>
            <a:spLocks noGrp="1"/>
          </p:cNvSpPr>
          <p:nvPr>
            <p:ph type="title"/>
          </p:nvPr>
        </p:nvSpPr>
        <p:spPr>
          <a:xfrm>
            <a:off x="643468" y="623392"/>
            <a:ext cx="3363974" cy="1607060"/>
          </a:xfrm>
          <a:noFill/>
          <a:ln w="19050">
            <a:solidFill>
              <a:schemeClr val="tx1"/>
            </a:solidFill>
          </a:ln>
        </p:spPr>
        <p:txBody>
          <a:bodyPr vert="horz" wrap="square" lIns="91440" tIns="45720" rIns="91440" bIns="45720" rtlCol="0" anchor="ctr">
            <a:normAutofit/>
          </a:bodyPr>
          <a:lstStyle/>
          <a:p>
            <a:pPr algn="ctr"/>
            <a:r>
              <a:rPr lang="en-US" sz="2800" kern="1200">
                <a:solidFill>
                  <a:schemeClr val="tx1"/>
                </a:solidFill>
                <a:latin typeface="+mj-lt"/>
                <a:ea typeface="+mj-ea"/>
                <a:cs typeface="+mj-cs"/>
              </a:rPr>
              <a:t>Histogram - rushingYdsG_Adv</a:t>
            </a:r>
          </a:p>
        </p:txBody>
      </p:sp>
      <p:sp>
        <p:nvSpPr>
          <p:cNvPr id="5" name="TextBox 4">
            <a:extLst>
              <a:ext uri="{FF2B5EF4-FFF2-40B4-BE49-F238E27FC236}">
                <a16:creationId xmlns:a16="http://schemas.microsoft.com/office/drawing/2014/main" id="{2831577A-6126-4A9A-892A-EA88BBBD8D4F}"/>
              </a:ext>
            </a:extLst>
          </p:cNvPr>
          <p:cNvSpPr txBox="1"/>
          <p:nvPr/>
        </p:nvSpPr>
        <p:spPr>
          <a:xfrm>
            <a:off x="643468" y="2638043"/>
            <a:ext cx="3363974" cy="3415623"/>
          </a:xfrm>
          <a:prstGeom prst="rect">
            <a:avLst/>
          </a:prstGeom>
        </p:spPr>
        <p:txBody>
          <a:bodyPr vert="horz" lIns="91440" tIns="45720" rIns="91440" bIns="45720" rtlCol="0">
            <a:normAutofit/>
          </a:bodyPr>
          <a:lstStyle/>
          <a:p>
            <a:pPr>
              <a:lnSpc>
                <a:spcPct val="90000"/>
              </a:lnSpc>
              <a:spcAft>
                <a:spcPts val="600"/>
              </a:spcAft>
            </a:pPr>
            <a:r>
              <a:rPr lang="en-US" sz="2000" b="1" dirty="0"/>
              <a:t>Mean: </a:t>
            </a:r>
            <a:r>
              <a:rPr lang="en-US" sz="2000" dirty="0"/>
              <a:t>0.498</a:t>
            </a:r>
          </a:p>
          <a:p>
            <a:pPr>
              <a:lnSpc>
                <a:spcPct val="90000"/>
              </a:lnSpc>
              <a:spcAft>
                <a:spcPts val="600"/>
              </a:spcAft>
            </a:pPr>
            <a:r>
              <a:rPr lang="en-US" sz="2000" b="1" dirty="0"/>
              <a:t>Median: </a:t>
            </a:r>
            <a:r>
              <a:rPr lang="en-US" sz="2000" dirty="0"/>
              <a:t>0</a:t>
            </a:r>
          </a:p>
          <a:p>
            <a:pPr>
              <a:lnSpc>
                <a:spcPct val="90000"/>
              </a:lnSpc>
              <a:spcAft>
                <a:spcPts val="600"/>
              </a:spcAft>
            </a:pPr>
            <a:r>
              <a:rPr lang="en-US" sz="2000" b="1" dirty="0"/>
              <a:t>Mode: </a:t>
            </a:r>
            <a:r>
              <a:rPr lang="en-US" sz="2000" dirty="0"/>
              <a:t>0</a:t>
            </a:r>
          </a:p>
          <a:p>
            <a:pPr>
              <a:lnSpc>
                <a:spcPct val="90000"/>
              </a:lnSpc>
              <a:spcAft>
                <a:spcPts val="600"/>
              </a:spcAft>
            </a:pPr>
            <a:endParaRPr lang="en-US" sz="2000" b="1" dirty="0"/>
          </a:p>
          <a:p>
            <a:pPr>
              <a:lnSpc>
                <a:spcPct val="90000"/>
              </a:lnSpc>
              <a:spcAft>
                <a:spcPts val="600"/>
              </a:spcAft>
            </a:pPr>
            <a:r>
              <a:rPr lang="en-US" sz="2000" dirty="0"/>
              <a:t>A histogram of the </a:t>
            </a:r>
            <a:r>
              <a:rPr lang="en-US" sz="2000" dirty="0" err="1"/>
              <a:t>rushingYdsG_Adv</a:t>
            </a:r>
            <a:r>
              <a:rPr lang="en-US" sz="2000" dirty="0"/>
              <a:t> variable indicates that team 0, which is the home team, had a rushing yards per game advantage for 50.18% of the games from 2002-2016.</a:t>
            </a:r>
          </a:p>
        </p:txBody>
      </p:sp>
      <p:pic>
        <p:nvPicPr>
          <p:cNvPr id="5122" name="Picture 2">
            <a:extLst>
              <a:ext uri="{FF2B5EF4-FFF2-40B4-BE49-F238E27FC236}">
                <a16:creationId xmlns:a16="http://schemas.microsoft.com/office/drawing/2014/main" id="{342B6E63-B8B5-43A0-84FB-FC2CEC466CB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7763" y="965461"/>
            <a:ext cx="6250769" cy="4766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5095405"/>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8FC4BFE8-FC2D-494B-BD3D-1D68FDBC73DC}"/>
              </a:ext>
            </a:extLst>
          </p:cNvPr>
          <p:cNvSpPr>
            <a:spLocks noGrp="1"/>
          </p:cNvSpPr>
          <p:nvPr>
            <p:ph type="title"/>
          </p:nvPr>
        </p:nvSpPr>
        <p:spPr>
          <a:xfrm>
            <a:off x="643468" y="623392"/>
            <a:ext cx="3363974" cy="1607060"/>
          </a:xfrm>
          <a:noFill/>
          <a:ln w="19050">
            <a:solidFill>
              <a:schemeClr val="tx1"/>
            </a:solidFill>
          </a:ln>
        </p:spPr>
        <p:txBody>
          <a:bodyPr vert="horz" wrap="square" lIns="91440" tIns="45720" rIns="91440" bIns="45720" rtlCol="0" anchor="ctr">
            <a:normAutofit/>
          </a:bodyPr>
          <a:lstStyle/>
          <a:p>
            <a:pPr algn="ctr"/>
            <a:r>
              <a:rPr lang="en-US" sz="2800" kern="1200">
                <a:solidFill>
                  <a:schemeClr val="tx1"/>
                </a:solidFill>
                <a:latin typeface="+mj-lt"/>
                <a:ea typeface="+mj-ea"/>
                <a:cs typeface="+mj-cs"/>
              </a:rPr>
              <a:t>Histogram - winPassingRank</a:t>
            </a:r>
          </a:p>
        </p:txBody>
      </p:sp>
      <p:sp>
        <p:nvSpPr>
          <p:cNvPr id="6" name="TextBox 5">
            <a:extLst>
              <a:ext uri="{FF2B5EF4-FFF2-40B4-BE49-F238E27FC236}">
                <a16:creationId xmlns:a16="http://schemas.microsoft.com/office/drawing/2014/main" id="{5DD457B8-8201-45B9-8FFC-969A66567962}"/>
              </a:ext>
            </a:extLst>
          </p:cNvPr>
          <p:cNvSpPr txBox="1"/>
          <p:nvPr/>
        </p:nvSpPr>
        <p:spPr>
          <a:xfrm>
            <a:off x="643468" y="2638043"/>
            <a:ext cx="3363974" cy="3415623"/>
          </a:xfrm>
          <a:prstGeom prst="rect">
            <a:avLst/>
          </a:prstGeom>
        </p:spPr>
        <p:txBody>
          <a:bodyPr vert="horz" lIns="91440" tIns="45720" rIns="91440" bIns="45720" rtlCol="0">
            <a:normAutofit fontScale="92500" lnSpcReduction="10000"/>
          </a:bodyPr>
          <a:lstStyle/>
          <a:p>
            <a:pPr>
              <a:lnSpc>
                <a:spcPct val="90000"/>
              </a:lnSpc>
              <a:spcAft>
                <a:spcPts val="600"/>
              </a:spcAft>
            </a:pPr>
            <a:r>
              <a:rPr lang="en-US" sz="1400" b="1" dirty="0"/>
              <a:t>Mean: </a:t>
            </a:r>
            <a:r>
              <a:rPr lang="en-US" sz="1400" dirty="0"/>
              <a:t>15.1735</a:t>
            </a:r>
          </a:p>
          <a:p>
            <a:pPr>
              <a:lnSpc>
                <a:spcPct val="90000"/>
              </a:lnSpc>
              <a:spcAft>
                <a:spcPts val="600"/>
              </a:spcAft>
            </a:pPr>
            <a:r>
              <a:rPr lang="en-US" sz="1400" b="1" dirty="0"/>
              <a:t>Median: </a:t>
            </a:r>
            <a:r>
              <a:rPr lang="en-US" sz="1400" dirty="0"/>
              <a:t>14</a:t>
            </a:r>
          </a:p>
          <a:p>
            <a:pPr>
              <a:lnSpc>
                <a:spcPct val="90000"/>
              </a:lnSpc>
              <a:spcAft>
                <a:spcPts val="600"/>
              </a:spcAft>
            </a:pPr>
            <a:r>
              <a:rPr lang="en-US" sz="1400" b="1" dirty="0"/>
              <a:t>Mode: </a:t>
            </a:r>
            <a:r>
              <a:rPr lang="en-US" sz="1400" dirty="0"/>
              <a:t>2</a:t>
            </a:r>
          </a:p>
          <a:p>
            <a:pPr>
              <a:lnSpc>
                <a:spcPct val="90000"/>
              </a:lnSpc>
              <a:spcAft>
                <a:spcPts val="600"/>
              </a:spcAft>
            </a:pPr>
            <a:r>
              <a:rPr lang="en-US" sz="1400" b="1" dirty="0"/>
              <a:t>Variance: </a:t>
            </a:r>
            <a:r>
              <a:rPr lang="en-US" sz="1400" dirty="0"/>
              <a:t>83.74</a:t>
            </a:r>
          </a:p>
          <a:p>
            <a:pPr>
              <a:lnSpc>
                <a:spcPct val="90000"/>
              </a:lnSpc>
              <a:spcAft>
                <a:spcPts val="600"/>
              </a:spcAft>
            </a:pPr>
            <a:r>
              <a:rPr lang="en-US" sz="1400" b="1" dirty="0"/>
              <a:t>Standard Deviation: </a:t>
            </a:r>
            <a:r>
              <a:rPr lang="en-US" sz="1400" dirty="0"/>
              <a:t>9.15</a:t>
            </a:r>
          </a:p>
          <a:p>
            <a:pPr>
              <a:lnSpc>
                <a:spcPct val="90000"/>
              </a:lnSpc>
              <a:spcAft>
                <a:spcPts val="600"/>
              </a:spcAft>
            </a:pPr>
            <a:endParaRPr lang="en-US" sz="1400" b="1" dirty="0"/>
          </a:p>
          <a:p>
            <a:pPr>
              <a:lnSpc>
                <a:spcPct val="90000"/>
              </a:lnSpc>
              <a:spcAft>
                <a:spcPts val="600"/>
              </a:spcAft>
            </a:pPr>
            <a:r>
              <a:rPr lang="en-US" sz="1400" dirty="0"/>
              <a:t>This histogram represents the number of wins for each passing rank (ex. Teams that ended the season ranked number 2 in passing won 172 games from 2002-2016). There seems to be a somewhat linear relationship between Passing Rank and count/wins where the higher the rank, the more wins the team got. There are a few unexpected bars that don’t follow the trend such as rank 27 which had 129 wins, which is between rank 26 with 83 wins and rank 28 with 101 wins.</a:t>
            </a:r>
          </a:p>
        </p:txBody>
      </p:sp>
      <p:pic>
        <p:nvPicPr>
          <p:cNvPr id="4100" name="Picture 4">
            <a:extLst>
              <a:ext uri="{FF2B5EF4-FFF2-40B4-BE49-F238E27FC236}">
                <a16:creationId xmlns:a16="http://schemas.microsoft.com/office/drawing/2014/main" id="{60A314D4-BD6E-4942-B943-67D655FE8D9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7763" y="1115001"/>
            <a:ext cx="6250769" cy="4467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7126724"/>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8FC4BFE8-FC2D-494B-BD3D-1D68FDBC73DC}"/>
              </a:ext>
            </a:extLst>
          </p:cNvPr>
          <p:cNvSpPr>
            <a:spLocks noGrp="1"/>
          </p:cNvSpPr>
          <p:nvPr>
            <p:ph type="title"/>
          </p:nvPr>
        </p:nvSpPr>
        <p:spPr>
          <a:xfrm>
            <a:off x="643468" y="623392"/>
            <a:ext cx="3363974" cy="1607060"/>
          </a:xfrm>
          <a:noFill/>
          <a:ln w="19050">
            <a:solidFill>
              <a:schemeClr val="tx1"/>
            </a:solidFill>
          </a:ln>
        </p:spPr>
        <p:txBody>
          <a:bodyPr vert="horz" wrap="square" lIns="91440" tIns="45720" rIns="91440" bIns="45720" rtlCol="0" anchor="ctr">
            <a:normAutofit/>
          </a:bodyPr>
          <a:lstStyle/>
          <a:p>
            <a:pPr algn="ctr"/>
            <a:r>
              <a:rPr lang="en-US" sz="2800" kern="1200">
                <a:solidFill>
                  <a:schemeClr val="tx1"/>
                </a:solidFill>
                <a:latin typeface="+mj-lt"/>
                <a:ea typeface="+mj-ea"/>
                <a:cs typeface="+mj-cs"/>
              </a:rPr>
              <a:t>Histogram - winRushingRank</a:t>
            </a:r>
          </a:p>
        </p:txBody>
      </p:sp>
      <p:sp>
        <p:nvSpPr>
          <p:cNvPr id="5" name="TextBox 4">
            <a:extLst>
              <a:ext uri="{FF2B5EF4-FFF2-40B4-BE49-F238E27FC236}">
                <a16:creationId xmlns:a16="http://schemas.microsoft.com/office/drawing/2014/main" id="{8ABDD209-A6DE-4F4C-9B01-3277DBE054A3}"/>
              </a:ext>
            </a:extLst>
          </p:cNvPr>
          <p:cNvSpPr txBox="1"/>
          <p:nvPr/>
        </p:nvSpPr>
        <p:spPr>
          <a:xfrm>
            <a:off x="643468" y="2638043"/>
            <a:ext cx="3363974" cy="3415623"/>
          </a:xfrm>
          <a:prstGeom prst="rect">
            <a:avLst/>
          </a:prstGeom>
        </p:spPr>
        <p:txBody>
          <a:bodyPr vert="horz" lIns="91440" tIns="45720" rIns="91440" bIns="45720" rtlCol="0">
            <a:normAutofit fontScale="92500" lnSpcReduction="10000"/>
          </a:bodyPr>
          <a:lstStyle/>
          <a:p>
            <a:pPr>
              <a:lnSpc>
                <a:spcPct val="90000"/>
              </a:lnSpc>
              <a:spcAft>
                <a:spcPts val="600"/>
              </a:spcAft>
            </a:pPr>
            <a:r>
              <a:rPr lang="en-US" sz="1400" b="1" dirty="0"/>
              <a:t>Mean: </a:t>
            </a:r>
            <a:r>
              <a:rPr lang="en-US" sz="1400" dirty="0"/>
              <a:t>15.1356</a:t>
            </a:r>
          </a:p>
          <a:p>
            <a:pPr>
              <a:lnSpc>
                <a:spcPct val="90000"/>
              </a:lnSpc>
              <a:spcAft>
                <a:spcPts val="600"/>
              </a:spcAft>
            </a:pPr>
            <a:r>
              <a:rPr lang="en-US" sz="1400" b="1" dirty="0"/>
              <a:t>Median: </a:t>
            </a:r>
            <a:r>
              <a:rPr lang="en-US" sz="1400" dirty="0"/>
              <a:t>15</a:t>
            </a:r>
          </a:p>
          <a:p>
            <a:pPr>
              <a:lnSpc>
                <a:spcPct val="90000"/>
              </a:lnSpc>
              <a:spcAft>
                <a:spcPts val="600"/>
              </a:spcAft>
            </a:pPr>
            <a:r>
              <a:rPr lang="en-US" sz="1400" b="1" dirty="0"/>
              <a:t>Mode: </a:t>
            </a:r>
            <a:r>
              <a:rPr lang="en-US" sz="1400" dirty="0"/>
              <a:t>2 and 5</a:t>
            </a:r>
          </a:p>
          <a:p>
            <a:pPr>
              <a:lnSpc>
                <a:spcPct val="90000"/>
              </a:lnSpc>
              <a:spcAft>
                <a:spcPts val="600"/>
              </a:spcAft>
            </a:pPr>
            <a:r>
              <a:rPr lang="en-US" sz="1400" b="1" dirty="0"/>
              <a:t>Variance: </a:t>
            </a:r>
            <a:r>
              <a:rPr lang="en-US" sz="1400" dirty="0"/>
              <a:t>83.97</a:t>
            </a:r>
          </a:p>
          <a:p>
            <a:pPr>
              <a:lnSpc>
                <a:spcPct val="90000"/>
              </a:lnSpc>
              <a:spcAft>
                <a:spcPts val="600"/>
              </a:spcAft>
            </a:pPr>
            <a:r>
              <a:rPr lang="en-US" sz="1400" b="1" dirty="0"/>
              <a:t>Standard Deviation: </a:t>
            </a:r>
            <a:r>
              <a:rPr lang="en-US" sz="1400" dirty="0"/>
              <a:t>9.16</a:t>
            </a:r>
          </a:p>
          <a:p>
            <a:pPr>
              <a:lnSpc>
                <a:spcPct val="90000"/>
              </a:lnSpc>
              <a:spcAft>
                <a:spcPts val="600"/>
              </a:spcAft>
            </a:pPr>
            <a:endParaRPr lang="en-US" sz="1400" b="1" dirty="0"/>
          </a:p>
          <a:p>
            <a:pPr>
              <a:lnSpc>
                <a:spcPct val="90000"/>
              </a:lnSpc>
              <a:spcAft>
                <a:spcPts val="600"/>
              </a:spcAft>
            </a:pPr>
            <a:r>
              <a:rPr lang="en-US" sz="1400" dirty="0"/>
              <a:t>This histogram represents the number of wins for each rushing rank (ex. Teams that ended the season ranked number 1 in passing won 164 games from 2002-2016). There seems to be a somewhat linear relationship between rushing rank comparable to passing rank. Furthermore, their standard deviations are almost the same; only off by 0.01. There are a few unexpected bars that don’t follow the trend such as rank 5 which tied for the most wins with rank 2 at 171.</a:t>
            </a:r>
          </a:p>
        </p:txBody>
      </p:sp>
      <p:pic>
        <p:nvPicPr>
          <p:cNvPr id="3074" name="Picture 2">
            <a:extLst>
              <a:ext uri="{FF2B5EF4-FFF2-40B4-BE49-F238E27FC236}">
                <a16:creationId xmlns:a16="http://schemas.microsoft.com/office/drawing/2014/main" id="{9CB8EE55-0347-4F29-A291-4F3B4776D33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7763" y="929519"/>
            <a:ext cx="6250769" cy="4838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9710271"/>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056" name="Rectangle 7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8FC4BFE8-FC2D-494B-BD3D-1D68FDBC73DC}"/>
              </a:ext>
            </a:extLst>
          </p:cNvPr>
          <p:cNvSpPr>
            <a:spLocks noGrp="1"/>
          </p:cNvSpPr>
          <p:nvPr>
            <p:ph type="title"/>
          </p:nvPr>
        </p:nvSpPr>
        <p:spPr>
          <a:xfrm>
            <a:off x="643468" y="623392"/>
            <a:ext cx="3363974" cy="1607060"/>
          </a:xfrm>
          <a:noFill/>
          <a:ln w="19050">
            <a:solidFill>
              <a:schemeClr val="tx1"/>
            </a:solidFill>
          </a:ln>
        </p:spPr>
        <p:txBody>
          <a:bodyPr vert="horz" wrap="square" lIns="91440" tIns="45720" rIns="91440" bIns="45720" rtlCol="0" anchor="ctr">
            <a:normAutofit/>
          </a:bodyPr>
          <a:lstStyle/>
          <a:p>
            <a:pPr algn="ctr"/>
            <a:r>
              <a:rPr lang="en-US" sz="2800" kern="1200">
                <a:solidFill>
                  <a:schemeClr val="tx1"/>
                </a:solidFill>
                <a:latin typeface="+mj-lt"/>
                <a:ea typeface="+mj-ea"/>
                <a:cs typeface="+mj-cs"/>
              </a:rPr>
              <a:t>Histogram - totteam1_Adv + totteam2_Adv</a:t>
            </a:r>
          </a:p>
        </p:txBody>
      </p:sp>
      <p:sp>
        <p:nvSpPr>
          <p:cNvPr id="5" name="TextBox 4">
            <a:extLst>
              <a:ext uri="{FF2B5EF4-FFF2-40B4-BE49-F238E27FC236}">
                <a16:creationId xmlns:a16="http://schemas.microsoft.com/office/drawing/2014/main" id="{827EB5A5-A462-4F97-9D0A-F34AF36A552E}"/>
              </a:ext>
            </a:extLst>
          </p:cNvPr>
          <p:cNvSpPr txBox="1"/>
          <p:nvPr/>
        </p:nvSpPr>
        <p:spPr>
          <a:xfrm>
            <a:off x="643468" y="2638043"/>
            <a:ext cx="3363974" cy="3415623"/>
          </a:xfrm>
          <a:prstGeom prst="rect">
            <a:avLst/>
          </a:prstGeom>
        </p:spPr>
        <p:txBody>
          <a:bodyPr vert="horz" lIns="91440" tIns="45720" rIns="91440" bIns="45720" rtlCol="0">
            <a:normAutofit fontScale="92500" lnSpcReduction="20000"/>
          </a:bodyPr>
          <a:lstStyle/>
          <a:p>
            <a:pPr>
              <a:lnSpc>
                <a:spcPct val="90000"/>
              </a:lnSpc>
              <a:spcAft>
                <a:spcPts val="600"/>
              </a:spcAft>
            </a:pPr>
            <a:r>
              <a:rPr lang="en-US" sz="1400" b="1" dirty="0"/>
              <a:t>Mean: </a:t>
            </a:r>
            <a:r>
              <a:rPr lang="en-US" sz="1400" dirty="0"/>
              <a:t>2.5</a:t>
            </a:r>
          </a:p>
          <a:p>
            <a:pPr>
              <a:lnSpc>
                <a:spcPct val="90000"/>
              </a:lnSpc>
              <a:spcAft>
                <a:spcPts val="600"/>
              </a:spcAft>
            </a:pPr>
            <a:r>
              <a:rPr lang="en-US" sz="1400" b="1" dirty="0"/>
              <a:t>Median: </a:t>
            </a:r>
            <a:r>
              <a:rPr lang="en-US" sz="1400" dirty="0"/>
              <a:t>2.5 (central 2 observations were 2 and 3)</a:t>
            </a:r>
          </a:p>
          <a:p>
            <a:pPr>
              <a:lnSpc>
                <a:spcPct val="90000"/>
              </a:lnSpc>
              <a:spcAft>
                <a:spcPts val="600"/>
              </a:spcAft>
            </a:pPr>
            <a:r>
              <a:rPr lang="en-US" sz="1400" b="1" dirty="0"/>
              <a:t>Mode: </a:t>
            </a:r>
            <a:r>
              <a:rPr lang="en-US" sz="1400" dirty="0"/>
              <a:t>2 and 3</a:t>
            </a:r>
          </a:p>
          <a:p>
            <a:pPr>
              <a:lnSpc>
                <a:spcPct val="90000"/>
              </a:lnSpc>
              <a:spcAft>
                <a:spcPts val="600"/>
              </a:spcAft>
            </a:pPr>
            <a:r>
              <a:rPr lang="en-US" sz="1400" b="1" dirty="0"/>
              <a:t>Variance: </a:t>
            </a:r>
            <a:r>
              <a:rPr lang="en-US" sz="1400" dirty="0"/>
              <a:t>1.298</a:t>
            </a:r>
          </a:p>
          <a:p>
            <a:pPr>
              <a:lnSpc>
                <a:spcPct val="90000"/>
              </a:lnSpc>
              <a:spcAft>
                <a:spcPts val="600"/>
              </a:spcAft>
            </a:pPr>
            <a:r>
              <a:rPr lang="en-US" sz="1400" b="1" dirty="0"/>
              <a:t>Standard Deviation: </a:t>
            </a:r>
            <a:r>
              <a:rPr lang="en-US" sz="1400" dirty="0"/>
              <a:t>1.139</a:t>
            </a:r>
          </a:p>
          <a:p>
            <a:pPr>
              <a:lnSpc>
                <a:spcPct val="90000"/>
              </a:lnSpc>
              <a:spcAft>
                <a:spcPts val="600"/>
              </a:spcAft>
            </a:pPr>
            <a:endParaRPr lang="en-US" sz="1400" b="1" dirty="0"/>
          </a:p>
          <a:p>
            <a:pPr>
              <a:lnSpc>
                <a:spcPct val="90000"/>
              </a:lnSpc>
              <a:spcAft>
                <a:spcPts val="600"/>
              </a:spcAft>
            </a:pPr>
            <a:r>
              <a:rPr lang="en-US" sz="1400" dirty="0"/>
              <a:t>This histogram represents the distribution of number of advantages for a team in each gave between 2002-2016 considering the main 5 advantages mentioned previously. This is a normal, perfectly symmetrical distribution where 0 and 5, 1 and 4, and 2 and 3 have the same frequencies. To interpret this graph, most commonly teams from 2002-2016 had either 2 or 3 advantages in a game. This supports the idea that a complete mismatch does not happen most of the time since teams had either 2/5 or 3/5 advantages 65% of the time from 2002-2016.</a:t>
            </a:r>
          </a:p>
        </p:txBody>
      </p:sp>
      <p:pic>
        <p:nvPicPr>
          <p:cNvPr id="2050" name="Picture 2">
            <a:extLst>
              <a:ext uri="{FF2B5EF4-FFF2-40B4-BE49-F238E27FC236}">
                <a16:creationId xmlns:a16="http://schemas.microsoft.com/office/drawing/2014/main" id="{18215FDE-89AF-4CD8-A4F3-365DDA0033F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297763" y="1197930"/>
            <a:ext cx="6250769" cy="4301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9423907"/>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2BD55E05-51A2-4173-A7FA-869DE4F71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1345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35CDDE-17AD-4CA3-9AB7-08F5FA2D7379}"/>
              </a:ext>
            </a:extLst>
          </p:cNvPr>
          <p:cNvSpPr>
            <a:spLocks noGrp="1"/>
          </p:cNvSpPr>
          <p:nvPr>
            <p:ph type="title"/>
          </p:nvPr>
        </p:nvSpPr>
        <p:spPr>
          <a:xfrm>
            <a:off x="838200" y="621792"/>
            <a:ext cx="4795157" cy="5413248"/>
          </a:xfrm>
        </p:spPr>
        <p:txBody>
          <a:bodyPr>
            <a:normAutofit/>
          </a:bodyPr>
          <a:lstStyle/>
          <a:p>
            <a:r>
              <a:rPr lang="en-US" sz="5200">
                <a:solidFill>
                  <a:schemeClr val="bg1"/>
                </a:solidFill>
              </a:rPr>
              <a:t>Wins by Passing Rank – Split by Year</a:t>
            </a:r>
          </a:p>
        </p:txBody>
      </p:sp>
      <p:sp>
        <p:nvSpPr>
          <p:cNvPr id="3" name="Content Placeholder 2">
            <a:extLst>
              <a:ext uri="{FF2B5EF4-FFF2-40B4-BE49-F238E27FC236}">
                <a16:creationId xmlns:a16="http://schemas.microsoft.com/office/drawing/2014/main" id="{62DCF681-0676-4C5C-B3B8-7C1D2682C960}"/>
              </a:ext>
            </a:extLst>
          </p:cNvPr>
          <p:cNvSpPr>
            <a:spLocks noGrp="1"/>
          </p:cNvSpPr>
          <p:nvPr>
            <p:ph idx="1"/>
          </p:nvPr>
        </p:nvSpPr>
        <p:spPr>
          <a:xfrm>
            <a:off x="6521450" y="621792"/>
            <a:ext cx="4832349" cy="5413248"/>
          </a:xfrm>
        </p:spPr>
        <p:txBody>
          <a:bodyPr anchor="ctr">
            <a:normAutofit/>
          </a:bodyPr>
          <a:lstStyle/>
          <a:p>
            <a:pPr marL="0" indent="0">
              <a:buNone/>
            </a:pPr>
            <a:r>
              <a:rPr lang="en-US" sz="2400"/>
              <a:t>The histogram and PMFs for number of wins for each passing rank split by years can be found on the next slide. I picked the first three seasons and the most recent three seasons from the dataset. There is an alleged trend in the game where the NFL is become more of a passing league. From the graph we can see some differences in the proportions of wins. It appears lower ranked passing teams got more wins in the early 2000s compared to more recent years.</a:t>
            </a:r>
          </a:p>
        </p:txBody>
      </p:sp>
    </p:spTree>
    <p:extLst>
      <p:ext uri="{BB962C8B-B14F-4D97-AF65-F5344CB8AC3E}">
        <p14:creationId xmlns:p14="http://schemas.microsoft.com/office/powerpoint/2010/main" val="1612413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 name="Rectangle 136">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DEDC31-CB45-4110-9E48-8A76E22E42F4}"/>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000" dirty="0">
                <a:solidFill>
                  <a:srgbClr val="FFFFFF"/>
                </a:solidFill>
              </a:rPr>
              <a:t>Wins by Passing Rank – Split by Year</a:t>
            </a:r>
          </a:p>
        </p:txBody>
      </p:sp>
      <p:cxnSp>
        <p:nvCxnSpPr>
          <p:cNvPr id="139" name="Straight Connector 138">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1268" name="Picture 4">
            <a:extLst>
              <a:ext uri="{FF2B5EF4-FFF2-40B4-BE49-F238E27FC236}">
                <a16:creationId xmlns:a16="http://schemas.microsoft.com/office/drawing/2014/main" id="{328196C9-632D-4A94-9DD7-9EDBC3706A9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1010" y="3115985"/>
            <a:ext cx="5455917" cy="3742015"/>
          </a:xfrm>
          <a:prstGeom prst="rect">
            <a:avLst/>
          </a:prstGeom>
          <a:noFill/>
          <a:extLst>
            <a:ext uri="{909E8E84-426E-40DD-AFC4-6F175D3DCCD1}">
              <a14:hiddenFill xmlns:a14="http://schemas.microsoft.com/office/drawing/2010/main">
                <a:solidFill>
                  <a:srgbClr val="FFFFFF"/>
                </a:solidFill>
              </a14:hiddenFill>
            </a:ext>
          </a:extLst>
        </p:spPr>
      </p:pic>
      <p:cxnSp>
        <p:nvCxnSpPr>
          <p:cNvPr id="141" name="Straight Connector 140">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11266" name="Picture 2">
            <a:extLst>
              <a:ext uri="{FF2B5EF4-FFF2-40B4-BE49-F238E27FC236}">
                <a16:creationId xmlns:a16="http://schemas.microsoft.com/office/drawing/2014/main" id="{D45C5F6D-6407-4B5C-A0AD-AE0EEE948C1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85630" y="3328473"/>
            <a:ext cx="5455917" cy="280979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30D4125-6F8D-40E5-B283-32A0C671952A}"/>
              </a:ext>
            </a:extLst>
          </p:cNvPr>
          <p:cNvSpPr txBox="1"/>
          <p:nvPr/>
        </p:nvSpPr>
        <p:spPr>
          <a:xfrm>
            <a:off x="6485630" y="2585646"/>
            <a:ext cx="5455917" cy="280979"/>
          </a:xfrm>
          <a:prstGeom prst="rect">
            <a:avLst/>
          </a:prstGeom>
          <a:solidFill>
            <a:srgbClr val="000000">
              <a:alpha val="50000"/>
            </a:srgbClr>
          </a:solidFill>
          <a:ln>
            <a:noFill/>
          </a:ln>
        </p:spPr>
        <p:txBody>
          <a:bodyPr wrap="square" rtlCol="0">
            <a:normAutofit/>
          </a:bodyPr>
          <a:lstStyle/>
          <a:p>
            <a:pPr algn="ctr">
              <a:lnSpc>
                <a:spcPct val="90000"/>
              </a:lnSpc>
              <a:spcAft>
                <a:spcPts val="600"/>
              </a:spcAft>
            </a:pPr>
            <a:r>
              <a:rPr lang="en-US" sz="1300" dirty="0">
                <a:solidFill>
                  <a:srgbClr val="FFFFFF"/>
                </a:solidFill>
              </a:rPr>
              <a:t>PMFs</a:t>
            </a:r>
          </a:p>
        </p:txBody>
      </p:sp>
      <p:sp>
        <p:nvSpPr>
          <p:cNvPr id="9" name="TextBox 8">
            <a:extLst>
              <a:ext uri="{FF2B5EF4-FFF2-40B4-BE49-F238E27FC236}">
                <a16:creationId xmlns:a16="http://schemas.microsoft.com/office/drawing/2014/main" id="{38F559CD-8E83-406D-A84A-909B1498FA77}"/>
              </a:ext>
            </a:extLst>
          </p:cNvPr>
          <p:cNvSpPr txBox="1"/>
          <p:nvPr/>
        </p:nvSpPr>
        <p:spPr>
          <a:xfrm>
            <a:off x="396882" y="2539034"/>
            <a:ext cx="5455917" cy="374201"/>
          </a:xfrm>
          <a:prstGeom prst="rect">
            <a:avLst/>
          </a:prstGeom>
          <a:solidFill>
            <a:srgbClr val="000000">
              <a:alpha val="50000"/>
            </a:srgbClr>
          </a:solidFill>
          <a:ln>
            <a:noFill/>
          </a:ln>
        </p:spPr>
        <p:txBody>
          <a:bodyPr wrap="square" rtlCol="0">
            <a:normAutofit/>
          </a:bodyPr>
          <a:lstStyle/>
          <a:p>
            <a:pPr algn="ctr">
              <a:spcAft>
                <a:spcPts val="600"/>
              </a:spcAft>
            </a:pPr>
            <a:r>
              <a:rPr lang="en-US" sz="1400">
                <a:solidFill>
                  <a:srgbClr val="FFFFFF"/>
                </a:solidFill>
              </a:rPr>
              <a:t>Histogram</a:t>
            </a:r>
          </a:p>
        </p:txBody>
      </p:sp>
    </p:spTree>
    <p:extLst>
      <p:ext uri="{BB962C8B-B14F-4D97-AF65-F5344CB8AC3E}">
        <p14:creationId xmlns:p14="http://schemas.microsoft.com/office/powerpoint/2010/main" val="3418645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770323D-A49F-49B9-9E29-7BF9262D8AB9}"/>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a:t>CDF – Wins by Passing Rank</a:t>
            </a:r>
          </a:p>
        </p:txBody>
      </p:sp>
      <p:sp>
        <p:nvSpPr>
          <p:cNvPr id="3" name="Content Placeholder 2">
            <a:extLst>
              <a:ext uri="{FF2B5EF4-FFF2-40B4-BE49-F238E27FC236}">
                <a16:creationId xmlns:a16="http://schemas.microsoft.com/office/drawing/2014/main" id="{B74E83AD-58A5-4D46-A792-C3963EF7B195}"/>
              </a:ext>
            </a:extLst>
          </p:cNvPr>
          <p:cNvSpPr>
            <a:spLocks noGrp="1"/>
          </p:cNvSpPr>
          <p:nvPr>
            <p:ph idx="1"/>
          </p:nvPr>
        </p:nvSpPr>
        <p:spPr>
          <a:xfrm>
            <a:off x="643468" y="2638043"/>
            <a:ext cx="3363974" cy="3415623"/>
          </a:xfrm>
        </p:spPr>
        <p:txBody>
          <a:bodyPr>
            <a:normAutofit/>
          </a:bodyPr>
          <a:lstStyle/>
          <a:p>
            <a:pPr marL="0" indent="0">
              <a:buNone/>
            </a:pPr>
            <a:r>
              <a:rPr lang="en-US" sz="2000"/>
              <a:t>This plot shows us that the proportion of wins by Passing Rank doesn't vary too much. In other words, a team with a particular Passing Rank does not win a considerable amount of time more often than the others.</a:t>
            </a:r>
          </a:p>
        </p:txBody>
      </p:sp>
      <p:pic>
        <p:nvPicPr>
          <p:cNvPr id="1026" name="Picture 2">
            <a:extLst>
              <a:ext uri="{FF2B5EF4-FFF2-40B4-BE49-F238E27FC236}">
                <a16:creationId xmlns:a16="http://schemas.microsoft.com/office/drawing/2014/main" id="{BCAB3B73-9304-4A16-B3AA-2EFD3D0FDC4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7763" y="1227192"/>
            <a:ext cx="6250769" cy="4242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5430778"/>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052" name="Rectangle 7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770323D-A49F-49B9-9E29-7BF9262D8AB9}"/>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a:t>CDF – Wins by Rushing Rank</a:t>
            </a:r>
          </a:p>
        </p:txBody>
      </p:sp>
      <p:sp>
        <p:nvSpPr>
          <p:cNvPr id="3" name="Content Placeholder 2">
            <a:extLst>
              <a:ext uri="{FF2B5EF4-FFF2-40B4-BE49-F238E27FC236}">
                <a16:creationId xmlns:a16="http://schemas.microsoft.com/office/drawing/2014/main" id="{B74E83AD-58A5-4D46-A792-C3963EF7B195}"/>
              </a:ext>
            </a:extLst>
          </p:cNvPr>
          <p:cNvSpPr>
            <a:spLocks noGrp="1"/>
          </p:cNvSpPr>
          <p:nvPr>
            <p:ph idx="1"/>
          </p:nvPr>
        </p:nvSpPr>
        <p:spPr>
          <a:xfrm>
            <a:off x="643468" y="2638043"/>
            <a:ext cx="3363974" cy="3415623"/>
          </a:xfrm>
        </p:spPr>
        <p:txBody>
          <a:bodyPr>
            <a:normAutofit/>
          </a:bodyPr>
          <a:lstStyle/>
          <a:p>
            <a:pPr marL="0" indent="0">
              <a:buNone/>
            </a:pPr>
            <a:r>
              <a:rPr lang="en-US" sz="2000"/>
              <a:t>This plot shows us that the proportion of wins by Rushing Rank doesn't vary too much either. In other words, a team with a particular Rushing Rank does not win a considerable amount of time more often than the others.</a:t>
            </a:r>
          </a:p>
        </p:txBody>
      </p:sp>
      <p:pic>
        <p:nvPicPr>
          <p:cNvPr id="2050" name="Picture 2">
            <a:extLst>
              <a:ext uri="{FF2B5EF4-FFF2-40B4-BE49-F238E27FC236}">
                <a16:creationId xmlns:a16="http://schemas.microsoft.com/office/drawing/2014/main" id="{1629FA78-8DC6-4AF9-8DC8-8ACC3B58EE4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7763" y="1227192"/>
            <a:ext cx="6250769" cy="4242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0764046"/>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A94B22A-EECB-41DE-8BA0-E65F77F728C1}"/>
              </a:ext>
            </a:extLst>
          </p:cNvPr>
          <p:cNvSpPr>
            <a:spLocks noGrp="1"/>
          </p:cNvSpPr>
          <p:nvPr>
            <p:ph type="title"/>
          </p:nvPr>
        </p:nvSpPr>
        <p:spPr>
          <a:xfrm>
            <a:off x="524256" y="4767072"/>
            <a:ext cx="6594189" cy="1625210"/>
          </a:xfrm>
        </p:spPr>
        <p:txBody>
          <a:bodyPr>
            <a:normAutofit/>
          </a:bodyPr>
          <a:lstStyle/>
          <a:p>
            <a:pPr algn="r"/>
            <a:r>
              <a:rPr lang="en-US">
                <a:solidFill>
                  <a:srgbClr val="FFFFFF"/>
                </a:solidFill>
              </a:rPr>
              <a:t>Normal Probability Plot – Passing YPG</a:t>
            </a:r>
          </a:p>
        </p:txBody>
      </p:sp>
      <p:pic>
        <p:nvPicPr>
          <p:cNvPr id="3076" name="Picture 4">
            <a:extLst>
              <a:ext uri="{FF2B5EF4-FFF2-40B4-BE49-F238E27FC236}">
                <a16:creationId xmlns:a16="http://schemas.microsoft.com/office/drawing/2014/main" id="{474441F5-9622-4607-8901-6E4D5F6EF5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500" r="1" b="10101"/>
          <a:stretch/>
        </p:blipFill>
        <p:spPr bwMode="auto">
          <a:xfrm>
            <a:off x="327547" y="321733"/>
            <a:ext cx="7058306" cy="4107392"/>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DCF3670-C770-4C1D-BCBB-5508045AAB60}"/>
              </a:ext>
            </a:extLst>
          </p:cNvPr>
          <p:cNvSpPr>
            <a:spLocks noGrp="1"/>
          </p:cNvSpPr>
          <p:nvPr>
            <p:ph idx="1"/>
          </p:nvPr>
        </p:nvSpPr>
        <p:spPr>
          <a:xfrm>
            <a:off x="8029319" y="917725"/>
            <a:ext cx="3424739" cy="4852362"/>
          </a:xfrm>
        </p:spPr>
        <p:txBody>
          <a:bodyPr anchor="ctr">
            <a:normAutofit/>
          </a:bodyPr>
          <a:lstStyle/>
          <a:p>
            <a:pPr marL="0" indent="0">
              <a:buNone/>
            </a:pPr>
            <a:r>
              <a:rPr lang="en-US" sz="2000">
                <a:solidFill>
                  <a:srgbClr val="FFFFFF"/>
                </a:solidFill>
              </a:rPr>
              <a:t>The plot for passing YPG for each team between 2002-2006 appears to be a normal distribution. The data is close to the perfect normal model (grey line). In other words, we could expect 95 percent of the teams to have passing yards per game that fall within 2 standard deviations of the mean. With a mean of 221.26 and std of 38.65, this would be between 143.96 and 298.56.</a:t>
            </a:r>
          </a:p>
        </p:txBody>
      </p:sp>
    </p:spTree>
    <p:extLst>
      <p:ext uri="{BB962C8B-B14F-4D97-AF65-F5344CB8AC3E}">
        <p14:creationId xmlns:p14="http://schemas.microsoft.com/office/powerpoint/2010/main" val="1387685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0" name="Rectangle 66">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9" name="Freeform: Shape 68">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6345F14-FF81-4F2E-9BFC-331C818D5661}"/>
              </a:ext>
            </a:extLst>
          </p:cNvPr>
          <p:cNvSpPr>
            <a:spLocks noGrp="1"/>
          </p:cNvSpPr>
          <p:nvPr>
            <p:ph type="title"/>
          </p:nvPr>
        </p:nvSpPr>
        <p:spPr>
          <a:xfrm>
            <a:off x="804671" y="640263"/>
            <a:ext cx="3284331" cy="5254510"/>
          </a:xfrm>
        </p:spPr>
        <p:txBody>
          <a:bodyPr>
            <a:normAutofit/>
          </a:bodyPr>
          <a:lstStyle/>
          <a:p>
            <a:r>
              <a:rPr lang="en-US"/>
              <a:t>Hypotheses for Statistical Tests</a:t>
            </a:r>
          </a:p>
        </p:txBody>
      </p:sp>
      <p:sp>
        <p:nvSpPr>
          <p:cNvPr id="3" name="Content Placeholder 2">
            <a:extLst>
              <a:ext uri="{FF2B5EF4-FFF2-40B4-BE49-F238E27FC236}">
                <a16:creationId xmlns:a16="http://schemas.microsoft.com/office/drawing/2014/main" id="{2507EA0A-A4F2-4975-B340-696B9C43B1D5}"/>
              </a:ext>
            </a:extLst>
          </p:cNvPr>
          <p:cNvSpPr>
            <a:spLocks noGrp="1"/>
          </p:cNvSpPr>
          <p:nvPr>
            <p:ph idx="1"/>
          </p:nvPr>
        </p:nvSpPr>
        <p:spPr>
          <a:xfrm>
            <a:off x="4892149" y="640263"/>
            <a:ext cx="7299851" cy="5254510"/>
          </a:xfrm>
        </p:spPr>
        <p:txBody>
          <a:bodyPr anchor="ctr">
            <a:noAutofit/>
          </a:bodyPr>
          <a:lstStyle/>
          <a:p>
            <a:pPr marL="0" indent="0">
              <a:buNone/>
            </a:pPr>
            <a:r>
              <a:rPr lang="en-US" sz="1600" dirty="0">
                <a:solidFill>
                  <a:schemeClr val="bg1"/>
                </a:solidFill>
              </a:rPr>
              <a:t>Ho: Proportion of wins for the team with a passing YPG advantage is 0.50 (P=0.5)</a:t>
            </a:r>
          </a:p>
          <a:p>
            <a:pPr marL="0" indent="0">
              <a:buNone/>
            </a:pPr>
            <a:r>
              <a:rPr lang="en-US" sz="1600" dirty="0">
                <a:solidFill>
                  <a:schemeClr val="bg1"/>
                </a:solidFill>
              </a:rPr>
              <a:t>Ha: Proportion of wins for the team with a passing YPG advantage is different than 0.50 (P =! 0.5)</a:t>
            </a:r>
          </a:p>
          <a:p>
            <a:pPr marL="0" indent="0">
              <a:buNone/>
            </a:pPr>
            <a:endParaRPr lang="en-US" sz="1600" dirty="0">
              <a:solidFill>
                <a:schemeClr val="bg1"/>
              </a:solidFill>
            </a:endParaRPr>
          </a:p>
          <a:p>
            <a:pPr marL="0" indent="0">
              <a:buNone/>
            </a:pPr>
            <a:r>
              <a:rPr lang="en-US" sz="1600" dirty="0">
                <a:solidFill>
                  <a:schemeClr val="bg1"/>
                </a:solidFill>
              </a:rPr>
              <a:t>Ho: Proportion of wins for the team with a rushing YPG advantage is 0.50 (P=0.5)</a:t>
            </a:r>
          </a:p>
          <a:p>
            <a:pPr marL="0" indent="0">
              <a:buNone/>
            </a:pPr>
            <a:r>
              <a:rPr lang="en-US" sz="1600" dirty="0">
                <a:solidFill>
                  <a:schemeClr val="bg1"/>
                </a:solidFill>
              </a:rPr>
              <a:t>Ha: Proportion of wins for the team with a rushing YPG advantage is different than 0.50 (P =! 0.5)</a:t>
            </a:r>
          </a:p>
          <a:p>
            <a:pPr marL="0" indent="0">
              <a:buNone/>
            </a:pPr>
            <a:endParaRPr lang="en-US" sz="1600" dirty="0">
              <a:solidFill>
                <a:schemeClr val="bg1"/>
              </a:solidFill>
            </a:endParaRPr>
          </a:p>
          <a:p>
            <a:pPr marL="0" indent="0">
              <a:buNone/>
            </a:pPr>
            <a:r>
              <a:rPr lang="en-US" sz="1600" dirty="0">
                <a:solidFill>
                  <a:schemeClr val="bg1"/>
                </a:solidFill>
              </a:rPr>
              <a:t>Ho: Proportion of wins for the team with more passing attempts is 0.50 (P=0.5)</a:t>
            </a:r>
          </a:p>
          <a:p>
            <a:pPr marL="0" indent="0">
              <a:buNone/>
            </a:pPr>
            <a:r>
              <a:rPr lang="en-US" sz="1600" dirty="0">
                <a:solidFill>
                  <a:schemeClr val="bg1"/>
                </a:solidFill>
              </a:rPr>
              <a:t>Ha: Proportion of wins for the team with more passing attempts is different than 0.50 (P =! 0.5)</a:t>
            </a:r>
          </a:p>
          <a:p>
            <a:pPr marL="0" indent="0">
              <a:buNone/>
            </a:pPr>
            <a:endParaRPr lang="en-US" sz="1600" dirty="0">
              <a:solidFill>
                <a:schemeClr val="bg1"/>
              </a:solidFill>
            </a:endParaRPr>
          </a:p>
          <a:p>
            <a:pPr marL="0" indent="0">
              <a:buNone/>
            </a:pPr>
            <a:r>
              <a:rPr lang="en-US" sz="1600" dirty="0">
                <a:solidFill>
                  <a:schemeClr val="bg1"/>
                </a:solidFill>
              </a:rPr>
              <a:t>Ho: Proportion of wins for the team with more rushing attempts is 0.50 (P=0.5)</a:t>
            </a:r>
          </a:p>
          <a:p>
            <a:pPr marL="0" indent="0">
              <a:buNone/>
            </a:pPr>
            <a:r>
              <a:rPr lang="en-US" sz="1600" dirty="0">
                <a:solidFill>
                  <a:schemeClr val="bg1"/>
                </a:solidFill>
              </a:rPr>
              <a:t>Ha: Proportion of wins for the team with more rushing attempts is different than 0.50 (P =! 0.5)</a:t>
            </a:r>
          </a:p>
          <a:p>
            <a:pPr marL="0" indent="0">
              <a:buNone/>
            </a:pPr>
            <a:endParaRPr lang="en-US" sz="1600" dirty="0">
              <a:solidFill>
                <a:schemeClr val="bg1"/>
              </a:solidFill>
            </a:endParaRPr>
          </a:p>
          <a:p>
            <a:pPr marL="0" indent="0">
              <a:buNone/>
            </a:pPr>
            <a:r>
              <a:rPr lang="en-US" sz="1600" dirty="0">
                <a:solidFill>
                  <a:schemeClr val="bg1"/>
                </a:solidFill>
              </a:rPr>
              <a:t>Ho: Proportion of wins for the team with a higher QBR is 0.50 (P=0.5)</a:t>
            </a:r>
          </a:p>
          <a:p>
            <a:pPr marL="0" indent="0">
              <a:buNone/>
            </a:pPr>
            <a:r>
              <a:rPr lang="en-US" sz="1600" dirty="0">
                <a:solidFill>
                  <a:schemeClr val="bg1"/>
                </a:solidFill>
              </a:rPr>
              <a:t>Ha: Proportion of wins for the team with a higher QBR is different than 0.50 (P =! 0.5)</a:t>
            </a:r>
          </a:p>
        </p:txBody>
      </p:sp>
    </p:spTree>
    <p:extLst>
      <p:ext uri="{BB962C8B-B14F-4D97-AF65-F5344CB8AC3E}">
        <p14:creationId xmlns:p14="http://schemas.microsoft.com/office/powerpoint/2010/main" val="3215711673"/>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C8E0ABBE-F966-489E-A5C8-D3E9C164EC9C}"/>
              </a:ext>
            </a:extLst>
          </p:cNvPr>
          <p:cNvSpPr>
            <a:spLocks noGrp="1"/>
          </p:cNvSpPr>
          <p:nvPr>
            <p:ph type="title"/>
          </p:nvPr>
        </p:nvSpPr>
        <p:spPr>
          <a:xfrm>
            <a:off x="524256" y="4767072"/>
            <a:ext cx="6594189" cy="1625210"/>
          </a:xfrm>
        </p:spPr>
        <p:txBody>
          <a:bodyPr>
            <a:normAutofit/>
          </a:bodyPr>
          <a:lstStyle/>
          <a:p>
            <a:pPr algn="r"/>
            <a:r>
              <a:rPr lang="en-US">
                <a:solidFill>
                  <a:srgbClr val="FFFFFF"/>
                </a:solidFill>
              </a:rPr>
              <a:t>Normal Probability Plot – Rushing YPG</a:t>
            </a:r>
          </a:p>
        </p:txBody>
      </p:sp>
      <p:pic>
        <p:nvPicPr>
          <p:cNvPr id="4098" name="Picture 2">
            <a:extLst>
              <a:ext uri="{FF2B5EF4-FFF2-40B4-BE49-F238E27FC236}">
                <a16:creationId xmlns:a16="http://schemas.microsoft.com/office/drawing/2014/main" id="{E4FB341E-600F-461E-AF08-F34C2127A8A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483" r="1" b="12118"/>
          <a:stretch/>
        </p:blipFill>
        <p:spPr bwMode="auto">
          <a:xfrm>
            <a:off x="327547" y="321733"/>
            <a:ext cx="7058306" cy="4107392"/>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952764C-2CA4-4061-990B-994A6691E2AB}"/>
              </a:ext>
            </a:extLst>
          </p:cNvPr>
          <p:cNvSpPr>
            <a:spLocks noGrp="1"/>
          </p:cNvSpPr>
          <p:nvPr>
            <p:ph idx="1"/>
          </p:nvPr>
        </p:nvSpPr>
        <p:spPr>
          <a:xfrm>
            <a:off x="8029319" y="917725"/>
            <a:ext cx="3424739" cy="4852362"/>
          </a:xfrm>
        </p:spPr>
        <p:txBody>
          <a:bodyPr anchor="ctr">
            <a:normAutofit/>
          </a:bodyPr>
          <a:lstStyle/>
          <a:p>
            <a:pPr marL="0" indent="0">
              <a:buNone/>
            </a:pPr>
            <a:r>
              <a:rPr lang="en-US" sz="2000">
                <a:solidFill>
                  <a:srgbClr val="FFFFFF"/>
                </a:solidFill>
              </a:rPr>
              <a:t>The plot for rushing YPG does not seem to be as normally distributed as passing YPG. This plot seems to be more convex indicating a right skew. A right skew would mean that there were some teams that had much higher rushing YPG than the norm. </a:t>
            </a:r>
          </a:p>
        </p:txBody>
      </p:sp>
    </p:spTree>
    <p:extLst>
      <p:ext uri="{BB962C8B-B14F-4D97-AF65-F5344CB8AC3E}">
        <p14:creationId xmlns:p14="http://schemas.microsoft.com/office/powerpoint/2010/main" val="12436931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D17C3-78BC-4B59-ACB3-9734F8FEF943}"/>
              </a:ext>
            </a:extLst>
          </p:cNvPr>
          <p:cNvSpPr>
            <a:spLocks noGrp="1"/>
          </p:cNvSpPr>
          <p:nvPr>
            <p:ph type="title"/>
          </p:nvPr>
        </p:nvSpPr>
        <p:spPr>
          <a:xfrm>
            <a:off x="762001" y="803325"/>
            <a:ext cx="5314536" cy="1325563"/>
          </a:xfrm>
        </p:spPr>
        <p:txBody>
          <a:bodyPr>
            <a:normAutofit/>
          </a:bodyPr>
          <a:lstStyle/>
          <a:p>
            <a:r>
              <a:rPr lang="en-US"/>
              <a:t>Correlation – Passing YPG and Rushing YPG</a:t>
            </a:r>
          </a:p>
        </p:txBody>
      </p:sp>
      <p:sp>
        <p:nvSpPr>
          <p:cNvPr id="3" name="Content Placeholder 2">
            <a:extLst>
              <a:ext uri="{FF2B5EF4-FFF2-40B4-BE49-F238E27FC236}">
                <a16:creationId xmlns:a16="http://schemas.microsoft.com/office/drawing/2014/main" id="{7B9D0650-AD8C-4585-9F89-189F3631077F}"/>
              </a:ext>
            </a:extLst>
          </p:cNvPr>
          <p:cNvSpPr>
            <a:spLocks noGrp="1"/>
          </p:cNvSpPr>
          <p:nvPr>
            <p:ph idx="1"/>
          </p:nvPr>
        </p:nvSpPr>
        <p:spPr>
          <a:xfrm>
            <a:off x="762000" y="2279018"/>
            <a:ext cx="5314543" cy="3375920"/>
          </a:xfrm>
        </p:spPr>
        <p:txBody>
          <a:bodyPr anchor="t">
            <a:normAutofit/>
          </a:bodyPr>
          <a:lstStyle/>
          <a:p>
            <a:pPr marL="0" indent="0">
              <a:buNone/>
            </a:pPr>
            <a:r>
              <a:rPr lang="en-US" sz="1800"/>
              <a:t>Pearson’s Correlation: -0.2663</a:t>
            </a:r>
          </a:p>
          <a:p>
            <a:pPr marL="0" indent="0">
              <a:buNone/>
            </a:pPr>
            <a:r>
              <a:rPr lang="en-US" sz="1800"/>
              <a:t>There is very little correlation between passing yards per game and rushing yards per game. The little correlation seen is negative indicating that as Rushing YPG increase, Passing YPG decreases. However, it makes sense that the correlation is low because we often see examples of teams failing to set up their passing game because their rushing game is struggling. However, causation cannot be taken from the correlation. There are likely outside factors in this relationship.</a:t>
            </a:r>
          </a:p>
        </p:txBody>
      </p:sp>
      <p:sp>
        <p:nvSpPr>
          <p:cNvPr id="195" name="Freeform: Shape 69">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2" name="Freeform: Shape 71">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a:extLst>
              <a:ext uri="{FF2B5EF4-FFF2-40B4-BE49-F238E27FC236}">
                <a16:creationId xmlns:a16="http://schemas.microsoft.com/office/drawing/2014/main" id="{1CD66E70-3A78-49C4-90DF-C3A43F94024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240684" y="803325"/>
            <a:ext cx="4862416" cy="3324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9474728"/>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D17C3-78BC-4B59-ACB3-9734F8FEF943}"/>
              </a:ext>
            </a:extLst>
          </p:cNvPr>
          <p:cNvSpPr>
            <a:spLocks noGrp="1"/>
          </p:cNvSpPr>
          <p:nvPr>
            <p:ph type="title"/>
          </p:nvPr>
        </p:nvSpPr>
        <p:spPr>
          <a:xfrm>
            <a:off x="762001" y="803325"/>
            <a:ext cx="5314536" cy="1325563"/>
          </a:xfrm>
        </p:spPr>
        <p:txBody>
          <a:bodyPr>
            <a:normAutofit/>
          </a:bodyPr>
          <a:lstStyle/>
          <a:p>
            <a:r>
              <a:rPr lang="en-US"/>
              <a:t>Correlation – Passing YPG and QBR</a:t>
            </a:r>
          </a:p>
        </p:txBody>
      </p:sp>
      <p:sp>
        <p:nvSpPr>
          <p:cNvPr id="3" name="Content Placeholder 2">
            <a:extLst>
              <a:ext uri="{FF2B5EF4-FFF2-40B4-BE49-F238E27FC236}">
                <a16:creationId xmlns:a16="http://schemas.microsoft.com/office/drawing/2014/main" id="{7B9D0650-AD8C-4585-9F89-189F3631077F}"/>
              </a:ext>
            </a:extLst>
          </p:cNvPr>
          <p:cNvSpPr>
            <a:spLocks noGrp="1"/>
          </p:cNvSpPr>
          <p:nvPr>
            <p:ph idx="1"/>
          </p:nvPr>
        </p:nvSpPr>
        <p:spPr>
          <a:xfrm>
            <a:off x="762000" y="2279018"/>
            <a:ext cx="5314543" cy="3375920"/>
          </a:xfrm>
        </p:spPr>
        <p:txBody>
          <a:bodyPr anchor="t">
            <a:normAutofit/>
          </a:bodyPr>
          <a:lstStyle/>
          <a:p>
            <a:pPr marL="0" indent="0">
              <a:buNone/>
            </a:pPr>
            <a:r>
              <a:rPr lang="en-US" sz="1800"/>
              <a:t>Pearson’s Correlation: 0.7167</a:t>
            </a:r>
          </a:p>
          <a:p>
            <a:pPr marL="0" indent="0">
              <a:buNone/>
            </a:pPr>
            <a:r>
              <a:rPr lang="en-US" sz="1800"/>
              <a:t>For this relationship we see a moderately strong positive relationship. As QBR increases, Passing YPG increase. This is to be expected since better quarterback performance usually means they obtain more yards. Furthermore, yards are considered in the QBR formula. However, in practice, more yards per game does not always lead to a higher QBR. And vice versa, a higher QBR doesn’t always lead to more passing yards per game. </a:t>
            </a:r>
          </a:p>
        </p:txBody>
      </p:sp>
      <p:sp>
        <p:nvSpPr>
          <p:cNvPr id="142" name="Freeform: Shape 141">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4" name="Freeform: Shape 143">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a:extLst>
              <a:ext uri="{FF2B5EF4-FFF2-40B4-BE49-F238E27FC236}">
                <a16:creationId xmlns:a16="http://schemas.microsoft.com/office/drawing/2014/main" id="{2BD974E9-6544-4056-9519-03BDE53A0B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4114" y="803325"/>
            <a:ext cx="4913312" cy="3359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6689268"/>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8FD74D4-C0F3-4E5B-9628-885593F0B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13C086-076E-4595-B11F-ACB7CE2DA849}"/>
              </a:ext>
            </a:extLst>
          </p:cNvPr>
          <p:cNvSpPr>
            <a:spLocks noGrp="1"/>
          </p:cNvSpPr>
          <p:nvPr>
            <p:ph type="title"/>
          </p:nvPr>
        </p:nvSpPr>
        <p:spPr>
          <a:xfrm>
            <a:off x="1197864" y="901283"/>
            <a:ext cx="4898135" cy="1346693"/>
          </a:xfrm>
        </p:spPr>
        <p:txBody>
          <a:bodyPr>
            <a:normAutofit/>
          </a:bodyPr>
          <a:lstStyle/>
          <a:p>
            <a:r>
              <a:rPr lang="en-US" sz="4000"/>
              <a:t>Hypothesis Testing</a:t>
            </a:r>
          </a:p>
        </p:txBody>
      </p:sp>
      <p:sp>
        <p:nvSpPr>
          <p:cNvPr id="11" name="Rectangle 10">
            <a:extLst>
              <a:ext uri="{FF2B5EF4-FFF2-40B4-BE49-F238E27FC236}">
                <a16:creationId xmlns:a16="http://schemas.microsoft.com/office/drawing/2014/main" id="{067CFD9A-AD7C-42E8-898D-F51A83B12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363BF2B-FF50-4947-AF8A-CE8A926D22DF}"/>
              </a:ext>
            </a:extLst>
          </p:cNvPr>
          <p:cNvSpPr>
            <a:spLocks noGrp="1"/>
          </p:cNvSpPr>
          <p:nvPr>
            <p:ph idx="1"/>
          </p:nvPr>
        </p:nvSpPr>
        <p:spPr>
          <a:xfrm>
            <a:off x="1197864" y="2408844"/>
            <a:ext cx="4878978" cy="3635340"/>
          </a:xfrm>
        </p:spPr>
        <p:txBody>
          <a:bodyPr>
            <a:normAutofit/>
          </a:bodyPr>
          <a:lstStyle/>
          <a:p>
            <a:pPr marL="0" indent="0">
              <a:buNone/>
            </a:pPr>
            <a:r>
              <a:rPr lang="en-US" sz="1700"/>
              <a:t>Using the data, I calculated the winning percentage for teams with an advantage in each of the 5 categories outlined previously. With this we see that teams that win more often run the ball more often. Teams that pass the ball more often, don’t win as often. That is to be expected as teams that are behind in a game pass more often than a team that is running the clock down to sustain a lead by rushing. Both passing YPG and Rushing YPG advantages are associated with more wins, which is also to be expected as they indicate better offensive performance. However, which of these are statistically significant?</a:t>
            </a:r>
          </a:p>
        </p:txBody>
      </p:sp>
      <p:graphicFrame>
        <p:nvGraphicFramePr>
          <p:cNvPr id="4" name="Table 4">
            <a:extLst>
              <a:ext uri="{FF2B5EF4-FFF2-40B4-BE49-F238E27FC236}">
                <a16:creationId xmlns:a16="http://schemas.microsoft.com/office/drawing/2014/main" id="{A51F2C47-C42F-4162-8F7F-D245401BA528}"/>
              </a:ext>
            </a:extLst>
          </p:cNvPr>
          <p:cNvGraphicFramePr>
            <a:graphicFrameLocks noGrp="1"/>
          </p:cNvGraphicFramePr>
          <p:nvPr>
            <p:extLst>
              <p:ext uri="{D42A27DB-BD31-4B8C-83A1-F6EECF244321}">
                <p14:modId xmlns:p14="http://schemas.microsoft.com/office/powerpoint/2010/main" val="3543607236"/>
              </p:ext>
            </p:extLst>
          </p:nvPr>
        </p:nvGraphicFramePr>
        <p:xfrm>
          <a:off x="6862761" y="891540"/>
          <a:ext cx="4118057" cy="5071110"/>
        </p:xfrm>
        <a:graphic>
          <a:graphicData uri="http://schemas.openxmlformats.org/drawingml/2006/table">
            <a:tbl>
              <a:tblPr firstRow="1" bandRow="1">
                <a:tableStyleId>{3B4B98B0-60AC-42C2-AFA5-B58CD77FA1E5}</a:tableStyleId>
              </a:tblPr>
              <a:tblGrid>
                <a:gridCol w="2265249">
                  <a:extLst>
                    <a:ext uri="{9D8B030D-6E8A-4147-A177-3AD203B41FA5}">
                      <a16:colId xmlns:a16="http://schemas.microsoft.com/office/drawing/2014/main" val="2486365918"/>
                    </a:ext>
                  </a:extLst>
                </a:gridCol>
                <a:gridCol w="1852808">
                  <a:extLst>
                    <a:ext uri="{9D8B030D-6E8A-4147-A177-3AD203B41FA5}">
                      <a16:colId xmlns:a16="http://schemas.microsoft.com/office/drawing/2014/main" val="2256643094"/>
                    </a:ext>
                  </a:extLst>
                </a:gridCol>
              </a:tblGrid>
              <a:tr h="845185">
                <a:tc>
                  <a:txBody>
                    <a:bodyPr/>
                    <a:lstStyle/>
                    <a:p>
                      <a:r>
                        <a:rPr lang="en-US" sz="2200"/>
                        <a:t>Statistical Advantage</a:t>
                      </a:r>
                    </a:p>
                  </a:txBody>
                  <a:tcPr marL="114214" marR="114214" marT="57107" marB="57107"/>
                </a:tc>
                <a:tc>
                  <a:txBody>
                    <a:bodyPr/>
                    <a:lstStyle/>
                    <a:p>
                      <a:r>
                        <a:rPr lang="en-US" sz="2200"/>
                        <a:t>Winning Percentage</a:t>
                      </a:r>
                    </a:p>
                  </a:txBody>
                  <a:tcPr marL="114214" marR="114214" marT="57107" marB="57107"/>
                </a:tc>
                <a:extLst>
                  <a:ext uri="{0D108BD9-81ED-4DB2-BD59-A6C34878D82A}">
                    <a16:rowId xmlns:a16="http://schemas.microsoft.com/office/drawing/2014/main" val="1825601607"/>
                  </a:ext>
                </a:extLst>
              </a:tr>
              <a:tr h="845185">
                <a:tc>
                  <a:txBody>
                    <a:bodyPr/>
                    <a:lstStyle/>
                    <a:p>
                      <a:r>
                        <a:rPr lang="en-US" sz="2200"/>
                        <a:t>Passing Attempts</a:t>
                      </a:r>
                    </a:p>
                  </a:txBody>
                  <a:tcPr marL="114214" marR="114214" marT="57107" marB="57107"/>
                </a:tc>
                <a:tc>
                  <a:txBody>
                    <a:bodyPr/>
                    <a:lstStyle/>
                    <a:p>
                      <a:r>
                        <a:rPr lang="en-US" sz="2200"/>
                        <a:t>48.39%</a:t>
                      </a:r>
                    </a:p>
                  </a:txBody>
                  <a:tcPr marL="114214" marR="114214" marT="57107" marB="57107"/>
                </a:tc>
                <a:extLst>
                  <a:ext uri="{0D108BD9-81ED-4DB2-BD59-A6C34878D82A}">
                    <a16:rowId xmlns:a16="http://schemas.microsoft.com/office/drawing/2014/main" val="2105358578"/>
                  </a:ext>
                </a:extLst>
              </a:tr>
              <a:tr h="845185">
                <a:tc>
                  <a:txBody>
                    <a:bodyPr/>
                    <a:lstStyle/>
                    <a:p>
                      <a:r>
                        <a:rPr lang="en-US" sz="2200"/>
                        <a:t>Passing Yards Per Game</a:t>
                      </a:r>
                    </a:p>
                  </a:txBody>
                  <a:tcPr marL="114214" marR="114214" marT="57107" marB="57107"/>
                </a:tc>
                <a:tc>
                  <a:txBody>
                    <a:bodyPr/>
                    <a:lstStyle/>
                    <a:p>
                      <a:r>
                        <a:rPr lang="en-US" sz="2200"/>
                        <a:t>57.78%</a:t>
                      </a:r>
                    </a:p>
                  </a:txBody>
                  <a:tcPr marL="114214" marR="114214" marT="57107" marB="57107"/>
                </a:tc>
                <a:extLst>
                  <a:ext uri="{0D108BD9-81ED-4DB2-BD59-A6C34878D82A}">
                    <a16:rowId xmlns:a16="http://schemas.microsoft.com/office/drawing/2014/main" val="2727432442"/>
                  </a:ext>
                </a:extLst>
              </a:tr>
              <a:tr h="845185">
                <a:tc>
                  <a:txBody>
                    <a:bodyPr/>
                    <a:lstStyle/>
                    <a:p>
                      <a:r>
                        <a:rPr lang="en-US" sz="2200"/>
                        <a:t>Quarterback Rating</a:t>
                      </a:r>
                    </a:p>
                  </a:txBody>
                  <a:tcPr marL="114214" marR="114214" marT="57107" marB="57107"/>
                </a:tc>
                <a:tc>
                  <a:txBody>
                    <a:bodyPr/>
                    <a:lstStyle/>
                    <a:p>
                      <a:r>
                        <a:rPr lang="en-US" sz="2200"/>
                        <a:t>51.54%</a:t>
                      </a:r>
                    </a:p>
                  </a:txBody>
                  <a:tcPr marL="114214" marR="114214" marT="57107" marB="57107"/>
                </a:tc>
                <a:extLst>
                  <a:ext uri="{0D108BD9-81ED-4DB2-BD59-A6C34878D82A}">
                    <a16:rowId xmlns:a16="http://schemas.microsoft.com/office/drawing/2014/main" val="305405622"/>
                  </a:ext>
                </a:extLst>
              </a:tr>
              <a:tr h="845185">
                <a:tc>
                  <a:txBody>
                    <a:bodyPr/>
                    <a:lstStyle/>
                    <a:p>
                      <a:r>
                        <a:rPr lang="en-US" sz="2200"/>
                        <a:t>Rushing Attempts</a:t>
                      </a:r>
                    </a:p>
                  </a:txBody>
                  <a:tcPr marL="114214" marR="114214" marT="57107" marB="57107"/>
                </a:tc>
                <a:tc>
                  <a:txBody>
                    <a:bodyPr/>
                    <a:lstStyle/>
                    <a:p>
                      <a:r>
                        <a:rPr lang="en-US" sz="2200"/>
                        <a:t>60.40%</a:t>
                      </a:r>
                    </a:p>
                  </a:txBody>
                  <a:tcPr marL="114214" marR="114214" marT="57107" marB="57107"/>
                </a:tc>
                <a:extLst>
                  <a:ext uri="{0D108BD9-81ED-4DB2-BD59-A6C34878D82A}">
                    <a16:rowId xmlns:a16="http://schemas.microsoft.com/office/drawing/2014/main" val="2881839955"/>
                  </a:ext>
                </a:extLst>
              </a:tr>
              <a:tr h="845185">
                <a:tc>
                  <a:txBody>
                    <a:bodyPr/>
                    <a:lstStyle/>
                    <a:p>
                      <a:r>
                        <a:rPr lang="en-US" sz="2200"/>
                        <a:t>Rushing Yards Per Game</a:t>
                      </a:r>
                    </a:p>
                  </a:txBody>
                  <a:tcPr marL="114214" marR="114214" marT="57107" marB="57107"/>
                </a:tc>
                <a:tc>
                  <a:txBody>
                    <a:bodyPr/>
                    <a:lstStyle/>
                    <a:p>
                      <a:r>
                        <a:rPr lang="en-US" sz="2200"/>
                        <a:t>57.63%</a:t>
                      </a:r>
                    </a:p>
                  </a:txBody>
                  <a:tcPr marL="114214" marR="114214" marT="57107" marB="57107"/>
                </a:tc>
                <a:extLst>
                  <a:ext uri="{0D108BD9-81ED-4DB2-BD59-A6C34878D82A}">
                    <a16:rowId xmlns:a16="http://schemas.microsoft.com/office/drawing/2014/main" val="1612409729"/>
                  </a:ext>
                </a:extLst>
              </a:tr>
            </a:tbl>
          </a:graphicData>
        </a:graphic>
      </p:graphicFrame>
    </p:spTree>
    <p:extLst>
      <p:ext uri="{BB962C8B-B14F-4D97-AF65-F5344CB8AC3E}">
        <p14:creationId xmlns:p14="http://schemas.microsoft.com/office/powerpoint/2010/main" val="24294504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B2B4C5FE-A25B-4FA7-B10B-BC9006ADB067}"/>
              </a:ext>
            </a:extLst>
          </p:cNvPr>
          <p:cNvSpPr>
            <a:spLocks noGrp="1"/>
          </p:cNvSpPr>
          <p:nvPr>
            <p:ph type="title"/>
          </p:nvPr>
        </p:nvSpPr>
        <p:spPr>
          <a:xfrm>
            <a:off x="1523984" y="1054121"/>
            <a:ext cx="9465131" cy="1184111"/>
          </a:xfrm>
        </p:spPr>
        <p:txBody>
          <a:bodyPr>
            <a:normAutofit/>
          </a:bodyPr>
          <a:lstStyle/>
          <a:p>
            <a:r>
              <a:rPr lang="en-US" dirty="0"/>
              <a:t>Hypothesis Testing – Passing YPG</a:t>
            </a:r>
          </a:p>
        </p:txBody>
      </p:sp>
      <p:sp>
        <p:nvSpPr>
          <p:cNvPr id="3" name="Content Placeholder 2">
            <a:extLst>
              <a:ext uri="{FF2B5EF4-FFF2-40B4-BE49-F238E27FC236}">
                <a16:creationId xmlns:a16="http://schemas.microsoft.com/office/drawing/2014/main" id="{72FEE22B-4016-4F98-BB67-1AE74A5168E2}"/>
              </a:ext>
            </a:extLst>
          </p:cNvPr>
          <p:cNvSpPr>
            <a:spLocks noGrp="1"/>
          </p:cNvSpPr>
          <p:nvPr>
            <p:ph idx="1"/>
          </p:nvPr>
        </p:nvSpPr>
        <p:spPr>
          <a:xfrm>
            <a:off x="1524000" y="2399099"/>
            <a:ext cx="9465564" cy="3400969"/>
          </a:xfrm>
        </p:spPr>
        <p:txBody>
          <a:bodyPr>
            <a:normAutofit/>
          </a:bodyPr>
          <a:lstStyle/>
          <a:p>
            <a:pPr marL="0" indent="0">
              <a:buNone/>
            </a:pPr>
            <a:r>
              <a:rPr lang="en-US" sz="2200"/>
              <a:t>Ho: Proportion of wins for the team with a passing YPG advantage is 0.50 (P=0.5)</a:t>
            </a:r>
          </a:p>
          <a:p>
            <a:pPr marL="0" indent="0">
              <a:buNone/>
            </a:pPr>
            <a:r>
              <a:rPr lang="en-US" sz="2200"/>
              <a:t>Ha: Proportion of wins for the team with a passing YPG advantage is different than 0.50 (P =! 0.5)</a:t>
            </a:r>
          </a:p>
          <a:p>
            <a:pPr marL="0" indent="0">
              <a:buNone/>
            </a:pPr>
            <a:endParaRPr lang="en-US" sz="2200"/>
          </a:p>
          <a:p>
            <a:pPr marL="0" indent="0">
              <a:buNone/>
            </a:pPr>
            <a:r>
              <a:rPr lang="en-US" sz="2200"/>
              <a:t>Result: I obtained a p value of 0 which tells me we would almost never expect a difference of 623 between wins and losses if the null hypothesis was true. Therefore, we reject the null hypothesis and accept the alternative hypothesis.</a:t>
            </a:r>
          </a:p>
        </p:txBody>
      </p:sp>
    </p:spTree>
    <p:extLst>
      <p:ext uri="{BB962C8B-B14F-4D97-AF65-F5344CB8AC3E}">
        <p14:creationId xmlns:p14="http://schemas.microsoft.com/office/powerpoint/2010/main" val="15104195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B2B4C5FE-A25B-4FA7-B10B-BC9006ADB067}"/>
              </a:ext>
            </a:extLst>
          </p:cNvPr>
          <p:cNvSpPr>
            <a:spLocks noGrp="1"/>
          </p:cNvSpPr>
          <p:nvPr>
            <p:ph type="title"/>
          </p:nvPr>
        </p:nvSpPr>
        <p:spPr>
          <a:xfrm>
            <a:off x="1523984" y="1054121"/>
            <a:ext cx="9465131" cy="1184111"/>
          </a:xfrm>
        </p:spPr>
        <p:txBody>
          <a:bodyPr>
            <a:normAutofit/>
          </a:bodyPr>
          <a:lstStyle/>
          <a:p>
            <a:r>
              <a:rPr lang="en-US" dirty="0"/>
              <a:t>Hypothesis Testing – Passing Attempts</a:t>
            </a:r>
          </a:p>
        </p:txBody>
      </p:sp>
      <p:sp>
        <p:nvSpPr>
          <p:cNvPr id="3" name="Content Placeholder 2">
            <a:extLst>
              <a:ext uri="{FF2B5EF4-FFF2-40B4-BE49-F238E27FC236}">
                <a16:creationId xmlns:a16="http://schemas.microsoft.com/office/drawing/2014/main" id="{72FEE22B-4016-4F98-BB67-1AE74A5168E2}"/>
              </a:ext>
            </a:extLst>
          </p:cNvPr>
          <p:cNvSpPr>
            <a:spLocks noGrp="1"/>
          </p:cNvSpPr>
          <p:nvPr>
            <p:ph idx="1"/>
          </p:nvPr>
        </p:nvSpPr>
        <p:spPr>
          <a:xfrm>
            <a:off x="1524000" y="2399099"/>
            <a:ext cx="9465564" cy="3400969"/>
          </a:xfrm>
        </p:spPr>
        <p:txBody>
          <a:bodyPr>
            <a:normAutofit/>
          </a:bodyPr>
          <a:lstStyle/>
          <a:p>
            <a:pPr marL="0" indent="0">
              <a:buNone/>
            </a:pPr>
            <a:r>
              <a:rPr lang="en-US" sz="2200"/>
              <a:t>Ho: Proportion of wins for the team with a passing attempts advantage is 0.50 (P=0.5)</a:t>
            </a:r>
          </a:p>
          <a:p>
            <a:pPr marL="0" indent="0">
              <a:buNone/>
            </a:pPr>
            <a:r>
              <a:rPr lang="en-US" sz="2200"/>
              <a:t>Ha: Proportion of wins for the team with a passing attempts advantage is different than 0.50 (P =! 0.5)</a:t>
            </a:r>
          </a:p>
          <a:p>
            <a:pPr marL="0" indent="0">
              <a:buNone/>
            </a:pPr>
            <a:endParaRPr lang="en-US" sz="2200"/>
          </a:p>
          <a:p>
            <a:pPr marL="0" indent="0">
              <a:buNone/>
            </a:pPr>
            <a:r>
              <a:rPr lang="en-US" sz="2200"/>
              <a:t>Result: I obtained a p value of 0.039 which tells we would expect a difference of 129 between wins and losses if the null hypothesis was true 3.9% of the time. Therefore, we reject the null hypothesis at alpha = 0.5 and accept the alternative hypothesis.</a:t>
            </a:r>
          </a:p>
        </p:txBody>
      </p:sp>
    </p:spTree>
    <p:extLst>
      <p:ext uri="{BB962C8B-B14F-4D97-AF65-F5344CB8AC3E}">
        <p14:creationId xmlns:p14="http://schemas.microsoft.com/office/powerpoint/2010/main" val="37087764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B2B4C5FE-A25B-4FA7-B10B-BC9006ADB067}"/>
              </a:ext>
            </a:extLst>
          </p:cNvPr>
          <p:cNvSpPr>
            <a:spLocks noGrp="1"/>
          </p:cNvSpPr>
          <p:nvPr>
            <p:ph type="title"/>
          </p:nvPr>
        </p:nvSpPr>
        <p:spPr>
          <a:xfrm>
            <a:off x="1523984" y="1054121"/>
            <a:ext cx="9465131" cy="1184111"/>
          </a:xfrm>
        </p:spPr>
        <p:txBody>
          <a:bodyPr>
            <a:normAutofit/>
          </a:bodyPr>
          <a:lstStyle/>
          <a:p>
            <a:r>
              <a:rPr lang="en-US" dirty="0"/>
              <a:t>Hypothesis Testing – Quarterback Rating</a:t>
            </a:r>
          </a:p>
        </p:txBody>
      </p:sp>
      <p:sp>
        <p:nvSpPr>
          <p:cNvPr id="3" name="Content Placeholder 2">
            <a:extLst>
              <a:ext uri="{FF2B5EF4-FFF2-40B4-BE49-F238E27FC236}">
                <a16:creationId xmlns:a16="http://schemas.microsoft.com/office/drawing/2014/main" id="{72FEE22B-4016-4F98-BB67-1AE74A5168E2}"/>
              </a:ext>
            </a:extLst>
          </p:cNvPr>
          <p:cNvSpPr>
            <a:spLocks noGrp="1"/>
          </p:cNvSpPr>
          <p:nvPr>
            <p:ph idx="1"/>
          </p:nvPr>
        </p:nvSpPr>
        <p:spPr>
          <a:xfrm>
            <a:off x="1524000" y="2399099"/>
            <a:ext cx="9465564" cy="3400969"/>
          </a:xfrm>
        </p:spPr>
        <p:txBody>
          <a:bodyPr>
            <a:normAutofit/>
          </a:bodyPr>
          <a:lstStyle/>
          <a:p>
            <a:pPr marL="0" indent="0">
              <a:buNone/>
            </a:pPr>
            <a:r>
              <a:rPr lang="en-US" sz="2200"/>
              <a:t>Ho: Proportion of wins for the team with a quarterback rating advantage is 0.50 (P=0.5)</a:t>
            </a:r>
          </a:p>
          <a:p>
            <a:pPr marL="0" indent="0">
              <a:buNone/>
            </a:pPr>
            <a:r>
              <a:rPr lang="en-US" sz="2200"/>
              <a:t>Ha: Proportion of wins for the team with a quarterback rating advantage is different than 0.50 (P =! 0.5)</a:t>
            </a:r>
          </a:p>
          <a:p>
            <a:pPr marL="0" indent="0">
              <a:buNone/>
            </a:pPr>
            <a:endParaRPr lang="en-US" sz="2200"/>
          </a:p>
          <a:p>
            <a:pPr marL="0" indent="0">
              <a:buNone/>
            </a:pPr>
            <a:r>
              <a:rPr lang="en-US" sz="2200"/>
              <a:t>Result: I obtained a p value of 0.056 which tells we would expect a difference of 123 between wins and losses if the null hypothesis was true 5.6% of the time. Therefore, we fail to reject the null hypothesis at alpha = 0.5.</a:t>
            </a:r>
          </a:p>
        </p:txBody>
      </p:sp>
    </p:spTree>
    <p:extLst>
      <p:ext uri="{BB962C8B-B14F-4D97-AF65-F5344CB8AC3E}">
        <p14:creationId xmlns:p14="http://schemas.microsoft.com/office/powerpoint/2010/main" val="13002599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B2B4C5FE-A25B-4FA7-B10B-BC9006ADB067}"/>
              </a:ext>
            </a:extLst>
          </p:cNvPr>
          <p:cNvSpPr>
            <a:spLocks noGrp="1"/>
          </p:cNvSpPr>
          <p:nvPr>
            <p:ph type="title"/>
          </p:nvPr>
        </p:nvSpPr>
        <p:spPr>
          <a:xfrm>
            <a:off x="1523984" y="1054121"/>
            <a:ext cx="9465131" cy="1184111"/>
          </a:xfrm>
        </p:spPr>
        <p:txBody>
          <a:bodyPr>
            <a:normAutofit/>
          </a:bodyPr>
          <a:lstStyle/>
          <a:p>
            <a:r>
              <a:rPr lang="en-US" dirty="0"/>
              <a:t>Hypothesis Testing – Rushing Attempts</a:t>
            </a:r>
          </a:p>
        </p:txBody>
      </p:sp>
      <p:sp>
        <p:nvSpPr>
          <p:cNvPr id="3" name="Content Placeholder 2">
            <a:extLst>
              <a:ext uri="{FF2B5EF4-FFF2-40B4-BE49-F238E27FC236}">
                <a16:creationId xmlns:a16="http://schemas.microsoft.com/office/drawing/2014/main" id="{72FEE22B-4016-4F98-BB67-1AE74A5168E2}"/>
              </a:ext>
            </a:extLst>
          </p:cNvPr>
          <p:cNvSpPr>
            <a:spLocks noGrp="1"/>
          </p:cNvSpPr>
          <p:nvPr>
            <p:ph idx="1"/>
          </p:nvPr>
        </p:nvSpPr>
        <p:spPr>
          <a:xfrm>
            <a:off x="1524000" y="2399099"/>
            <a:ext cx="9465564" cy="3400969"/>
          </a:xfrm>
        </p:spPr>
        <p:txBody>
          <a:bodyPr>
            <a:normAutofit/>
          </a:bodyPr>
          <a:lstStyle/>
          <a:p>
            <a:pPr marL="0" indent="0">
              <a:buNone/>
            </a:pPr>
            <a:r>
              <a:rPr lang="en-US" sz="2200"/>
              <a:t>Ho: Proportion of wins for the team with a rushing attempts advantage is 0.50 (P=0.5)</a:t>
            </a:r>
          </a:p>
          <a:p>
            <a:pPr marL="0" indent="0">
              <a:buNone/>
            </a:pPr>
            <a:r>
              <a:rPr lang="en-US" sz="2200"/>
              <a:t>Ha: Proportion of wins for the team with a quarterback rating advantage is different than 0.50 (P =! 0.5)</a:t>
            </a:r>
          </a:p>
          <a:p>
            <a:pPr marL="0" indent="0">
              <a:buNone/>
            </a:pPr>
            <a:endParaRPr lang="en-US" sz="2200"/>
          </a:p>
          <a:p>
            <a:pPr marL="0" indent="0">
              <a:buNone/>
            </a:pPr>
            <a:r>
              <a:rPr lang="en-US" sz="2200"/>
              <a:t>Result: I obtained a p value of 0 which tells we would almost never expect a difference of 833 between wins and losses if the null hypothesis was true. Therefore, we reject the null hypothesis at alpha = 0.5 and accept the alternative hypothesis.</a:t>
            </a:r>
          </a:p>
        </p:txBody>
      </p:sp>
    </p:spTree>
    <p:extLst>
      <p:ext uri="{BB962C8B-B14F-4D97-AF65-F5344CB8AC3E}">
        <p14:creationId xmlns:p14="http://schemas.microsoft.com/office/powerpoint/2010/main" val="25645764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B2B4C5FE-A25B-4FA7-B10B-BC9006ADB067}"/>
              </a:ext>
            </a:extLst>
          </p:cNvPr>
          <p:cNvSpPr>
            <a:spLocks noGrp="1"/>
          </p:cNvSpPr>
          <p:nvPr>
            <p:ph type="title"/>
          </p:nvPr>
        </p:nvSpPr>
        <p:spPr>
          <a:xfrm>
            <a:off x="1523984" y="1054121"/>
            <a:ext cx="9465131" cy="1184111"/>
          </a:xfrm>
        </p:spPr>
        <p:txBody>
          <a:bodyPr>
            <a:normAutofit/>
          </a:bodyPr>
          <a:lstStyle/>
          <a:p>
            <a:r>
              <a:rPr lang="en-US" dirty="0"/>
              <a:t>Hypothesis Testing – Rushing YPG</a:t>
            </a:r>
          </a:p>
        </p:txBody>
      </p:sp>
      <p:sp>
        <p:nvSpPr>
          <p:cNvPr id="3" name="Content Placeholder 2">
            <a:extLst>
              <a:ext uri="{FF2B5EF4-FFF2-40B4-BE49-F238E27FC236}">
                <a16:creationId xmlns:a16="http://schemas.microsoft.com/office/drawing/2014/main" id="{72FEE22B-4016-4F98-BB67-1AE74A5168E2}"/>
              </a:ext>
            </a:extLst>
          </p:cNvPr>
          <p:cNvSpPr>
            <a:spLocks noGrp="1"/>
          </p:cNvSpPr>
          <p:nvPr>
            <p:ph idx="1"/>
          </p:nvPr>
        </p:nvSpPr>
        <p:spPr>
          <a:xfrm>
            <a:off x="1524000" y="2399099"/>
            <a:ext cx="9465564" cy="3400969"/>
          </a:xfrm>
        </p:spPr>
        <p:txBody>
          <a:bodyPr>
            <a:normAutofit/>
          </a:bodyPr>
          <a:lstStyle/>
          <a:p>
            <a:pPr marL="0" indent="0">
              <a:buNone/>
            </a:pPr>
            <a:r>
              <a:rPr lang="en-US" sz="2200"/>
              <a:t>Ho: Proportion of wins for the team with a rushing yards per game advantage is 0.50 (P=0.5)</a:t>
            </a:r>
          </a:p>
          <a:p>
            <a:pPr marL="0" indent="0">
              <a:buNone/>
            </a:pPr>
            <a:r>
              <a:rPr lang="en-US" sz="2200"/>
              <a:t>Ha: Proportion of wins for the team with a quarterback rating advantage is different than 0.50 (P =! 0.5)</a:t>
            </a:r>
          </a:p>
          <a:p>
            <a:pPr marL="0" indent="0">
              <a:buNone/>
            </a:pPr>
            <a:endParaRPr lang="en-US" sz="2200"/>
          </a:p>
          <a:p>
            <a:pPr marL="0" indent="0">
              <a:buNone/>
            </a:pPr>
            <a:r>
              <a:rPr lang="en-US" sz="2200"/>
              <a:t>Result: I obtained a p value of 0 which tells we would almost never expect a difference of 611 between wins and losses if the null hypothesis was true. Therefore, we reject the null hypothesis at alpha = 0.5 and accept the alternative hypothesis.</a:t>
            </a:r>
          </a:p>
        </p:txBody>
      </p:sp>
    </p:spTree>
    <p:extLst>
      <p:ext uri="{BB962C8B-B14F-4D97-AF65-F5344CB8AC3E}">
        <p14:creationId xmlns:p14="http://schemas.microsoft.com/office/powerpoint/2010/main" val="41855331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18FD74D4-C0F3-4E5B-9628-885593F0B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EDCECF-3F33-45CC-82A9-FD6241CB135C}"/>
              </a:ext>
            </a:extLst>
          </p:cNvPr>
          <p:cNvSpPr>
            <a:spLocks noGrp="1"/>
          </p:cNvSpPr>
          <p:nvPr>
            <p:ph type="title"/>
          </p:nvPr>
        </p:nvSpPr>
        <p:spPr>
          <a:xfrm>
            <a:off x="1197864" y="901283"/>
            <a:ext cx="4898135" cy="1346693"/>
          </a:xfrm>
        </p:spPr>
        <p:txBody>
          <a:bodyPr>
            <a:normAutofit/>
          </a:bodyPr>
          <a:lstStyle/>
          <a:p>
            <a:r>
              <a:rPr lang="en-US" sz="4000"/>
              <a:t>Multiple Logistic Regression - Model</a:t>
            </a:r>
          </a:p>
        </p:txBody>
      </p:sp>
      <p:sp>
        <p:nvSpPr>
          <p:cNvPr id="14" name="Rectangle 10">
            <a:extLst>
              <a:ext uri="{FF2B5EF4-FFF2-40B4-BE49-F238E27FC236}">
                <a16:creationId xmlns:a16="http://schemas.microsoft.com/office/drawing/2014/main" id="{067CFD9A-AD7C-42E8-898D-F51A83B12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E674C1-1CE1-48F3-B40D-4A67549E5A61}"/>
              </a:ext>
            </a:extLst>
          </p:cNvPr>
          <p:cNvSpPr>
            <a:spLocks noGrp="1"/>
          </p:cNvSpPr>
          <p:nvPr>
            <p:ph idx="1"/>
          </p:nvPr>
        </p:nvSpPr>
        <p:spPr>
          <a:xfrm>
            <a:off x="1197864" y="2408844"/>
            <a:ext cx="4878978" cy="3635340"/>
          </a:xfrm>
        </p:spPr>
        <p:txBody>
          <a:bodyPr>
            <a:normAutofit/>
          </a:bodyPr>
          <a:lstStyle/>
          <a:p>
            <a:pPr marL="0" indent="0">
              <a:buNone/>
            </a:pPr>
            <a:r>
              <a:rPr lang="en-US" sz="1900" dirty="0"/>
              <a:t>Formula: result1 ~ </a:t>
            </a:r>
            <a:r>
              <a:rPr lang="en-US" sz="1900" dirty="0" err="1"/>
              <a:t>passingAtt_Adv</a:t>
            </a:r>
            <a:r>
              <a:rPr lang="en-US" sz="1900" dirty="0"/>
              <a:t> + </a:t>
            </a:r>
            <a:r>
              <a:rPr lang="en-US" sz="1900" dirty="0" err="1"/>
              <a:t>passingYdsG_Adv</a:t>
            </a:r>
            <a:r>
              <a:rPr lang="en-US" sz="1900" dirty="0"/>
              <a:t> + </a:t>
            </a:r>
            <a:r>
              <a:rPr lang="en-US" sz="1900" dirty="0" err="1"/>
              <a:t>passingQBR_Adv</a:t>
            </a:r>
            <a:r>
              <a:rPr lang="en-US" sz="1900" dirty="0"/>
              <a:t> + </a:t>
            </a:r>
            <a:r>
              <a:rPr lang="en-US" sz="1900" dirty="0" err="1"/>
              <a:t>rushingAtt_Adv</a:t>
            </a:r>
            <a:r>
              <a:rPr lang="en-US" sz="1900" dirty="0"/>
              <a:t> + </a:t>
            </a:r>
            <a:r>
              <a:rPr lang="en-US" sz="1900" dirty="0" err="1"/>
              <a:t>rushingYdsG_Adv</a:t>
            </a:r>
            <a:endParaRPr lang="en-US" sz="1900" dirty="0"/>
          </a:p>
          <a:p>
            <a:pPr marL="0" indent="0">
              <a:buNone/>
            </a:pPr>
            <a:endParaRPr lang="en-US" sz="1900" dirty="0"/>
          </a:p>
          <a:p>
            <a:pPr marL="0" indent="0">
              <a:buNone/>
            </a:pPr>
            <a:r>
              <a:rPr lang="en-US" sz="1900" dirty="0"/>
              <a:t>This model predicts the probability of team 2 (away team) winning based on whether they have an advantage in any of the 5 categories.</a:t>
            </a:r>
          </a:p>
        </p:txBody>
      </p:sp>
      <p:graphicFrame>
        <p:nvGraphicFramePr>
          <p:cNvPr id="4" name="Table 4">
            <a:extLst>
              <a:ext uri="{FF2B5EF4-FFF2-40B4-BE49-F238E27FC236}">
                <a16:creationId xmlns:a16="http://schemas.microsoft.com/office/drawing/2014/main" id="{CECF4B93-8222-4764-8838-232556B57469}"/>
              </a:ext>
            </a:extLst>
          </p:cNvPr>
          <p:cNvGraphicFramePr>
            <a:graphicFrameLocks noGrp="1"/>
          </p:cNvGraphicFramePr>
          <p:nvPr>
            <p:extLst>
              <p:ext uri="{D42A27DB-BD31-4B8C-83A1-F6EECF244321}">
                <p14:modId xmlns:p14="http://schemas.microsoft.com/office/powerpoint/2010/main" val="4133956552"/>
              </p:ext>
            </p:extLst>
          </p:nvPr>
        </p:nvGraphicFramePr>
        <p:xfrm>
          <a:off x="6764807" y="1574629"/>
          <a:ext cx="4738922" cy="2031111"/>
        </p:xfrm>
        <a:graphic>
          <a:graphicData uri="http://schemas.openxmlformats.org/drawingml/2006/table">
            <a:tbl>
              <a:tblPr firstRow="1" bandRow="1">
                <a:tableStyleId>{5C22544A-7EE6-4342-B048-85BDC9FD1C3A}</a:tableStyleId>
              </a:tblPr>
              <a:tblGrid>
                <a:gridCol w="741135">
                  <a:extLst>
                    <a:ext uri="{9D8B030D-6E8A-4147-A177-3AD203B41FA5}">
                      <a16:colId xmlns:a16="http://schemas.microsoft.com/office/drawing/2014/main" val="913108609"/>
                    </a:ext>
                  </a:extLst>
                </a:gridCol>
                <a:gridCol w="741135">
                  <a:extLst>
                    <a:ext uri="{9D8B030D-6E8A-4147-A177-3AD203B41FA5}">
                      <a16:colId xmlns:a16="http://schemas.microsoft.com/office/drawing/2014/main" val="631604835"/>
                    </a:ext>
                  </a:extLst>
                </a:gridCol>
                <a:gridCol w="532482">
                  <a:extLst>
                    <a:ext uri="{9D8B030D-6E8A-4147-A177-3AD203B41FA5}">
                      <a16:colId xmlns:a16="http://schemas.microsoft.com/office/drawing/2014/main" val="1888843574"/>
                    </a:ext>
                  </a:extLst>
                </a:gridCol>
                <a:gridCol w="757827">
                  <a:extLst>
                    <a:ext uri="{9D8B030D-6E8A-4147-A177-3AD203B41FA5}">
                      <a16:colId xmlns:a16="http://schemas.microsoft.com/office/drawing/2014/main" val="3360918979"/>
                    </a:ext>
                  </a:extLst>
                </a:gridCol>
                <a:gridCol w="757827">
                  <a:extLst>
                    <a:ext uri="{9D8B030D-6E8A-4147-A177-3AD203B41FA5}">
                      <a16:colId xmlns:a16="http://schemas.microsoft.com/office/drawing/2014/main" val="3596375375"/>
                    </a:ext>
                  </a:extLst>
                </a:gridCol>
                <a:gridCol w="1208516">
                  <a:extLst>
                    <a:ext uri="{9D8B030D-6E8A-4147-A177-3AD203B41FA5}">
                      <a16:colId xmlns:a16="http://schemas.microsoft.com/office/drawing/2014/main" val="732618777"/>
                    </a:ext>
                  </a:extLst>
                </a:gridCol>
              </a:tblGrid>
              <a:tr h="444681">
                <a:tc>
                  <a:txBody>
                    <a:bodyPr/>
                    <a:lstStyle/>
                    <a:p>
                      <a:r>
                        <a:rPr lang="en-US" sz="1200"/>
                        <a:t>Passing Att</a:t>
                      </a:r>
                    </a:p>
                  </a:txBody>
                  <a:tcPr marL="60092" marR="60092" marT="30046" marB="30046"/>
                </a:tc>
                <a:tc>
                  <a:txBody>
                    <a:bodyPr/>
                    <a:lstStyle/>
                    <a:p>
                      <a:r>
                        <a:rPr lang="en-US" sz="1200"/>
                        <a:t>Passing YPG</a:t>
                      </a:r>
                    </a:p>
                  </a:txBody>
                  <a:tcPr marL="60092" marR="60092" marT="30046" marB="30046"/>
                </a:tc>
                <a:tc>
                  <a:txBody>
                    <a:bodyPr/>
                    <a:lstStyle/>
                    <a:p>
                      <a:r>
                        <a:rPr lang="en-US" sz="1200" dirty="0"/>
                        <a:t>QBR</a:t>
                      </a:r>
                    </a:p>
                  </a:txBody>
                  <a:tcPr marL="60092" marR="60092" marT="30046" marB="30046"/>
                </a:tc>
                <a:tc>
                  <a:txBody>
                    <a:bodyPr/>
                    <a:lstStyle/>
                    <a:p>
                      <a:r>
                        <a:rPr lang="en-US" sz="1200"/>
                        <a:t>Rushing Att</a:t>
                      </a:r>
                    </a:p>
                  </a:txBody>
                  <a:tcPr marL="60092" marR="60092" marT="30046" marB="30046"/>
                </a:tc>
                <a:tc>
                  <a:txBody>
                    <a:bodyPr/>
                    <a:lstStyle/>
                    <a:p>
                      <a:r>
                        <a:rPr lang="en-US" sz="1200"/>
                        <a:t>Rushing YPG</a:t>
                      </a:r>
                    </a:p>
                  </a:txBody>
                  <a:tcPr marL="60092" marR="60092" marT="30046" marB="30046"/>
                </a:tc>
                <a:tc>
                  <a:txBody>
                    <a:bodyPr/>
                    <a:lstStyle/>
                    <a:p>
                      <a:r>
                        <a:rPr lang="en-US" sz="1200"/>
                        <a:t>Win Probability</a:t>
                      </a:r>
                    </a:p>
                  </a:txBody>
                  <a:tcPr marL="60092" marR="60092" marT="30046" marB="30046"/>
                </a:tc>
                <a:extLst>
                  <a:ext uri="{0D108BD9-81ED-4DB2-BD59-A6C34878D82A}">
                    <a16:rowId xmlns:a16="http://schemas.microsoft.com/office/drawing/2014/main" val="2751717078"/>
                  </a:ext>
                </a:extLst>
              </a:tr>
              <a:tr h="264405">
                <a:tc>
                  <a:txBody>
                    <a:bodyPr/>
                    <a:lstStyle/>
                    <a:p>
                      <a:r>
                        <a:rPr lang="en-US" sz="1200"/>
                        <a:t>0</a:t>
                      </a:r>
                    </a:p>
                  </a:txBody>
                  <a:tcPr marL="60092" marR="60092" marT="30046" marB="30046"/>
                </a:tc>
                <a:tc>
                  <a:txBody>
                    <a:bodyPr/>
                    <a:lstStyle/>
                    <a:p>
                      <a:r>
                        <a:rPr lang="en-US" sz="1200"/>
                        <a:t>0</a:t>
                      </a:r>
                    </a:p>
                  </a:txBody>
                  <a:tcPr marL="60092" marR="60092" marT="30046" marB="30046"/>
                </a:tc>
                <a:tc>
                  <a:txBody>
                    <a:bodyPr/>
                    <a:lstStyle/>
                    <a:p>
                      <a:r>
                        <a:rPr lang="en-US" sz="1200"/>
                        <a:t>0</a:t>
                      </a:r>
                    </a:p>
                  </a:txBody>
                  <a:tcPr marL="60092" marR="60092" marT="30046" marB="30046"/>
                </a:tc>
                <a:tc>
                  <a:txBody>
                    <a:bodyPr/>
                    <a:lstStyle/>
                    <a:p>
                      <a:r>
                        <a:rPr lang="en-US" sz="1200"/>
                        <a:t>0</a:t>
                      </a:r>
                    </a:p>
                  </a:txBody>
                  <a:tcPr marL="60092" marR="60092" marT="30046" marB="30046"/>
                </a:tc>
                <a:tc>
                  <a:txBody>
                    <a:bodyPr/>
                    <a:lstStyle/>
                    <a:p>
                      <a:r>
                        <a:rPr lang="en-US" sz="1200"/>
                        <a:t>0</a:t>
                      </a:r>
                    </a:p>
                  </a:txBody>
                  <a:tcPr marL="60092" marR="60092" marT="30046" marB="30046"/>
                </a:tc>
                <a:tc>
                  <a:txBody>
                    <a:bodyPr/>
                    <a:lstStyle/>
                    <a:p>
                      <a:r>
                        <a:rPr lang="en-US" sz="1200"/>
                        <a:t>0.2155</a:t>
                      </a:r>
                    </a:p>
                  </a:txBody>
                  <a:tcPr marL="60092" marR="60092" marT="30046" marB="30046"/>
                </a:tc>
                <a:extLst>
                  <a:ext uri="{0D108BD9-81ED-4DB2-BD59-A6C34878D82A}">
                    <a16:rowId xmlns:a16="http://schemas.microsoft.com/office/drawing/2014/main" val="2612738441"/>
                  </a:ext>
                </a:extLst>
              </a:tr>
              <a:tr h="264405">
                <a:tc>
                  <a:txBody>
                    <a:bodyPr/>
                    <a:lstStyle/>
                    <a:p>
                      <a:r>
                        <a:rPr lang="en-US" sz="1200"/>
                        <a:t>1</a:t>
                      </a:r>
                    </a:p>
                  </a:txBody>
                  <a:tcPr marL="60092" marR="60092" marT="30046" marB="30046"/>
                </a:tc>
                <a:tc>
                  <a:txBody>
                    <a:bodyPr/>
                    <a:lstStyle/>
                    <a:p>
                      <a:r>
                        <a:rPr lang="en-US" sz="1200"/>
                        <a:t>1</a:t>
                      </a:r>
                    </a:p>
                  </a:txBody>
                  <a:tcPr marL="60092" marR="60092" marT="30046" marB="30046"/>
                </a:tc>
                <a:tc>
                  <a:txBody>
                    <a:bodyPr/>
                    <a:lstStyle/>
                    <a:p>
                      <a:r>
                        <a:rPr lang="en-US" sz="1200"/>
                        <a:t>1</a:t>
                      </a:r>
                    </a:p>
                  </a:txBody>
                  <a:tcPr marL="60092" marR="60092" marT="30046" marB="30046"/>
                </a:tc>
                <a:tc>
                  <a:txBody>
                    <a:bodyPr/>
                    <a:lstStyle/>
                    <a:p>
                      <a:r>
                        <a:rPr lang="en-US" sz="1200"/>
                        <a:t>1</a:t>
                      </a:r>
                    </a:p>
                  </a:txBody>
                  <a:tcPr marL="60092" marR="60092" marT="30046" marB="30046"/>
                </a:tc>
                <a:tc>
                  <a:txBody>
                    <a:bodyPr/>
                    <a:lstStyle/>
                    <a:p>
                      <a:r>
                        <a:rPr lang="en-US" sz="1200"/>
                        <a:t>1</a:t>
                      </a:r>
                    </a:p>
                  </a:txBody>
                  <a:tcPr marL="60092" marR="60092" marT="30046" marB="30046"/>
                </a:tc>
                <a:tc>
                  <a:txBody>
                    <a:bodyPr/>
                    <a:lstStyle/>
                    <a:p>
                      <a:r>
                        <a:rPr lang="en-US" sz="1200"/>
                        <a:t>0.6476</a:t>
                      </a:r>
                    </a:p>
                  </a:txBody>
                  <a:tcPr marL="60092" marR="60092" marT="30046" marB="30046"/>
                </a:tc>
                <a:extLst>
                  <a:ext uri="{0D108BD9-81ED-4DB2-BD59-A6C34878D82A}">
                    <a16:rowId xmlns:a16="http://schemas.microsoft.com/office/drawing/2014/main" val="3187634579"/>
                  </a:ext>
                </a:extLst>
              </a:tr>
              <a:tr h="264405">
                <a:tc>
                  <a:txBody>
                    <a:bodyPr/>
                    <a:lstStyle/>
                    <a:p>
                      <a:r>
                        <a:rPr lang="en-US" sz="1200"/>
                        <a:t>0</a:t>
                      </a:r>
                    </a:p>
                  </a:txBody>
                  <a:tcPr marL="60092" marR="60092" marT="30046" marB="30046"/>
                </a:tc>
                <a:tc>
                  <a:txBody>
                    <a:bodyPr/>
                    <a:lstStyle/>
                    <a:p>
                      <a:r>
                        <a:rPr lang="en-US" sz="1200"/>
                        <a:t>1</a:t>
                      </a:r>
                    </a:p>
                  </a:txBody>
                  <a:tcPr marL="60092" marR="60092" marT="30046" marB="30046"/>
                </a:tc>
                <a:tc>
                  <a:txBody>
                    <a:bodyPr/>
                    <a:lstStyle/>
                    <a:p>
                      <a:r>
                        <a:rPr lang="en-US" sz="1200"/>
                        <a:t>0</a:t>
                      </a:r>
                    </a:p>
                  </a:txBody>
                  <a:tcPr marL="60092" marR="60092" marT="30046" marB="30046"/>
                </a:tc>
                <a:tc>
                  <a:txBody>
                    <a:bodyPr/>
                    <a:lstStyle/>
                    <a:p>
                      <a:r>
                        <a:rPr lang="en-US" sz="1200" dirty="0"/>
                        <a:t>1</a:t>
                      </a:r>
                    </a:p>
                  </a:txBody>
                  <a:tcPr marL="60092" marR="60092" marT="30046" marB="30046"/>
                </a:tc>
                <a:tc>
                  <a:txBody>
                    <a:bodyPr/>
                    <a:lstStyle/>
                    <a:p>
                      <a:r>
                        <a:rPr lang="en-US" sz="1200"/>
                        <a:t>1</a:t>
                      </a:r>
                    </a:p>
                  </a:txBody>
                  <a:tcPr marL="60092" marR="60092" marT="30046" marB="30046"/>
                </a:tc>
                <a:tc>
                  <a:txBody>
                    <a:bodyPr/>
                    <a:lstStyle/>
                    <a:p>
                      <a:r>
                        <a:rPr lang="en-US" sz="1200" dirty="0"/>
                        <a:t>0.683</a:t>
                      </a:r>
                    </a:p>
                  </a:txBody>
                  <a:tcPr marL="60092" marR="60092" marT="30046" marB="30046"/>
                </a:tc>
                <a:extLst>
                  <a:ext uri="{0D108BD9-81ED-4DB2-BD59-A6C34878D82A}">
                    <a16:rowId xmlns:a16="http://schemas.microsoft.com/office/drawing/2014/main" val="3485217913"/>
                  </a:ext>
                </a:extLst>
              </a:tr>
              <a:tr h="264405">
                <a:tc>
                  <a:txBody>
                    <a:bodyPr/>
                    <a:lstStyle/>
                    <a:p>
                      <a:r>
                        <a:rPr lang="en-US" sz="1200" dirty="0"/>
                        <a:t>0</a:t>
                      </a:r>
                    </a:p>
                  </a:txBody>
                  <a:tcPr marL="60092" marR="60092" marT="30046" marB="30046"/>
                </a:tc>
                <a:tc>
                  <a:txBody>
                    <a:bodyPr/>
                    <a:lstStyle/>
                    <a:p>
                      <a:r>
                        <a:rPr lang="en-US" sz="1200" dirty="0"/>
                        <a:t>0</a:t>
                      </a:r>
                    </a:p>
                  </a:txBody>
                  <a:tcPr marL="60092" marR="60092" marT="30046" marB="30046"/>
                </a:tc>
                <a:tc>
                  <a:txBody>
                    <a:bodyPr/>
                    <a:lstStyle/>
                    <a:p>
                      <a:r>
                        <a:rPr lang="en-US" sz="1200" dirty="0"/>
                        <a:t>0</a:t>
                      </a:r>
                    </a:p>
                  </a:txBody>
                  <a:tcPr marL="60092" marR="60092" marT="30046" marB="30046"/>
                </a:tc>
                <a:tc>
                  <a:txBody>
                    <a:bodyPr/>
                    <a:lstStyle/>
                    <a:p>
                      <a:r>
                        <a:rPr lang="en-US" sz="1200" dirty="0"/>
                        <a:t>1</a:t>
                      </a:r>
                    </a:p>
                  </a:txBody>
                  <a:tcPr marL="60092" marR="60092" marT="30046" marB="30046"/>
                </a:tc>
                <a:tc>
                  <a:txBody>
                    <a:bodyPr/>
                    <a:lstStyle/>
                    <a:p>
                      <a:r>
                        <a:rPr lang="en-US" sz="1200" dirty="0"/>
                        <a:t>1</a:t>
                      </a:r>
                    </a:p>
                  </a:txBody>
                  <a:tcPr marL="60092" marR="60092" marT="30046" marB="30046"/>
                </a:tc>
                <a:tc>
                  <a:txBody>
                    <a:bodyPr/>
                    <a:lstStyle/>
                    <a:p>
                      <a:r>
                        <a:rPr lang="en-US" sz="1200" dirty="0"/>
                        <a:t>0.4403</a:t>
                      </a:r>
                    </a:p>
                  </a:txBody>
                  <a:tcPr marL="60092" marR="60092" marT="30046" marB="30046"/>
                </a:tc>
                <a:extLst>
                  <a:ext uri="{0D108BD9-81ED-4DB2-BD59-A6C34878D82A}">
                    <a16:rowId xmlns:a16="http://schemas.microsoft.com/office/drawing/2014/main" val="1869329475"/>
                  </a:ext>
                </a:extLst>
              </a:tr>
              <a:tr h="264405">
                <a:tc>
                  <a:txBody>
                    <a:bodyPr/>
                    <a:lstStyle/>
                    <a:p>
                      <a:r>
                        <a:rPr lang="en-US" sz="1200" dirty="0"/>
                        <a:t>1</a:t>
                      </a:r>
                    </a:p>
                  </a:txBody>
                  <a:tcPr marL="60092" marR="60092" marT="30046" marB="30046"/>
                </a:tc>
                <a:tc>
                  <a:txBody>
                    <a:bodyPr/>
                    <a:lstStyle/>
                    <a:p>
                      <a:r>
                        <a:rPr lang="en-US" sz="1200" dirty="0"/>
                        <a:t>1</a:t>
                      </a:r>
                    </a:p>
                  </a:txBody>
                  <a:tcPr marL="60092" marR="60092" marT="30046" marB="30046"/>
                </a:tc>
                <a:tc>
                  <a:txBody>
                    <a:bodyPr/>
                    <a:lstStyle/>
                    <a:p>
                      <a:r>
                        <a:rPr lang="en-US" sz="1200" dirty="0"/>
                        <a:t>1</a:t>
                      </a:r>
                    </a:p>
                  </a:txBody>
                  <a:tcPr marL="60092" marR="60092" marT="30046" marB="30046"/>
                </a:tc>
                <a:tc>
                  <a:txBody>
                    <a:bodyPr/>
                    <a:lstStyle/>
                    <a:p>
                      <a:r>
                        <a:rPr lang="en-US" sz="1200" dirty="0"/>
                        <a:t>0</a:t>
                      </a:r>
                    </a:p>
                  </a:txBody>
                  <a:tcPr marL="60092" marR="60092" marT="30046" marB="30046"/>
                </a:tc>
                <a:tc>
                  <a:txBody>
                    <a:bodyPr/>
                    <a:lstStyle/>
                    <a:p>
                      <a:r>
                        <a:rPr lang="en-US" sz="1200" dirty="0"/>
                        <a:t>0</a:t>
                      </a:r>
                    </a:p>
                  </a:txBody>
                  <a:tcPr marL="60092" marR="60092" marT="30046" marB="30046"/>
                </a:tc>
                <a:tc>
                  <a:txBody>
                    <a:bodyPr/>
                    <a:lstStyle/>
                    <a:p>
                      <a:r>
                        <a:rPr lang="en-US" sz="1200" dirty="0"/>
                        <a:t>0.3909</a:t>
                      </a:r>
                    </a:p>
                  </a:txBody>
                  <a:tcPr marL="60092" marR="60092" marT="30046" marB="30046"/>
                </a:tc>
                <a:extLst>
                  <a:ext uri="{0D108BD9-81ED-4DB2-BD59-A6C34878D82A}">
                    <a16:rowId xmlns:a16="http://schemas.microsoft.com/office/drawing/2014/main" val="3166320011"/>
                  </a:ext>
                </a:extLst>
              </a:tr>
              <a:tr h="264405">
                <a:tc>
                  <a:txBody>
                    <a:bodyPr/>
                    <a:lstStyle/>
                    <a:p>
                      <a:r>
                        <a:rPr lang="en-US" sz="1200" dirty="0"/>
                        <a:t>0</a:t>
                      </a:r>
                    </a:p>
                  </a:txBody>
                  <a:tcPr marL="60092" marR="60092" marT="30046" marB="30046"/>
                </a:tc>
                <a:tc>
                  <a:txBody>
                    <a:bodyPr/>
                    <a:lstStyle/>
                    <a:p>
                      <a:r>
                        <a:rPr lang="en-US" sz="1200" dirty="0"/>
                        <a:t>1</a:t>
                      </a:r>
                    </a:p>
                  </a:txBody>
                  <a:tcPr marL="60092" marR="60092" marT="30046" marB="30046"/>
                </a:tc>
                <a:tc>
                  <a:txBody>
                    <a:bodyPr/>
                    <a:lstStyle/>
                    <a:p>
                      <a:r>
                        <a:rPr lang="en-US" sz="1200" dirty="0"/>
                        <a:t>1</a:t>
                      </a:r>
                    </a:p>
                  </a:txBody>
                  <a:tcPr marL="60092" marR="60092" marT="30046" marB="30046"/>
                </a:tc>
                <a:tc>
                  <a:txBody>
                    <a:bodyPr/>
                    <a:lstStyle/>
                    <a:p>
                      <a:r>
                        <a:rPr lang="en-US" sz="1200" dirty="0"/>
                        <a:t>0</a:t>
                      </a:r>
                    </a:p>
                  </a:txBody>
                  <a:tcPr marL="60092" marR="60092" marT="30046" marB="30046"/>
                </a:tc>
                <a:tc>
                  <a:txBody>
                    <a:bodyPr/>
                    <a:lstStyle/>
                    <a:p>
                      <a:r>
                        <a:rPr lang="en-US" sz="1200" dirty="0"/>
                        <a:t>0</a:t>
                      </a:r>
                    </a:p>
                  </a:txBody>
                  <a:tcPr marL="60092" marR="60092" marT="30046" marB="30046"/>
                </a:tc>
                <a:tc>
                  <a:txBody>
                    <a:bodyPr/>
                    <a:lstStyle/>
                    <a:p>
                      <a:r>
                        <a:rPr lang="en-US" sz="1200" dirty="0"/>
                        <a:t>0.4554</a:t>
                      </a:r>
                    </a:p>
                  </a:txBody>
                  <a:tcPr marL="60092" marR="60092" marT="30046" marB="30046"/>
                </a:tc>
                <a:extLst>
                  <a:ext uri="{0D108BD9-81ED-4DB2-BD59-A6C34878D82A}">
                    <a16:rowId xmlns:a16="http://schemas.microsoft.com/office/drawing/2014/main" val="2270508076"/>
                  </a:ext>
                </a:extLst>
              </a:tr>
            </a:tbl>
          </a:graphicData>
        </a:graphic>
      </p:graphicFrame>
      <p:sp>
        <p:nvSpPr>
          <p:cNvPr id="6" name="TextBox 5">
            <a:extLst>
              <a:ext uri="{FF2B5EF4-FFF2-40B4-BE49-F238E27FC236}">
                <a16:creationId xmlns:a16="http://schemas.microsoft.com/office/drawing/2014/main" id="{8875E4C9-E4AC-4903-8C5C-5AF87667227F}"/>
              </a:ext>
            </a:extLst>
          </p:cNvPr>
          <p:cNvSpPr txBox="1"/>
          <p:nvPr/>
        </p:nvSpPr>
        <p:spPr>
          <a:xfrm>
            <a:off x="6764807" y="3733800"/>
            <a:ext cx="4738922" cy="3139321"/>
          </a:xfrm>
          <a:prstGeom prst="rect">
            <a:avLst/>
          </a:prstGeom>
          <a:noFill/>
        </p:spPr>
        <p:txBody>
          <a:bodyPr wrap="square" rtlCol="0">
            <a:spAutoFit/>
          </a:bodyPr>
          <a:lstStyle/>
          <a:p>
            <a:r>
              <a:rPr lang="en-US" i="1" dirty="0"/>
              <a:t>1 = Team 2 has an advantage, 0 = Team 2 does not have an advantage</a:t>
            </a:r>
          </a:p>
          <a:p>
            <a:endParaRPr lang="en-US" i="1" dirty="0"/>
          </a:p>
          <a:p>
            <a:r>
              <a:rPr lang="en-US" dirty="0"/>
              <a:t>From the probabilities we see that simply having an advantage in passing alone or rushing alone does not give a team an advantage. The highest probability for winning came from different combinations of both passing and rushing advantages.</a:t>
            </a:r>
          </a:p>
          <a:p>
            <a:endParaRPr lang="en-US" dirty="0"/>
          </a:p>
          <a:p>
            <a:endParaRPr lang="en-US" dirty="0"/>
          </a:p>
        </p:txBody>
      </p:sp>
    </p:spTree>
    <p:extLst>
      <p:ext uri="{BB962C8B-B14F-4D97-AF65-F5344CB8AC3E}">
        <p14:creationId xmlns:p14="http://schemas.microsoft.com/office/powerpoint/2010/main" val="3229758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5E68623-7527-4DEB-A226-5F6AA790FB1D}"/>
              </a:ext>
            </a:extLst>
          </p:cNvPr>
          <p:cNvSpPr>
            <a:spLocks noGrp="1"/>
          </p:cNvSpPr>
          <p:nvPr>
            <p:ph type="title"/>
          </p:nvPr>
        </p:nvSpPr>
        <p:spPr>
          <a:xfrm>
            <a:off x="841248" y="704850"/>
            <a:ext cx="3785616" cy="2978150"/>
          </a:xfrm>
        </p:spPr>
        <p:txBody>
          <a:bodyPr anchor="b">
            <a:normAutofit/>
          </a:bodyPr>
          <a:lstStyle/>
          <a:p>
            <a:r>
              <a:rPr lang="en-US" dirty="0"/>
              <a:t>Variables for Hypothesis Testing and Regression</a:t>
            </a:r>
          </a:p>
        </p:txBody>
      </p:sp>
      <p:sp>
        <p:nvSpPr>
          <p:cNvPr id="3" name="Content Placeholder 2">
            <a:extLst>
              <a:ext uri="{FF2B5EF4-FFF2-40B4-BE49-F238E27FC236}">
                <a16:creationId xmlns:a16="http://schemas.microsoft.com/office/drawing/2014/main" id="{ECCD17DA-C8BF-4896-9BFF-F5525E7145DD}"/>
              </a:ext>
            </a:extLst>
          </p:cNvPr>
          <p:cNvSpPr>
            <a:spLocks noGrp="1"/>
          </p:cNvSpPr>
          <p:nvPr>
            <p:ph idx="1"/>
          </p:nvPr>
        </p:nvSpPr>
        <p:spPr>
          <a:xfrm>
            <a:off x="6038850" y="704850"/>
            <a:ext cx="5314950" cy="5251450"/>
          </a:xfrm>
        </p:spPr>
        <p:txBody>
          <a:bodyPr anchor="ctr">
            <a:normAutofit/>
          </a:bodyPr>
          <a:lstStyle/>
          <a:p>
            <a:pPr marL="0" indent="0">
              <a:buNone/>
            </a:pPr>
            <a:r>
              <a:rPr lang="en-US" sz="1600">
                <a:solidFill>
                  <a:schemeClr val="bg1"/>
                </a:solidFill>
              </a:rPr>
              <a:t>Each of these 6 variables are binary, meaning they either have a 0 that indicates team 1 or a 1 that indicates team 2. The rows of data represent all NFL games played from the 2002 season through the 2016 season. Each row represents one game.</a:t>
            </a:r>
          </a:p>
          <a:p>
            <a:r>
              <a:rPr lang="en-US" sz="1600" b="1">
                <a:solidFill>
                  <a:schemeClr val="bg1"/>
                </a:solidFill>
              </a:rPr>
              <a:t>result1</a:t>
            </a:r>
            <a:r>
              <a:rPr lang="en-US" sz="1600">
                <a:solidFill>
                  <a:schemeClr val="bg1"/>
                </a:solidFill>
              </a:rPr>
              <a:t> – Indicates which team won the game</a:t>
            </a:r>
            <a:endParaRPr lang="en-US" sz="1600" b="1">
              <a:solidFill>
                <a:schemeClr val="bg1"/>
              </a:solidFill>
            </a:endParaRPr>
          </a:p>
          <a:p>
            <a:r>
              <a:rPr lang="en-US" sz="1600" b="1">
                <a:solidFill>
                  <a:schemeClr val="bg1"/>
                </a:solidFill>
              </a:rPr>
              <a:t>passingAtt_Adv </a:t>
            </a:r>
            <a:r>
              <a:rPr lang="en-US" sz="1600">
                <a:solidFill>
                  <a:schemeClr val="bg1"/>
                </a:solidFill>
              </a:rPr>
              <a:t>– Indicates which team had more total passing attempts in the season during which the game was played. </a:t>
            </a:r>
          </a:p>
          <a:p>
            <a:r>
              <a:rPr lang="en-US" sz="1600" b="1">
                <a:solidFill>
                  <a:schemeClr val="bg1"/>
                </a:solidFill>
              </a:rPr>
              <a:t>passingYdsG_Adv </a:t>
            </a:r>
            <a:r>
              <a:rPr lang="en-US" sz="1600">
                <a:solidFill>
                  <a:schemeClr val="bg1"/>
                </a:solidFill>
              </a:rPr>
              <a:t>– Indicates which team had more passing yards per game in the season during which the game was played.</a:t>
            </a:r>
          </a:p>
          <a:p>
            <a:r>
              <a:rPr lang="en-US" sz="1600" b="1">
                <a:solidFill>
                  <a:schemeClr val="bg1"/>
                </a:solidFill>
              </a:rPr>
              <a:t>passingQBR_Adv </a:t>
            </a:r>
            <a:r>
              <a:rPr lang="en-US" sz="1600">
                <a:solidFill>
                  <a:schemeClr val="bg1"/>
                </a:solidFill>
              </a:rPr>
              <a:t>– Indicates which team had a higher QBR in the season during which the game was played. </a:t>
            </a:r>
          </a:p>
          <a:p>
            <a:r>
              <a:rPr lang="en-US" sz="1600" b="1">
                <a:solidFill>
                  <a:schemeClr val="bg1"/>
                </a:solidFill>
              </a:rPr>
              <a:t>rushingAtt_Adv </a:t>
            </a:r>
            <a:r>
              <a:rPr lang="en-US" sz="1600">
                <a:solidFill>
                  <a:schemeClr val="bg1"/>
                </a:solidFill>
              </a:rPr>
              <a:t>– Indicates which team had more rushing attempts in the season during which the game was played.</a:t>
            </a:r>
          </a:p>
          <a:p>
            <a:r>
              <a:rPr lang="en-US" sz="1600" b="1">
                <a:solidFill>
                  <a:schemeClr val="bg1"/>
                </a:solidFill>
              </a:rPr>
              <a:t>rushingYdsG_Adv </a:t>
            </a:r>
            <a:r>
              <a:rPr lang="en-US" sz="1600">
                <a:solidFill>
                  <a:schemeClr val="bg1"/>
                </a:solidFill>
              </a:rPr>
              <a:t>– Indicates which team had more rushing yards per game in the season during which the game was played.</a:t>
            </a:r>
            <a:endParaRPr lang="en-US" sz="1600" b="1">
              <a:solidFill>
                <a:schemeClr val="bg1"/>
              </a:solidFill>
            </a:endParaRPr>
          </a:p>
        </p:txBody>
      </p:sp>
    </p:spTree>
    <p:extLst>
      <p:ext uri="{BB962C8B-B14F-4D97-AF65-F5344CB8AC3E}">
        <p14:creationId xmlns:p14="http://schemas.microsoft.com/office/powerpoint/2010/main" val="1548859956"/>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2B886CF-D3D5-4CDE-A0D0-35994223D8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7B6A030-BACC-4EA6-AD60-80E08BBB3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5">
            <a:extLst>
              <a:ext uri="{FF2B5EF4-FFF2-40B4-BE49-F238E27FC236}">
                <a16:creationId xmlns:a16="http://schemas.microsoft.com/office/drawing/2014/main" id="{3ED4DDBF-257C-4116-AECA-9F2940B66D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411" y="891540"/>
            <a:ext cx="6097589" cy="5071110"/>
          </a:xfrm>
          <a:prstGeom prst="rect">
            <a:avLst/>
          </a:prstGeom>
          <a:solidFill>
            <a:schemeClr val="bg1"/>
          </a:solidFill>
          <a:ln>
            <a:noFill/>
          </a:ln>
          <a:effectLst>
            <a:outerShdw blurRad="406400" dist="317500" dir="5400000" sx="89000" sy="8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3CABC8-FCED-4A9E-A801-DA1C38C9B2AA}"/>
              </a:ext>
            </a:extLst>
          </p:cNvPr>
          <p:cNvSpPr>
            <a:spLocks noGrp="1"/>
          </p:cNvSpPr>
          <p:nvPr>
            <p:ph type="title"/>
          </p:nvPr>
        </p:nvSpPr>
        <p:spPr>
          <a:xfrm>
            <a:off x="6448184" y="891540"/>
            <a:ext cx="5067537" cy="1344978"/>
          </a:xfrm>
        </p:spPr>
        <p:txBody>
          <a:bodyPr vert="horz" lIns="91440" tIns="45720" rIns="91440" bIns="45720" rtlCol="0" anchor="ctr">
            <a:normAutofit/>
          </a:bodyPr>
          <a:lstStyle/>
          <a:p>
            <a:r>
              <a:rPr lang="en-US" sz="4000" kern="1200">
                <a:solidFill>
                  <a:schemeClr val="tx1"/>
                </a:solidFill>
                <a:latin typeface="+mj-lt"/>
                <a:ea typeface="+mj-ea"/>
                <a:cs typeface="+mj-cs"/>
              </a:rPr>
              <a:t>Multiple Logistic Regression - Evaluation</a:t>
            </a:r>
          </a:p>
        </p:txBody>
      </p:sp>
      <p:sp>
        <p:nvSpPr>
          <p:cNvPr id="7" name="Content Placeholder 2">
            <a:extLst>
              <a:ext uri="{FF2B5EF4-FFF2-40B4-BE49-F238E27FC236}">
                <a16:creationId xmlns:a16="http://schemas.microsoft.com/office/drawing/2014/main" id="{61EAFDA6-5099-42B2-A42F-4751BBB54586}"/>
              </a:ext>
            </a:extLst>
          </p:cNvPr>
          <p:cNvSpPr txBox="1">
            <a:spLocks/>
          </p:cNvSpPr>
          <p:nvPr/>
        </p:nvSpPr>
        <p:spPr>
          <a:xfrm>
            <a:off x="6448424" y="2399099"/>
            <a:ext cx="5067294" cy="34009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t>Accuracy: </a:t>
            </a:r>
            <a:r>
              <a:rPr lang="en-US" sz="1800" dirty="0"/>
              <a:t>63.45%</a:t>
            </a:r>
          </a:p>
          <a:p>
            <a:pPr marL="0" indent="0">
              <a:buNone/>
            </a:pPr>
            <a:r>
              <a:rPr lang="en-US" sz="1300" i="1" dirty="0"/>
              <a:t>The model predicted the correct outcome 63.45% of the time</a:t>
            </a:r>
          </a:p>
          <a:p>
            <a:pPr marL="0" indent="0">
              <a:buNone/>
            </a:pPr>
            <a:r>
              <a:rPr lang="en-US" sz="1800" b="1" dirty="0"/>
              <a:t>Precision: </a:t>
            </a:r>
            <a:r>
              <a:rPr lang="en-US" sz="1800" dirty="0"/>
              <a:t>63.87%</a:t>
            </a:r>
          </a:p>
          <a:p>
            <a:pPr marL="0" indent="0">
              <a:buNone/>
            </a:pPr>
            <a:r>
              <a:rPr lang="en-US" sz="1300" i="1" dirty="0"/>
              <a:t>When the model predicted that team 2 would win, it was correct 63.87% of the time.</a:t>
            </a:r>
          </a:p>
          <a:p>
            <a:pPr marL="0" indent="0">
              <a:buNone/>
            </a:pPr>
            <a:r>
              <a:rPr lang="en-US" sz="1800" b="1" dirty="0"/>
              <a:t>Recall: </a:t>
            </a:r>
            <a:r>
              <a:rPr lang="en-US" sz="1800" dirty="0"/>
              <a:t>31.03%</a:t>
            </a:r>
          </a:p>
          <a:p>
            <a:pPr marL="0" indent="0">
              <a:buNone/>
            </a:pPr>
            <a:r>
              <a:rPr lang="en-US" sz="1300" i="1" dirty="0"/>
              <a:t>When team 2 did win, the model was able to predict it 31.03% of the time.</a:t>
            </a:r>
          </a:p>
          <a:p>
            <a:pPr marL="0"/>
            <a:endParaRPr lang="en-US" sz="1300" dirty="0"/>
          </a:p>
          <a:p>
            <a:pPr marL="0" indent="0">
              <a:buNone/>
            </a:pPr>
            <a:r>
              <a:rPr lang="en-US" sz="1300" b="1" dirty="0"/>
              <a:t>Limitations: </a:t>
            </a:r>
            <a:r>
              <a:rPr lang="en-US" sz="1300" dirty="0"/>
              <a:t>This model was evaluated on the same data it was trained on. These scores may or may not represent how the model would perform on new data.</a:t>
            </a:r>
          </a:p>
        </p:txBody>
      </p:sp>
      <p:graphicFrame>
        <p:nvGraphicFramePr>
          <p:cNvPr id="4" name="Table 4">
            <a:extLst>
              <a:ext uri="{FF2B5EF4-FFF2-40B4-BE49-F238E27FC236}">
                <a16:creationId xmlns:a16="http://schemas.microsoft.com/office/drawing/2014/main" id="{A36EF552-446B-46D4-9061-DD51436A098A}"/>
              </a:ext>
            </a:extLst>
          </p:cNvPr>
          <p:cNvGraphicFramePr>
            <a:graphicFrameLocks noGrp="1"/>
          </p:cNvGraphicFramePr>
          <p:nvPr>
            <p:ph idx="1"/>
            <p:extLst>
              <p:ext uri="{D42A27DB-BD31-4B8C-83A1-F6EECF244321}">
                <p14:modId xmlns:p14="http://schemas.microsoft.com/office/powerpoint/2010/main" val="1010648401"/>
              </p:ext>
            </p:extLst>
          </p:nvPr>
        </p:nvGraphicFramePr>
        <p:xfrm>
          <a:off x="1362457" y="1772822"/>
          <a:ext cx="4227998" cy="3308547"/>
        </p:xfrm>
        <a:graphic>
          <a:graphicData uri="http://schemas.openxmlformats.org/drawingml/2006/table">
            <a:tbl>
              <a:tblPr firstRow="1" firstCol="1">
                <a:noFill/>
                <a:tableStyleId>{5C22544A-7EE6-4342-B048-85BDC9FD1C3A}</a:tableStyleId>
              </a:tblPr>
              <a:tblGrid>
                <a:gridCol w="573778">
                  <a:extLst>
                    <a:ext uri="{9D8B030D-6E8A-4147-A177-3AD203B41FA5}">
                      <a16:colId xmlns:a16="http://schemas.microsoft.com/office/drawing/2014/main" val="1305109273"/>
                    </a:ext>
                  </a:extLst>
                </a:gridCol>
                <a:gridCol w="902538">
                  <a:extLst>
                    <a:ext uri="{9D8B030D-6E8A-4147-A177-3AD203B41FA5}">
                      <a16:colId xmlns:a16="http://schemas.microsoft.com/office/drawing/2014/main" val="2980306160"/>
                    </a:ext>
                  </a:extLst>
                </a:gridCol>
                <a:gridCol w="1375841">
                  <a:extLst>
                    <a:ext uri="{9D8B030D-6E8A-4147-A177-3AD203B41FA5}">
                      <a16:colId xmlns:a16="http://schemas.microsoft.com/office/drawing/2014/main" val="3087383360"/>
                    </a:ext>
                  </a:extLst>
                </a:gridCol>
                <a:gridCol w="1375841">
                  <a:extLst>
                    <a:ext uri="{9D8B030D-6E8A-4147-A177-3AD203B41FA5}">
                      <a16:colId xmlns:a16="http://schemas.microsoft.com/office/drawing/2014/main" val="1410203114"/>
                    </a:ext>
                  </a:extLst>
                </a:gridCol>
              </a:tblGrid>
              <a:tr h="846069">
                <a:tc rowSpan="2" gridSpan="2">
                  <a:txBody>
                    <a:bodyPr/>
                    <a:lstStyle/>
                    <a:p>
                      <a:pPr algn="ctr"/>
                      <a:endParaRPr lang="en-US" sz="3100" b="1">
                        <a:solidFill>
                          <a:schemeClr val="tx1">
                            <a:lumMod val="75000"/>
                            <a:lumOff val="25000"/>
                          </a:schemeClr>
                        </a:solidFill>
                      </a:endParaRPr>
                    </a:p>
                  </a:txBody>
                  <a:tcPr marL="313359" marR="235019" marT="156679" marB="156679"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rowSpan="2" hMerge="1">
                  <a:txBody>
                    <a:bodyPr/>
                    <a:lstStyle/>
                    <a:p>
                      <a:pPr algn="ct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3100" b="1">
                          <a:solidFill>
                            <a:schemeClr val="tx1">
                              <a:lumMod val="75000"/>
                              <a:lumOff val="25000"/>
                            </a:schemeClr>
                          </a:solidFill>
                        </a:rPr>
                        <a:t>Actual</a:t>
                      </a:r>
                    </a:p>
                  </a:txBody>
                  <a:tcPr marL="313359" marR="235019" marT="156679" marB="156679"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57189551"/>
                  </a:ext>
                </a:extLst>
              </a:tr>
              <a:tr h="715502">
                <a:tc gridSpan="2" vMerge="1">
                  <a:txBody>
                    <a:bodyPr/>
                    <a:lstStyle/>
                    <a:p>
                      <a:pPr algn="ct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vMerge="1">
                  <a:txBody>
                    <a:bodyPr/>
                    <a:lstStyle/>
                    <a:p>
                      <a:pPr algn="ct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a:solidFill>
                            <a:schemeClr val="tx1">
                              <a:lumMod val="75000"/>
                              <a:lumOff val="25000"/>
                            </a:schemeClr>
                          </a:solidFill>
                        </a:rPr>
                        <a:t>1</a:t>
                      </a:r>
                      <a:endParaRPr lang="en-US" sz="2200" b="0">
                        <a:solidFill>
                          <a:schemeClr val="tx1">
                            <a:lumMod val="75000"/>
                            <a:lumOff val="25000"/>
                          </a:schemeClr>
                        </a:solidFill>
                      </a:endParaRPr>
                    </a:p>
                  </a:txBody>
                  <a:tcPr marL="313359" marR="235019" marT="156679" marB="156679" anchor="ctr">
                    <a:lnL w="9525" cap="flat" cmpd="sng" algn="ctr">
                      <a:solidFill>
                        <a:srgbClr val="C7C6C1"/>
                      </a:solidFill>
                      <a:prstDash val="solid"/>
                    </a:lnL>
                    <a:lnR w="12700" cmpd="sng">
                      <a:noFill/>
                      <a:prstDash val="solid"/>
                    </a:lnR>
                    <a:lnT w="9525" cap="flat" cmpd="sng" algn="ctr">
                      <a:solidFill>
                        <a:srgbClr val="C7C6C1"/>
                      </a:solidFill>
                      <a:prstDash val="solid"/>
                    </a:lnT>
                    <a:lnB w="12700" cmpd="sng">
                      <a:noFill/>
                      <a:prstDash val="solid"/>
                    </a:lnB>
                    <a:noFill/>
                  </a:tcPr>
                </a:tc>
                <a:tc>
                  <a:txBody>
                    <a:bodyPr/>
                    <a:lstStyle/>
                    <a:p>
                      <a:pPr algn="ctr"/>
                      <a:r>
                        <a:rPr lang="en-US" sz="2200">
                          <a:solidFill>
                            <a:schemeClr val="tx1">
                              <a:lumMod val="75000"/>
                              <a:lumOff val="25000"/>
                            </a:schemeClr>
                          </a:solidFill>
                        </a:rPr>
                        <a:t>0</a:t>
                      </a:r>
                      <a:endParaRPr lang="en-US" sz="2200" b="0">
                        <a:solidFill>
                          <a:schemeClr val="tx1">
                            <a:lumMod val="75000"/>
                            <a:lumOff val="25000"/>
                          </a:schemeClr>
                        </a:solidFill>
                      </a:endParaRPr>
                    </a:p>
                  </a:txBody>
                  <a:tcPr marL="313359" marR="235019" marT="156679" marB="156679" anchor="ctr">
                    <a:lnL w="12700" cmpd="sng">
                      <a:noFill/>
                      <a:prstDash val="solid"/>
                    </a:lnL>
                    <a:lnR w="12700" cmpd="sng">
                      <a:noFill/>
                      <a:prstDash val="solid"/>
                    </a:lnR>
                    <a:lnT w="9525" cap="flat" cmpd="sng" algn="ctr">
                      <a:solidFill>
                        <a:srgbClr val="C7C6C1"/>
                      </a:solidFill>
                      <a:prstDash val="solid"/>
                    </a:lnT>
                    <a:lnB w="12700" cmpd="sng">
                      <a:noFill/>
                      <a:prstDash val="solid"/>
                    </a:lnB>
                    <a:noFill/>
                  </a:tcPr>
                </a:tc>
                <a:extLst>
                  <a:ext uri="{0D108BD9-81ED-4DB2-BD59-A6C34878D82A}">
                    <a16:rowId xmlns:a16="http://schemas.microsoft.com/office/drawing/2014/main" val="991431343"/>
                  </a:ext>
                </a:extLst>
              </a:tr>
              <a:tr h="873488">
                <a:tc rowSpan="2">
                  <a:txBody>
                    <a:bodyPr/>
                    <a:lstStyle/>
                    <a:p>
                      <a:pPr algn="ctr"/>
                      <a:r>
                        <a:rPr lang="en-US" sz="2200" b="1">
                          <a:solidFill>
                            <a:schemeClr val="tx1">
                              <a:lumMod val="75000"/>
                              <a:lumOff val="25000"/>
                            </a:schemeClr>
                          </a:solidFill>
                        </a:rPr>
                        <a:t>Predicted</a:t>
                      </a:r>
                    </a:p>
                  </a:txBody>
                  <a:tcPr marL="313359" marR="235019" marT="156679" marB="156679" vert="vert270" anchor="ctr">
                    <a:lnL w="19050" cap="flat" cmpd="sng" algn="ctr">
                      <a:noFill/>
                      <a:prstDash val="solid"/>
                    </a:lnL>
                    <a:lnR w="9525" cap="flat" cmpd="sng" algn="ctr">
                      <a:solidFill>
                        <a:srgbClr val="C7C6C1"/>
                      </a:solidFill>
                      <a:prstDash val="solid"/>
                    </a:lnR>
                    <a:lnT w="9525" cap="flat" cmpd="sng" algn="ctr">
                      <a:solidFill>
                        <a:srgbClr val="C7C6C1"/>
                      </a:solidFill>
                      <a:prstDash val="solid"/>
                    </a:lnT>
                    <a:lnB w="12700" cmpd="sng">
                      <a:noFill/>
                      <a:prstDash val="solid"/>
                    </a:lnB>
                    <a:noFill/>
                  </a:tcPr>
                </a:tc>
                <a:tc>
                  <a:txBody>
                    <a:bodyPr/>
                    <a:lstStyle/>
                    <a:p>
                      <a:pPr algn="ctr"/>
                      <a:r>
                        <a:rPr lang="en-US" sz="2200">
                          <a:solidFill>
                            <a:schemeClr val="tx1">
                              <a:lumMod val="75000"/>
                              <a:lumOff val="25000"/>
                            </a:schemeClr>
                          </a:solidFill>
                        </a:rPr>
                        <a:t>1</a:t>
                      </a:r>
                      <a:endParaRPr lang="en-US" sz="2200" b="0">
                        <a:solidFill>
                          <a:schemeClr val="tx1">
                            <a:lumMod val="75000"/>
                            <a:lumOff val="25000"/>
                          </a:schemeClr>
                        </a:solidFill>
                      </a:endParaRPr>
                    </a:p>
                  </a:txBody>
                  <a:tcPr marL="313359" marR="235019" marT="156679" marB="156679" anchor="ctr">
                    <a:lnL w="9525" cap="flat" cmpd="sng" algn="ctr">
                      <a:solidFill>
                        <a:srgbClr val="C7C6C1"/>
                      </a:solidFill>
                      <a:prstDash val="solid"/>
                    </a:lnL>
                    <a:lnR w="12700" cmpd="sng">
                      <a:noFill/>
                      <a:prstDash val="solid"/>
                    </a:lnR>
                    <a:lnT w="9525" cap="flat" cmpd="sng" algn="ctr">
                      <a:solidFill>
                        <a:srgbClr val="C7C6C1"/>
                      </a:solidFill>
                      <a:prstDash val="solid"/>
                    </a:lnT>
                    <a:lnB w="12700" cmpd="sng">
                      <a:noFill/>
                      <a:prstDash val="solid"/>
                    </a:lnB>
                    <a:noFill/>
                  </a:tcPr>
                </a:tc>
                <a:tc>
                  <a:txBody>
                    <a:bodyPr/>
                    <a:lstStyle/>
                    <a:p>
                      <a:pPr algn="ctr"/>
                      <a:r>
                        <a:rPr lang="en-US" sz="2200">
                          <a:solidFill>
                            <a:schemeClr val="tx1">
                              <a:lumMod val="75000"/>
                              <a:lumOff val="25000"/>
                            </a:schemeClr>
                          </a:solidFill>
                        </a:rPr>
                        <a:t>525</a:t>
                      </a:r>
                      <a:endParaRPr lang="en-US" sz="2200" b="0">
                        <a:solidFill>
                          <a:schemeClr val="tx1">
                            <a:lumMod val="75000"/>
                            <a:lumOff val="25000"/>
                          </a:schemeClr>
                        </a:solidFill>
                      </a:endParaRPr>
                    </a:p>
                  </a:txBody>
                  <a:tcPr marL="313359" marR="235019" marT="156679" marB="156679"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a:r>
                        <a:rPr lang="en-US" sz="2200">
                          <a:solidFill>
                            <a:schemeClr val="tx1">
                              <a:lumMod val="75000"/>
                              <a:lumOff val="25000"/>
                            </a:schemeClr>
                          </a:solidFill>
                        </a:rPr>
                        <a:t>297</a:t>
                      </a:r>
                      <a:endParaRPr lang="en-US" sz="2200" b="0">
                        <a:solidFill>
                          <a:schemeClr val="tx1">
                            <a:lumMod val="75000"/>
                            <a:lumOff val="25000"/>
                          </a:schemeClr>
                        </a:solidFill>
                      </a:endParaRPr>
                    </a:p>
                  </a:txBody>
                  <a:tcPr marL="313359" marR="235019" marT="156679" marB="156679"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938740922"/>
                  </a:ext>
                </a:extLst>
              </a:tr>
              <a:tr h="873488">
                <a:tc vMerge="1">
                  <a:txBody>
                    <a:bodyPr/>
                    <a:lstStyle/>
                    <a:p>
                      <a:pPr algn="ct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a:solidFill>
                            <a:schemeClr val="tx1">
                              <a:lumMod val="75000"/>
                              <a:lumOff val="25000"/>
                            </a:schemeClr>
                          </a:solidFill>
                        </a:rPr>
                        <a:t>0</a:t>
                      </a:r>
                      <a:endParaRPr lang="en-US" sz="2200" b="0">
                        <a:solidFill>
                          <a:schemeClr val="tx1">
                            <a:lumMod val="75000"/>
                            <a:lumOff val="25000"/>
                          </a:schemeClr>
                        </a:solidFill>
                      </a:endParaRPr>
                    </a:p>
                  </a:txBody>
                  <a:tcPr marL="313359" marR="235019" marT="156679" marB="156679" anchor="ctr">
                    <a:lnL w="9525" cap="flat" cmpd="sng" algn="ctr">
                      <a:solidFill>
                        <a:srgbClr val="C7C6C1"/>
                      </a:solidFill>
                      <a:prstDash val="solid"/>
                    </a:lnL>
                    <a:lnR w="12700" cmpd="sng">
                      <a:noFill/>
                      <a:prstDash val="solid"/>
                    </a:lnR>
                    <a:lnT w="12700" cmpd="sng">
                      <a:noFill/>
                      <a:prstDash val="solid"/>
                    </a:lnT>
                    <a:lnB w="12700" cmpd="sng">
                      <a:noFill/>
                      <a:prstDash val="solid"/>
                    </a:lnB>
                    <a:noFill/>
                  </a:tcPr>
                </a:tc>
                <a:tc>
                  <a:txBody>
                    <a:bodyPr/>
                    <a:lstStyle/>
                    <a:p>
                      <a:pPr algn="ctr"/>
                      <a:r>
                        <a:rPr lang="en-US" sz="2200">
                          <a:solidFill>
                            <a:schemeClr val="tx1">
                              <a:lumMod val="75000"/>
                              <a:lumOff val="25000"/>
                            </a:schemeClr>
                          </a:solidFill>
                        </a:rPr>
                        <a:t>1167</a:t>
                      </a:r>
                      <a:endParaRPr lang="en-US" sz="2200" b="0">
                        <a:solidFill>
                          <a:schemeClr val="tx1">
                            <a:lumMod val="75000"/>
                            <a:lumOff val="25000"/>
                          </a:schemeClr>
                        </a:solidFill>
                      </a:endParaRPr>
                    </a:p>
                  </a:txBody>
                  <a:tcPr marL="313359" marR="235019" marT="156679" marB="156679"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a:r>
                        <a:rPr lang="en-US" sz="2200">
                          <a:solidFill>
                            <a:schemeClr val="tx1">
                              <a:lumMod val="75000"/>
                              <a:lumOff val="25000"/>
                            </a:schemeClr>
                          </a:solidFill>
                        </a:rPr>
                        <a:t>2016</a:t>
                      </a:r>
                      <a:endParaRPr lang="en-US" sz="2200" b="0">
                        <a:solidFill>
                          <a:schemeClr val="tx1">
                            <a:lumMod val="75000"/>
                            <a:lumOff val="25000"/>
                          </a:schemeClr>
                        </a:solidFill>
                      </a:endParaRPr>
                    </a:p>
                  </a:txBody>
                  <a:tcPr marL="313359" marR="235019" marT="156679" marB="156679"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303040231"/>
                  </a:ext>
                </a:extLst>
              </a:tr>
            </a:tbl>
          </a:graphicData>
        </a:graphic>
      </p:graphicFrame>
    </p:spTree>
    <p:extLst>
      <p:ext uri="{BB962C8B-B14F-4D97-AF65-F5344CB8AC3E}">
        <p14:creationId xmlns:p14="http://schemas.microsoft.com/office/powerpoint/2010/main" val="1081554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E48BC86-67B8-42CB-AC45-6CDF2CCB3A52}"/>
              </a:ext>
            </a:extLst>
          </p:cNvPr>
          <p:cNvSpPr>
            <a:spLocks noGrp="1"/>
          </p:cNvSpPr>
          <p:nvPr>
            <p:ph type="title"/>
          </p:nvPr>
        </p:nvSpPr>
        <p:spPr>
          <a:xfrm>
            <a:off x="841248" y="704850"/>
            <a:ext cx="3785616" cy="2978150"/>
          </a:xfrm>
        </p:spPr>
        <p:txBody>
          <a:bodyPr anchor="b">
            <a:normAutofit/>
          </a:bodyPr>
          <a:lstStyle/>
          <a:p>
            <a:r>
              <a:rPr lang="en-US" dirty="0"/>
              <a:t>Reasons for Variable Selection</a:t>
            </a:r>
          </a:p>
        </p:txBody>
      </p:sp>
      <p:sp>
        <p:nvSpPr>
          <p:cNvPr id="3" name="Content Placeholder 2">
            <a:extLst>
              <a:ext uri="{FF2B5EF4-FFF2-40B4-BE49-F238E27FC236}">
                <a16:creationId xmlns:a16="http://schemas.microsoft.com/office/drawing/2014/main" id="{F4B022FF-9C12-4C3C-8A15-E1DFB4E0B0D7}"/>
              </a:ext>
            </a:extLst>
          </p:cNvPr>
          <p:cNvSpPr>
            <a:spLocks noGrp="1"/>
          </p:cNvSpPr>
          <p:nvPr>
            <p:ph idx="1"/>
          </p:nvPr>
        </p:nvSpPr>
        <p:spPr>
          <a:xfrm>
            <a:off x="6038850" y="704850"/>
            <a:ext cx="5314950" cy="5251450"/>
          </a:xfrm>
        </p:spPr>
        <p:txBody>
          <a:bodyPr anchor="ctr">
            <a:normAutofit/>
          </a:bodyPr>
          <a:lstStyle/>
          <a:p>
            <a:r>
              <a:rPr lang="en-US" sz="1900" b="1">
                <a:solidFill>
                  <a:schemeClr val="bg1"/>
                </a:solidFill>
              </a:rPr>
              <a:t>result1</a:t>
            </a:r>
            <a:r>
              <a:rPr lang="en-US" sz="1900">
                <a:solidFill>
                  <a:schemeClr val="bg1"/>
                </a:solidFill>
              </a:rPr>
              <a:t> is needed to determine the winner of the game.</a:t>
            </a:r>
          </a:p>
          <a:p>
            <a:r>
              <a:rPr lang="en-US" sz="1900" b="1">
                <a:solidFill>
                  <a:schemeClr val="bg1"/>
                </a:solidFill>
              </a:rPr>
              <a:t>passingAtt_Adv </a:t>
            </a:r>
            <a:r>
              <a:rPr lang="en-US" sz="1900">
                <a:solidFill>
                  <a:schemeClr val="bg1"/>
                </a:solidFill>
              </a:rPr>
              <a:t>and </a:t>
            </a:r>
            <a:r>
              <a:rPr lang="en-US" sz="1900" b="1">
                <a:solidFill>
                  <a:schemeClr val="bg1"/>
                </a:solidFill>
              </a:rPr>
              <a:t>rushingAtt_Adv</a:t>
            </a:r>
            <a:r>
              <a:rPr lang="en-US" sz="1900">
                <a:solidFill>
                  <a:schemeClr val="bg1"/>
                </a:solidFill>
              </a:rPr>
              <a:t> were used to help answer the question of whether teams who pass or rush more win more often.</a:t>
            </a:r>
          </a:p>
          <a:p>
            <a:r>
              <a:rPr lang="en-US" sz="1900" b="1">
                <a:solidFill>
                  <a:schemeClr val="bg1"/>
                </a:solidFill>
              </a:rPr>
              <a:t>passingYdsG_Adv </a:t>
            </a:r>
            <a:r>
              <a:rPr lang="en-US" sz="1900">
                <a:solidFill>
                  <a:schemeClr val="bg1"/>
                </a:solidFill>
              </a:rPr>
              <a:t>and </a:t>
            </a:r>
            <a:r>
              <a:rPr lang="en-US" sz="1900" b="1">
                <a:solidFill>
                  <a:schemeClr val="bg1"/>
                </a:solidFill>
              </a:rPr>
              <a:t>rushingYdsG_Adv </a:t>
            </a:r>
            <a:r>
              <a:rPr lang="en-US" sz="1900">
                <a:solidFill>
                  <a:schemeClr val="bg1"/>
                </a:solidFill>
              </a:rPr>
              <a:t>were used since they give an easily interpretable value. Passing and Rushing offense ranks are normally obtained by total yards. Yards per game ranks would be the same as total passing and rushing offense ranks.</a:t>
            </a:r>
          </a:p>
          <a:p>
            <a:r>
              <a:rPr lang="en-US" sz="1900" b="1">
                <a:solidFill>
                  <a:schemeClr val="bg1"/>
                </a:solidFill>
              </a:rPr>
              <a:t>passingQBR_Adv </a:t>
            </a:r>
            <a:r>
              <a:rPr lang="en-US" sz="1900">
                <a:solidFill>
                  <a:schemeClr val="bg1"/>
                </a:solidFill>
              </a:rPr>
              <a:t>– QBR is a statistic that considers several aspects of passing (touchdowns, interceptions, yards, etc.). Therefore it will tell us whether the more efficient passing offense is better. </a:t>
            </a:r>
          </a:p>
        </p:txBody>
      </p:sp>
    </p:spTree>
    <p:extLst>
      <p:ext uri="{BB962C8B-B14F-4D97-AF65-F5344CB8AC3E}">
        <p14:creationId xmlns:p14="http://schemas.microsoft.com/office/powerpoint/2010/main" val="369525186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FF53E8C-3B67-4D20-A768-BF3CE770D623}"/>
              </a:ext>
            </a:extLst>
          </p:cNvPr>
          <p:cNvSpPr>
            <a:spLocks noGrp="1"/>
          </p:cNvSpPr>
          <p:nvPr>
            <p:ph type="title"/>
          </p:nvPr>
        </p:nvSpPr>
        <p:spPr>
          <a:xfrm>
            <a:off x="841248" y="704850"/>
            <a:ext cx="3785616" cy="2978150"/>
          </a:xfrm>
        </p:spPr>
        <p:txBody>
          <a:bodyPr anchor="b">
            <a:normAutofit/>
          </a:bodyPr>
          <a:lstStyle/>
          <a:p>
            <a:r>
              <a:rPr lang="en-US" dirty="0"/>
              <a:t>Variables for Further Analysis</a:t>
            </a:r>
          </a:p>
        </p:txBody>
      </p:sp>
      <p:sp>
        <p:nvSpPr>
          <p:cNvPr id="3" name="Content Placeholder 2">
            <a:extLst>
              <a:ext uri="{FF2B5EF4-FFF2-40B4-BE49-F238E27FC236}">
                <a16:creationId xmlns:a16="http://schemas.microsoft.com/office/drawing/2014/main" id="{A2B067E0-FB0F-4F37-941D-36B6AE7D39C7}"/>
              </a:ext>
            </a:extLst>
          </p:cNvPr>
          <p:cNvSpPr>
            <a:spLocks noGrp="1"/>
          </p:cNvSpPr>
          <p:nvPr>
            <p:ph idx="1"/>
          </p:nvPr>
        </p:nvSpPr>
        <p:spPr>
          <a:xfrm>
            <a:off x="6096000" y="1263650"/>
            <a:ext cx="5314950" cy="5251450"/>
          </a:xfrm>
        </p:spPr>
        <p:txBody>
          <a:bodyPr anchor="ctr">
            <a:normAutofit fontScale="92500" lnSpcReduction="20000"/>
          </a:bodyPr>
          <a:lstStyle/>
          <a:p>
            <a:pPr marL="0" indent="0">
              <a:buNone/>
            </a:pPr>
            <a:r>
              <a:rPr lang="en-US" sz="2100" dirty="0">
                <a:solidFill>
                  <a:schemeClr val="bg1"/>
                </a:solidFill>
              </a:rPr>
              <a:t>I also selected extra variables in order to complete other portions of the assignment outside of my statistical hypotheses.</a:t>
            </a:r>
          </a:p>
          <a:p>
            <a:r>
              <a:rPr lang="en-US" sz="2100" b="1" dirty="0" err="1">
                <a:solidFill>
                  <a:schemeClr val="bg1"/>
                </a:solidFill>
              </a:rPr>
              <a:t>winRushingRank</a:t>
            </a:r>
            <a:r>
              <a:rPr lang="en-US" sz="2100" dirty="0">
                <a:solidFill>
                  <a:schemeClr val="bg1"/>
                </a:solidFill>
              </a:rPr>
              <a:t> - Contains values of 1-32 for the rank of the winning team’s rushing offense in the season the game was played.</a:t>
            </a:r>
          </a:p>
          <a:p>
            <a:r>
              <a:rPr lang="en-US" sz="2100" b="1" dirty="0" err="1">
                <a:solidFill>
                  <a:schemeClr val="bg1"/>
                </a:solidFill>
              </a:rPr>
              <a:t>winPassingRank</a:t>
            </a:r>
            <a:r>
              <a:rPr lang="en-US" sz="2100" dirty="0">
                <a:solidFill>
                  <a:schemeClr val="bg1"/>
                </a:solidFill>
              </a:rPr>
              <a:t> - Contains values of 1-32 for the rank of the winning team’s passing offense in the season the game was played.</a:t>
            </a:r>
          </a:p>
          <a:p>
            <a:r>
              <a:rPr lang="en-US" sz="2100" b="1" dirty="0">
                <a:solidFill>
                  <a:schemeClr val="bg1"/>
                </a:solidFill>
              </a:rPr>
              <a:t>totteam1_Adv </a:t>
            </a:r>
            <a:r>
              <a:rPr lang="en-US" sz="2100" dirty="0">
                <a:solidFill>
                  <a:schemeClr val="bg1"/>
                </a:solidFill>
              </a:rPr>
              <a:t>– Contains values 0-5 indicating the number of advantages team number 1 had in the game.</a:t>
            </a:r>
          </a:p>
          <a:p>
            <a:r>
              <a:rPr lang="en-US" sz="2100" b="1" dirty="0">
                <a:solidFill>
                  <a:schemeClr val="bg1"/>
                </a:solidFill>
              </a:rPr>
              <a:t>totteam2_Adv </a:t>
            </a:r>
            <a:r>
              <a:rPr lang="en-US" sz="2100" dirty="0">
                <a:solidFill>
                  <a:schemeClr val="bg1"/>
                </a:solidFill>
              </a:rPr>
              <a:t>– Contains values 0-5 indicating the number of advantages team number 2 had in the game.</a:t>
            </a:r>
          </a:p>
          <a:p>
            <a:r>
              <a:rPr lang="en-US" sz="2100" b="1" dirty="0" err="1">
                <a:solidFill>
                  <a:schemeClr val="bg1"/>
                </a:solidFill>
              </a:rPr>
              <a:t>passingYPG</a:t>
            </a:r>
            <a:r>
              <a:rPr lang="en-US" sz="2100" b="1" dirty="0">
                <a:solidFill>
                  <a:schemeClr val="bg1"/>
                </a:solidFill>
              </a:rPr>
              <a:t> </a:t>
            </a:r>
            <a:r>
              <a:rPr lang="en-US" sz="2100" dirty="0">
                <a:solidFill>
                  <a:schemeClr val="bg1"/>
                </a:solidFill>
              </a:rPr>
              <a:t>– Contains numerical values indicating number of passing yards per game for every team between 2002-2016.</a:t>
            </a:r>
            <a:endParaRPr lang="en-US" sz="2100" b="1" dirty="0">
              <a:solidFill>
                <a:schemeClr val="bg1"/>
              </a:solidFill>
            </a:endParaRPr>
          </a:p>
          <a:p>
            <a:r>
              <a:rPr lang="en-US" sz="2100" b="1" dirty="0" err="1">
                <a:solidFill>
                  <a:schemeClr val="bg1"/>
                </a:solidFill>
              </a:rPr>
              <a:t>rushingYPG</a:t>
            </a:r>
            <a:r>
              <a:rPr lang="en-US" sz="2100" b="1" dirty="0">
                <a:solidFill>
                  <a:schemeClr val="bg1"/>
                </a:solidFill>
              </a:rPr>
              <a:t> </a:t>
            </a:r>
            <a:r>
              <a:rPr lang="en-US" sz="2100" dirty="0">
                <a:solidFill>
                  <a:schemeClr val="bg1"/>
                </a:solidFill>
              </a:rPr>
              <a:t>- Contains numerical values indicating number of rushing yards per game for every team between 2002-2016.</a:t>
            </a:r>
            <a:endParaRPr lang="en-US" sz="2100" b="1" dirty="0">
              <a:solidFill>
                <a:schemeClr val="bg1"/>
              </a:solidFill>
            </a:endParaRPr>
          </a:p>
          <a:p>
            <a:pPr marL="0" indent="0">
              <a:buNone/>
            </a:pPr>
            <a:endParaRPr lang="en-US" sz="2100" dirty="0">
              <a:solidFill>
                <a:schemeClr val="bg1"/>
              </a:solidFill>
            </a:endParaRPr>
          </a:p>
          <a:p>
            <a:endParaRPr lang="en-US" sz="2100" dirty="0">
              <a:solidFill>
                <a:schemeClr val="bg1"/>
              </a:solidFill>
            </a:endParaRPr>
          </a:p>
        </p:txBody>
      </p:sp>
    </p:spTree>
    <p:extLst>
      <p:ext uri="{BB962C8B-B14F-4D97-AF65-F5344CB8AC3E}">
        <p14:creationId xmlns:p14="http://schemas.microsoft.com/office/powerpoint/2010/main" val="285823644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3BAEDE-2208-41BA-BD06-E0C39B0F1793}"/>
              </a:ext>
            </a:extLst>
          </p:cNvPr>
          <p:cNvSpPr>
            <a:spLocks noGrp="1"/>
          </p:cNvSpPr>
          <p:nvPr>
            <p:ph type="title"/>
          </p:nvPr>
        </p:nvSpPr>
        <p:spPr>
          <a:xfrm>
            <a:off x="643468" y="623392"/>
            <a:ext cx="3363974" cy="1607060"/>
          </a:xfrm>
          <a:noFill/>
          <a:ln w="19050">
            <a:solidFill>
              <a:schemeClr val="tx1"/>
            </a:solidFill>
          </a:ln>
        </p:spPr>
        <p:txBody>
          <a:bodyPr vert="horz" wrap="square" lIns="91440" tIns="45720" rIns="91440" bIns="45720" rtlCol="0" anchor="ctr">
            <a:normAutofit/>
          </a:bodyPr>
          <a:lstStyle/>
          <a:p>
            <a:pPr algn="ctr"/>
            <a:r>
              <a:rPr lang="en-US" sz="2800" kern="1200">
                <a:solidFill>
                  <a:schemeClr val="tx1"/>
                </a:solidFill>
                <a:latin typeface="+mj-lt"/>
                <a:ea typeface="+mj-ea"/>
                <a:cs typeface="+mj-cs"/>
              </a:rPr>
              <a:t>Histogram - result1</a:t>
            </a:r>
          </a:p>
        </p:txBody>
      </p:sp>
      <p:sp>
        <p:nvSpPr>
          <p:cNvPr id="5" name="TextBox 4">
            <a:extLst>
              <a:ext uri="{FF2B5EF4-FFF2-40B4-BE49-F238E27FC236}">
                <a16:creationId xmlns:a16="http://schemas.microsoft.com/office/drawing/2014/main" id="{72AC965E-C469-45FC-AE6B-4C3C13423E57}"/>
              </a:ext>
            </a:extLst>
          </p:cNvPr>
          <p:cNvSpPr txBox="1"/>
          <p:nvPr/>
        </p:nvSpPr>
        <p:spPr>
          <a:xfrm>
            <a:off x="643468" y="2638043"/>
            <a:ext cx="3363974" cy="3415623"/>
          </a:xfrm>
          <a:prstGeom prst="rect">
            <a:avLst/>
          </a:prstGeom>
        </p:spPr>
        <p:txBody>
          <a:bodyPr vert="horz" lIns="91440" tIns="45720" rIns="91440" bIns="45720" rtlCol="0">
            <a:normAutofit/>
          </a:bodyPr>
          <a:lstStyle/>
          <a:p>
            <a:pPr>
              <a:lnSpc>
                <a:spcPct val="90000"/>
              </a:lnSpc>
              <a:spcAft>
                <a:spcPts val="600"/>
              </a:spcAft>
            </a:pPr>
            <a:r>
              <a:rPr lang="en-US" sz="2000" b="1" dirty="0"/>
              <a:t>Mean: </a:t>
            </a:r>
            <a:r>
              <a:rPr lang="en-US" sz="2000" dirty="0"/>
              <a:t>0.422</a:t>
            </a:r>
          </a:p>
          <a:p>
            <a:pPr>
              <a:lnSpc>
                <a:spcPct val="90000"/>
              </a:lnSpc>
              <a:spcAft>
                <a:spcPts val="600"/>
              </a:spcAft>
            </a:pPr>
            <a:r>
              <a:rPr lang="en-US" sz="2000" b="1" dirty="0"/>
              <a:t>Median: </a:t>
            </a:r>
            <a:r>
              <a:rPr lang="en-US" sz="2000" dirty="0"/>
              <a:t>0</a:t>
            </a:r>
          </a:p>
          <a:p>
            <a:pPr>
              <a:lnSpc>
                <a:spcPct val="90000"/>
              </a:lnSpc>
              <a:spcAft>
                <a:spcPts val="600"/>
              </a:spcAft>
            </a:pPr>
            <a:r>
              <a:rPr lang="en-US" sz="2000" b="1" dirty="0"/>
              <a:t>Mode: </a:t>
            </a:r>
            <a:r>
              <a:rPr lang="en-US" sz="2000" dirty="0"/>
              <a:t>0</a:t>
            </a:r>
          </a:p>
          <a:p>
            <a:pPr>
              <a:lnSpc>
                <a:spcPct val="90000"/>
              </a:lnSpc>
              <a:spcAft>
                <a:spcPts val="600"/>
              </a:spcAft>
            </a:pPr>
            <a:endParaRPr lang="en-US" sz="2000" b="1" dirty="0"/>
          </a:p>
          <a:p>
            <a:pPr>
              <a:lnSpc>
                <a:spcPct val="90000"/>
              </a:lnSpc>
              <a:spcAft>
                <a:spcPts val="600"/>
              </a:spcAft>
            </a:pPr>
            <a:r>
              <a:rPr lang="en-US" sz="2000" dirty="0"/>
              <a:t>A histogram of the result1 variable indicates that team 0, which is the home team, won 57.8% of the games from 2002-2016.</a:t>
            </a:r>
          </a:p>
        </p:txBody>
      </p:sp>
      <p:pic>
        <p:nvPicPr>
          <p:cNvPr id="1026" name="Picture 2">
            <a:extLst>
              <a:ext uri="{FF2B5EF4-FFF2-40B4-BE49-F238E27FC236}">
                <a16:creationId xmlns:a16="http://schemas.microsoft.com/office/drawing/2014/main" id="{C1EBB51A-9782-4E81-B50C-756108ED4DB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297763" y="967614"/>
            <a:ext cx="6250769" cy="4761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777320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8FC4BFE8-FC2D-494B-BD3D-1D68FDBC73DC}"/>
              </a:ext>
            </a:extLst>
          </p:cNvPr>
          <p:cNvSpPr>
            <a:spLocks noGrp="1"/>
          </p:cNvSpPr>
          <p:nvPr>
            <p:ph type="title"/>
          </p:nvPr>
        </p:nvSpPr>
        <p:spPr>
          <a:xfrm>
            <a:off x="643468" y="623392"/>
            <a:ext cx="3363974" cy="1607060"/>
          </a:xfrm>
          <a:noFill/>
          <a:ln w="19050">
            <a:solidFill>
              <a:schemeClr val="tx1"/>
            </a:solidFill>
          </a:ln>
        </p:spPr>
        <p:txBody>
          <a:bodyPr vert="horz" wrap="square" lIns="91440" tIns="45720" rIns="91440" bIns="45720" rtlCol="0" anchor="ctr">
            <a:normAutofit/>
          </a:bodyPr>
          <a:lstStyle/>
          <a:p>
            <a:pPr algn="ctr"/>
            <a:r>
              <a:rPr lang="en-US" sz="2800" kern="1200">
                <a:solidFill>
                  <a:schemeClr val="tx1"/>
                </a:solidFill>
                <a:latin typeface="+mj-lt"/>
                <a:ea typeface="+mj-ea"/>
                <a:cs typeface="+mj-cs"/>
              </a:rPr>
              <a:t>Histogram - passingAtt_Adv</a:t>
            </a:r>
          </a:p>
        </p:txBody>
      </p:sp>
      <p:sp>
        <p:nvSpPr>
          <p:cNvPr id="7" name="TextBox 6">
            <a:extLst>
              <a:ext uri="{FF2B5EF4-FFF2-40B4-BE49-F238E27FC236}">
                <a16:creationId xmlns:a16="http://schemas.microsoft.com/office/drawing/2014/main" id="{6AE1815C-CAF9-4DA6-AC5D-6592E94672BF}"/>
              </a:ext>
            </a:extLst>
          </p:cNvPr>
          <p:cNvSpPr txBox="1"/>
          <p:nvPr/>
        </p:nvSpPr>
        <p:spPr>
          <a:xfrm>
            <a:off x="643468" y="2638043"/>
            <a:ext cx="3363974" cy="3415623"/>
          </a:xfrm>
          <a:prstGeom prst="rect">
            <a:avLst/>
          </a:prstGeom>
        </p:spPr>
        <p:txBody>
          <a:bodyPr vert="horz" lIns="91440" tIns="45720" rIns="91440" bIns="45720" rtlCol="0">
            <a:normAutofit/>
          </a:bodyPr>
          <a:lstStyle/>
          <a:p>
            <a:pPr>
              <a:lnSpc>
                <a:spcPct val="90000"/>
              </a:lnSpc>
              <a:spcAft>
                <a:spcPts val="600"/>
              </a:spcAft>
            </a:pPr>
            <a:r>
              <a:rPr lang="en-US" sz="2000" b="1" dirty="0"/>
              <a:t>Mean: </a:t>
            </a:r>
            <a:r>
              <a:rPr lang="en-US" sz="2000" dirty="0"/>
              <a:t>0.503</a:t>
            </a:r>
          </a:p>
          <a:p>
            <a:pPr>
              <a:lnSpc>
                <a:spcPct val="90000"/>
              </a:lnSpc>
              <a:spcAft>
                <a:spcPts val="600"/>
              </a:spcAft>
            </a:pPr>
            <a:r>
              <a:rPr lang="en-US" sz="2000" b="1" dirty="0"/>
              <a:t>Median: </a:t>
            </a:r>
            <a:r>
              <a:rPr lang="en-US" sz="2000" dirty="0"/>
              <a:t>1</a:t>
            </a:r>
          </a:p>
          <a:p>
            <a:pPr>
              <a:lnSpc>
                <a:spcPct val="90000"/>
              </a:lnSpc>
              <a:spcAft>
                <a:spcPts val="600"/>
              </a:spcAft>
            </a:pPr>
            <a:r>
              <a:rPr lang="en-US" sz="2000" b="1" dirty="0"/>
              <a:t>Mode: </a:t>
            </a:r>
            <a:r>
              <a:rPr lang="en-US" sz="2000" dirty="0"/>
              <a:t>1</a:t>
            </a:r>
          </a:p>
          <a:p>
            <a:pPr>
              <a:lnSpc>
                <a:spcPct val="90000"/>
              </a:lnSpc>
              <a:spcAft>
                <a:spcPts val="600"/>
              </a:spcAft>
            </a:pPr>
            <a:endParaRPr lang="en-US" sz="2000" b="1" dirty="0"/>
          </a:p>
          <a:p>
            <a:pPr>
              <a:lnSpc>
                <a:spcPct val="90000"/>
              </a:lnSpc>
              <a:spcAft>
                <a:spcPts val="600"/>
              </a:spcAft>
            </a:pPr>
            <a:r>
              <a:rPr lang="en-US" sz="2000" dirty="0"/>
              <a:t>A histogram of the </a:t>
            </a:r>
            <a:r>
              <a:rPr lang="en-US" sz="2000" dirty="0" err="1"/>
              <a:t>passingAtt_Adv</a:t>
            </a:r>
            <a:r>
              <a:rPr lang="en-US" sz="2000" dirty="0"/>
              <a:t> variable indicates that team 1, which is the away team, had a passing attempts advantage for 50.3% of the games from 2002-2016.</a:t>
            </a:r>
          </a:p>
        </p:txBody>
      </p:sp>
      <p:pic>
        <p:nvPicPr>
          <p:cNvPr id="9218" name="Picture 2">
            <a:extLst>
              <a:ext uri="{FF2B5EF4-FFF2-40B4-BE49-F238E27FC236}">
                <a16:creationId xmlns:a16="http://schemas.microsoft.com/office/drawing/2014/main" id="{6AF0626D-7F02-41D4-B468-9CD34CF22F3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7763" y="1170980"/>
            <a:ext cx="6250769" cy="4355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394494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8FC4BFE8-FC2D-494B-BD3D-1D68FDBC73DC}"/>
              </a:ext>
            </a:extLst>
          </p:cNvPr>
          <p:cNvSpPr>
            <a:spLocks noGrp="1"/>
          </p:cNvSpPr>
          <p:nvPr>
            <p:ph type="title"/>
          </p:nvPr>
        </p:nvSpPr>
        <p:spPr>
          <a:xfrm>
            <a:off x="643468" y="623392"/>
            <a:ext cx="3363974" cy="1607060"/>
          </a:xfrm>
          <a:noFill/>
          <a:ln w="19050">
            <a:solidFill>
              <a:schemeClr val="tx1"/>
            </a:solidFill>
          </a:ln>
        </p:spPr>
        <p:txBody>
          <a:bodyPr vert="horz" wrap="square" lIns="91440" tIns="45720" rIns="91440" bIns="45720" rtlCol="0" anchor="ctr">
            <a:normAutofit/>
          </a:bodyPr>
          <a:lstStyle/>
          <a:p>
            <a:pPr algn="ctr"/>
            <a:r>
              <a:rPr lang="en-US" sz="2800" kern="1200">
                <a:solidFill>
                  <a:schemeClr val="tx1"/>
                </a:solidFill>
                <a:latin typeface="+mj-lt"/>
                <a:ea typeface="+mj-ea"/>
                <a:cs typeface="+mj-cs"/>
              </a:rPr>
              <a:t>Histogram - passingYdsG_Adv</a:t>
            </a:r>
          </a:p>
        </p:txBody>
      </p:sp>
      <p:sp>
        <p:nvSpPr>
          <p:cNvPr id="5" name="TextBox 4">
            <a:extLst>
              <a:ext uri="{FF2B5EF4-FFF2-40B4-BE49-F238E27FC236}">
                <a16:creationId xmlns:a16="http://schemas.microsoft.com/office/drawing/2014/main" id="{31CA1C51-0E74-4859-9882-E78F65790BA8}"/>
              </a:ext>
            </a:extLst>
          </p:cNvPr>
          <p:cNvSpPr txBox="1"/>
          <p:nvPr/>
        </p:nvSpPr>
        <p:spPr>
          <a:xfrm>
            <a:off x="643468" y="2638043"/>
            <a:ext cx="3363974" cy="3415623"/>
          </a:xfrm>
          <a:prstGeom prst="rect">
            <a:avLst/>
          </a:prstGeom>
        </p:spPr>
        <p:txBody>
          <a:bodyPr vert="horz" lIns="91440" tIns="45720" rIns="91440" bIns="45720" rtlCol="0">
            <a:normAutofit/>
          </a:bodyPr>
          <a:lstStyle/>
          <a:p>
            <a:pPr>
              <a:lnSpc>
                <a:spcPct val="90000"/>
              </a:lnSpc>
              <a:spcAft>
                <a:spcPts val="600"/>
              </a:spcAft>
            </a:pPr>
            <a:r>
              <a:rPr lang="en-US" sz="2000" b="1"/>
              <a:t>Mean: </a:t>
            </a:r>
            <a:r>
              <a:rPr lang="en-US" sz="2000"/>
              <a:t>0.499625</a:t>
            </a:r>
          </a:p>
          <a:p>
            <a:pPr>
              <a:lnSpc>
                <a:spcPct val="90000"/>
              </a:lnSpc>
              <a:spcAft>
                <a:spcPts val="600"/>
              </a:spcAft>
            </a:pPr>
            <a:r>
              <a:rPr lang="en-US" sz="2000" b="1"/>
              <a:t>Median: </a:t>
            </a:r>
            <a:r>
              <a:rPr lang="en-US" sz="2000"/>
              <a:t>0</a:t>
            </a:r>
          </a:p>
          <a:p>
            <a:pPr>
              <a:lnSpc>
                <a:spcPct val="90000"/>
              </a:lnSpc>
              <a:spcAft>
                <a:spcPts val="600"/>
              </a:spcAft>
            </a:pPr>
            <a:r>
              <a:rPr lang="en-US" sz="2000" b="1"/>
              <a:t>Mode: </a:t>
            </a:r>
            <a:r>
              <a:rPr lang="en-US" sz="2000"/>
              <a:t>0</a:t>
            </a:r>
          </a:p>
          <a:p>
            <a:pPr>
              <a:lnSpc>
                <a:spcPct val="90000"/>
              </a:lnSpc>
              <a:spcAft>
                <a:spcPts val="600"/>
              </a:spcAft>
            </a:pPr>
            <a:endParaRPr lang="en-US" sz="2000" b="1"/>
          </a:p>
          <a:p>
            <a:pPr>
              <a:lnSpc>
                <a:spcPct val="90000"/>
              </a:lnSpc>
              <a:spcAft>
                <a:spcPts val="600"/>
              </a:spcAft>
            </a:pPr>
            <a:r>
              <a:rPr lang="en-US" sz="2000"/>
              <a:t>A histogram of the passingYdsG_Adv variable indicates that team 0, which is the home team, had a passing yards per game advantage for 50.0375% of the games from 2002-2016.</a:t>
            </a:r>
            <a:endParaRPr lang="en-US" sz="2000" dirty="0"/>
          </a:p>
        </p:txBody>
      </p:sp>
      <p:pic>
        <p:nvPicPr>
          <p:cNvPr id="8194" name="Picture 2">
            <a:extLst>
              <a:ext uri="{FF2B5EF4-FFF2-40B4-BE49-F238E27FC236}">
                <a16:creationId xmlns:a16="http://schemas.microsoft.com/office/drawing/2014/main" id="{99D576FD-56F2-4EA9-9FF3-9E72F6CCD30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7763" y="965461"/>
            <a:ext cx="6250769" cy="4766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5917178"/>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8FC4BFE8-FC2D-494B-BD3D-1D68FDBC73DC}"/>
              </a:ext>
            </a:extLst>
          </p:cNvPr>
          <p:cNvSpPr>
            <a:spLocks noGrp="1"/>
          </p:cNvSpPr>
          <p:nvPr>
            <p:ph type="title"/>
          </p:nvPr>
        </p:nvSpPr>
        <p:spPr>
          <a:xfrm>
            <a:off x="643468" y="623392"/>
            <a:ext cx="3363974" cy="1607060"/>
          </a:xfrm>
          <a:noFill/>
          <a:ln w="19050">
            <a:solidFill>
              <a:schemeClr val="tx1"/>
            </a:solidFill>
          </a:ln>
        </p:spPr>
        <p:txBody>
          <a:bodyPr vert="horz" wrap="square" lIns="91440" tIns="45720" rIns="91440" bIns="45720" rtlCol="0" anchor="ctr">
            <a:normAutofit/>
          </a:bodyPr>
          <a:lstStyle/>
          <a:p>
            <a:pPr algn="ctr"/>
            <a:r>
              <a:rPr lang="en-US" sz="2800" kern="1200">
                <a:solidFill>
                  <a:schemeClr val="tx1"/>
                </a:solidFill>
                <a:latin typeface="+mj-lt"/>
                <a:ea typeface="+mj-ea"/>
                <a:cs typeface="+mj-cs"/>
              </a:rPr>
              <a:t>Histogram - passingQBR_Adv</a:t>
            </a:r>
          </a:p>
        </p:txBody>
      </p:sp>
      <p:sp>
        <p:nvSpPr>
          <p:cNvPr id="5" name="TextBox 4">
            <a:extLst>
              <a:ext uri="{FF2B5EF4-FFF2-40B4-BE49-F238E27FC236}">
                <a16:creationId xmlns:a16="http://schemas.microsoft.com/office/drawing/2014/main" id="{8591CBC3-7580-4590-A37D-DF20F71DF49C}"/>
              </a:ext>
            </a:extLst>
          </p:cNvPr>
          <p:cNvSpPr txBox="1"/>
          <p:nvPr/>
        </p:nvSpPr>
        <p:spPr>
          <a:xfrm>
            <a:off x="643468" y="2638043"/>
            <a:ext cx="3363974" cy="3415623"/>
          </a:xfrm>
          <a:prstGeom prst="rect">
            <a:avLst/>
          </a:prstGeom>
        </p:spPr>
        <p:txBody>
          <a:bodyPr vert="horz" lIns="91440" tIns="45720" rIns="91440" bIns="45720" rtlCol="0">
            <a:normAutofit/>
          </a:bodyPr>
          <a:lstStyle/>
          <a:p>
            <a:pPr>
              <a:lnSpc>
                <a:spcPct val="90000"/>
              </a:lnSpc>
              <a:spcAft>
                <a:spcPts val="600"/>
              </a:spcAft>
            </a:pPr>
            <a:r>
              <a:rPr lang="en-US" sz="2000" b="1" dirty="0"/>
              <a:t>Mean: </a:t>
            </a:r>
            <a:r>
              <a:rPr lang="en-US" sz="2000" dirty="0"/>
              <a:t>0.515605</a:t>
            </a:r>
          </a:p>
          <a:p>
            <a:pPr>
              <a:lnSpc>
                <a:spcPct val="90000"/>
              </a:lnSpc>
              <a:spcAft>
                <a:spcPts val="600"/>
              </a:spcAft>
            </a:pPr>
            <a:r>
              <a:rPr lang="en-US" sz="2000" b="1" dirty="0"/>
              <a:t>Median: </a:t>
            </a:r>
            <a:r>
              <a:rPr lang="en-US" sz="2000" dirty="0"/>
              <a:t>1</a:t>
            </a:r>
          </a:p>
          <a:p>
            <a:pPr>
              <a:lnSpc>
                <a:spcPct val="90000"/>
              </a:lnSpc>
              <a:spcAft>
                <a:spcPts val="600"/>
              </a:spcAft>
            </a:pPr>
            <a:r>
              <a:rPr lang="en-US" sz="2000" b="1" dirty="0"/>
              <a:t>Mode: </a:t>
            </a:r>
            <a:r>
              <a:rPr lang="en-US" sz="2000" dirty="0"/>
              <a:t>1</a:t>
            </a:r>
          </a:p>
          <a:p>
            <a:pPr>
              <a:lnSpc>
                <a:spcPct val="90000"/>
              </a:lnSpc>
              <a:spcAft>
                <a:spcPts val="600"/>
              </a:spcAft>
            </a:pPr>
            <a:endParaRPr lang="en-US" sz="2000" b="1" dirty="0"/>
          </a:p>
          <a:p>
            <a:pPr>
              <a:lnSpc>
                <a:spcPct val="90000"/>
              </a:lnSpc>
              <a:spcAft>
                <a:spcPts val="600"/>
              </a:spcAft>
            </a:pPr>
            <a:r>
              <a:rPr lang="en-US" sz="2000" dirty="0"/>
              <a:t>A histogram of the </a:t>
            </a:r>
            <a:r>
              <a:rPr lang="en-US" sz="2000" dirty="0" err="1"/>
              <a:t>passingQBR_Adv</a:t>
            </a:r>
            <a:r>
              <a:rPr lang="en-US" sz="2000" dirty="0"/>
              <a:t> variable indicates that team 1, which is the away team, had a passing quarter back rating advantage for 51.5605% of the games from 2002-2016.</a:t>
            </a:r>
          </a:p>
        </p:txBody>
      </p:sp>
      <p:pic>
        <p:nvPicPr>
          <p:cNvPr id="7170" name="Picture 2">
            <a:extLst>
              <a:ext uri="{FF2B5EF4-FFF2-40B4-BE49-F238E27FC236}">
                <a16:creationId xmlns:a16="http://schemas.microsoft.com/office/drawing/2014/main" id="{E1F6F8B6-42B8-451C-84DE-9F3499FB000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7763" y="965461"/>
            <a:ext cx="6250769" cy="4766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648909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2724</Words>
  <Application>Microsoft Office PowerPoint</Application>
  <PresentationFormat>Widescreen</PresentationFormat>
  <Paragraphs>223</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Does a team with a better passing offense or rushing offense have an advantage?</vt:lpstr>
      <vt:lpstr>Hypotheses for Statistical Tests</vt:lpstr>
      <vt:lpstr>Variables for Hypothesis Testing and Regression</vt:lpstr>
      <vt:lpstr>Reasons for Variable Selection</vt:lpstr>
      <vt:lpstr>Variables for Further Analysis</vt:lpstr>
      <vt:lpstr>Histogram - result1</vt:lpstr>
      <vt:lpstr>Histogram - passingAtt_Adv</vt:lpstr>
      <vt:lpstr>Histogram - passingYdsG_Adv</vt:lpstr>
      <vt:lpstr>Histogram - passingQBR_Adv</vt:lpstr>
      <vt:lpstr>Histogram - rushingAtt_Adv</vt:lpstr>
      <vt:lpstr>Histogram - rushingYdsG_Adv</vt:lpstr>
      <vt:lpstr>Histogram - winPassingRank</vt:lpstr>
      <vt:lpstr>Histogram - winRushingRank</vt:lpstr>
      <vt:lpstr>Histogram - totteam1_Adv + totteam2_Adv</vt:lpstr>
      <vt:lpstr>Wins by Passing Rank – Split by Year</vt:lpstr>
      <vt:lpstr>Wins by Passing Rank – Split by Year</vt:lpstr>
      <vt:lpstr>CDF – Wins by Passing Rank</vt:lpstr>
      <vt:lpstr>CDF – Wins by Rushing Rank</vt:lpstr>
      <vt:lpstr>Normal Probability Plot – Passing YPG</vt:lpstr>
      <vt:lpstr>Normal Probability Plot – Rushing YPG</vt:lpstr>
      <vt:lpstr>Correlation – Passing YPG and Rushing YPG</vt:lpstr>
      <vt:lpstr>Correlation – Passing YPG and QBR</vt:lpstr>
      <vt:lpstr>Hypothesis Testing</vt:lpstr>
      <vt:lpstr>Hypothesis Testing – Passing YPG</vt:lpstr>
      <vt:lpstr>Hypothesis Testing – Passing Attempts</vt:lpstr>
      <vt:lpstr>Hypothesis Testing – Quarterback Rating</vt:lpstr>
      <vt:lpstr>Hypothesis Testing – Rushing Attempts</vt:lpstr>
      <vt:lpstr>Hypothesis Testing – Rushing YPG</vt:lpstr>
      <vt:lpstr>Multiple Logistic Regression - Model</vt:lpstr>
      <vt:lpstr>Multiple Logistic Regression - 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Does a team with a better passing offense or rushing offense have an advantage?</dc:title>
  <dc:creator>Samuel Sears</dc:creator>
  <cp:lastModifiedBy>Samuel Sears</cp:lastModifiedBy>
  <cp:revision>5</cp:revision>
  <dcterms:created xsi:type="dcterms:W3CDTF">2020-02-29T20:35:19Z</dcterms:created>
  <dcterms:modified xsi:type="dcterms:W3CDTF">2020-02-29T21:40:36Z</dcterms:modified>
</cp:coreProperties>
</file>