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89B9-9DCA-408E-9C21-779F819A5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B1497-53B9-4DF9-B202-C3AFFAD42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0E298-3BCC-4E82-AD48-8661E734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12C-5D8F-4D45-8894-5C940F26DD4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6992D-B90A-44E2-A817-B6C30EFF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678D-3087-4F45-85AE-82DE3375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F232-664F-4BAB-ADC0-31F31E4DD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9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9C1B-73C0-4199-9CD5-F8D715A7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A61FA-F60F-42F7-89B4-A3A25BE4A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9FB1-CBDC-4D74-A213-3B429890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12C-5D8F-4D45-8894-5C940F26DD4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5E578-5226-4B19-9488-8B50177A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934C2-C09A-46B6-8298-8034B404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F232-664F-4BAB-ADC0-31F31E4DD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1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138E5-EB69-4FD8-B4C7-82B03B7D5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A0E58-66FB-494C-BB51-6D61BE801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0E0E9-0E33-4AC6-B699-EBC48E5A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12C-5D8F-4D45-8894-5C940F26DD4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81631-5225-4B7E-89D2-F8EAD92E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50B5-5B11-4FA6-98BA-77157819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F232-664F-4BAB-ADC0-31F31E4DD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7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07A2-ED7C-4358-9398-792E6311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9B35-CE2A-4A14-9293-8B71EC5C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6DE1A-E32C-49B6-8DE7-032809B4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12C-5D8F-4D45-8894-5C940F26DD4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AAC43-9DF2-475E-93B8-0B85F956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E4A2C-F6A6-44B3-80CF-B8D42A8B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F232-664F-4BAB-ADC0-31F31E4DD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0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C7B0-9C99-4953-9226-20E6E0D4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56CA-432E-44CE-B851-B409F9B92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45CC8-5D99-4873-9189-2C00B9C4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12C-5D8F-4D45-8894-5C940F26DD4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1D6E3-C145-4487-A834-C39489E6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8C3DA-9DF7-4585-83E1-1B9C810F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F232-664F-4BAB-ADC0-31F31E4DD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9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06F1-9963-4F20-9FF8-BBA2F731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87E7-B9F6-4AD4-83E2-8733F8E7F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85C6F-9DBB-449D-BCD3-8064E41DD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B16DE-809C-4F08-8958-A9D5EFF1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12C-5D8F-4D45-8894-5C940F26DD4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0D9F0-8EBB-403E-BABE-260C15C3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498F8-55A2-49C5-8E87-066CBDE3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F232-664F-4BAB-ADC0-31F31E4DD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E8AA-39BB-4013-B699-AFF51883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1F2B1-8825-4370-B5B9-BFA187FE1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5E7A0-D725-402B-8E88-BD9B6686E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9DB4A-D91A-40AB-B58F-F93919D8E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ED2BE-4635-445E-8813-D6E48F437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F7F4A-F1D6-4211-B5A6-7605F20C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12C-5D8F-4D45-8894-5C940F26DD4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733C6-890F-403C-A887-3C1E2D97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10502-632E-4929-B33A-9165539F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F232-664F-4BAB-ADC0-31F31E4DD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0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88C2-2F46-4D2A-B41B-CC355A5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24231-5E12-4ADC-AA9A-4BE91A3F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12C-5D8F-4D45-8894-5C940F26DD4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0CECD-E471-491F-90F4-925BFFD0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7BD9D-BFFE-4239-832C-F3B18B7E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F232-664F-4BAB-ADC0-31F31E4DD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6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7D60F-F7A5-44B5-B8CD-CEC43CD0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12C-5D8F-4D45-8894-5C940F26DD4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CE919-BF37-4931-B950-F6C27EB2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05D6E-D164-498E-A510-4ECD241E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F232-664F-4BAB-ADC0-31F31E4DD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5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AF60A-ECD0-4365-884D-36C218AE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A361-5202-4A9F-8CD0-8D904E14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401F8-B238-4071-AB95-92D1FAC8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375AC-567E-4751-B202-A3A19640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12C-5D8F-4D45-8894-5C940F26DD4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A0C03-9B83-46BE-9BB2-28A8B410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CB157-1B22-4E14-96BA-C8E01110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F232-664F-4BAB-ADC0-31F31E4DD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7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EB6D-2CBB-4352-B641-92454E24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EDE50-8094-4700-A433-ABB9897EB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E2183-E7CA-4D76-8030-8EFA22532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4F1D5-3B1E-48F0-AD87-7FD69EC6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12C-5D8F-4D45-8894-5C940F26DD4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87A37-A84F-47CE-B8E8-6F8D48F85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87CA0-2E69-4C56-BCE3-E34BF7CA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F232-664F-4BAB-ADC0-31F31E4DD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B7DA0-E307-4C45-BD68-98878D95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8D58C-9860-417E-B161-00896ECD8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7B18-34D3-40C9-9330-E4935EE30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E12C-5D8F-4D45-8894-5C940F26DD4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28080-EE4F-4E71-9C0D-24F47DFA1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BD61B-56D4-48B0-985A-34AAD4828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FF232-664F-4BAB-ADC0-31F31E4DD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9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nmolkumar/health-insurance-cross-sell-predic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1342-DEFD-4356-A3FF-D04364F4E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28999"/>
            <a:ext cx="9144000" cy="100091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Health Insurance Cross Sell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8791D-D9CC-46D4-B3EB-527B675EE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150" y="4727861"/>
            <a:ext cx="9144000" cy="434689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Samuel P. Sears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5F53A2-BB81-49B2-97B6-C17DA275F350}"/>
              </a:ext>
            </a:extLst>
          </p:cNvPr>
          <p:cNvSpPr/>
          <p:nvPr/>
        </p:nvSpPr>
        <p:spPr>
          <a:xfrm>
            <a:off x="0" y="4429919"/>
            <a:ext cx="9144000" cy="1645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1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07BA51-2DF8-4E6B-8289-85BA63BCB33C}"/>
              </a:ext>
            </a:extLst>
          </p:cNvPr>
          <p:cNvGrpSpPr/>
          <p:nvPr/>
        </p:nvGrpSpPr>
        <p:grpSpPr>
          <a:xfrm>
            <a:off x="459515" y="1"/>
            <a:ext cx="11192006" cy="1690688"/>
            <a:chOff x="459515" y="1"/>
            <a:chExt cx="11192006" cy="16906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7C773C-AE67-4DB9-B0BD-185EA068D51B}"/>
                </a:ext>
              </a:extLst>
            </p:cNvPr>
            <p:cNvSpPr/>
            <p:nvPr/>
          </p:nvSpPr>
          <p:spPr>
            <a:xfrm>
              <a:off x="540478" y="1"/>
              <a:ext cx="11111043" cy="1690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AA8609-6B3D-4547-9A4F-61E2199D9A6C}"/>
                </a:ext>
              </a:extLst>
            </p:cNvPr>
            <p:cNvSpPr/>
            <p:nvPr/>
          </p:nvSpPr>
          <p:spPr>
            <a:xfrm>
              <a:off x="459515" y="642143"/>
              <a:ext cx="161925" cy="7715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DEEFB5-9EEE-4197-94F7-DF694E20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BB87C-D4AC-46A4-B39A-3CBC73A6E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4574"/>
            <a:ext cx="10515600" cy="39671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Cross-sell: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a company sells </a:t>
            </a:r>
            <a:r>
              <a:rPr lang="en-US" sz="2400" b="1" dirty="0">
                <a:solidFill>
                  <a:schemeClr val="accent5"/>
                </a:solidFill>
              </a:rPr>
              <a:t>additional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products to an </a:t>
            </a:r>
            <a:r>
              <a:rPr lang="en-US" sz="2400" b="1" dirty="0">
                <a:solidFill>
                  <a:schemeClr val="accent5"/>
                </a:solidFill>
              </a:rPr>
              <a:t>existing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Examples: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Retailer asking you if you want to buy insurance on the product you’re purchasing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Restaurant asking if you would like fries with your burger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car dealer asking if you would like to purchase vehicle add-ons at the time of purchase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Project: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insurance company cross-selling vehicle insurance to existing health insurance customers</a:t>
            </a:r>
          </a:p>
        </p:txBody>
      </p:sp>
    </p:spTree>
    <p:extLst>
      <p:ext uri="{BB962C8B-B14F-4D97-AF65-F5344CB8AC3E}">
        <p14:creationId xmlns:p14="http://schemas.microsoft.com/office/powerpoint/2010/main" val="157605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8675FD7-24B8-41F9-A513-D48BA0BF177C}"/>
              </a:ext>
            </a:extLst>
          </p:cNvPr>
          <p:cNvGrpSpPr/>
          <p:nvPr/>
        </p:nvGrpSpPr>
        <p:grpSpPr>
          <a:xfrm>
            <a:off x="459515" y="1"/>
            <a:ext cx="11192006" cy="1690688"/>
            <a:chOff x="459515" y="1"/>
            <a:chExt cx="11192006" cy="16906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8255F1-E2EB-4473-95F9-66E2FA378058}"/>
                </a:ext>
              </a:extLst>
            </p:cNvPr>
            <p:cNvSpPr/>
            <p:nvPr/>
          </p:nvSpPr>
          <p:spPr>
            <a:xfrm>
              <a:off x="540478" y="1"/>
              <a:ext cx="11111043" cy="1690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E0617C-0079-4DCD-BCC9-B1EF8896810F}"/>
                </a:ext>
              </a:extLst>
            </p:cNvPr>
            <p:cNvSpPr/>
            <p:nvPr/>
          </p:nvSpPr>
          <p:spPr>
            <a:xfrm>
              <a:off x="459515" y="642143"/>
              <a:ext cx="161925" cy="7715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86E132-13A1-43A8-BA3E-B9E00BEB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Problem with Cross-Selling Insurance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A8524-8564-4D1A-A4C7-907B4E841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3462"/>
            <a:ext cx="10515600" cy="35544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it’s typically done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 hoc conversations between CSRs or producers and the customer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does not reach all customers interested in vehicle insurance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Reaching out to all customers may not be feasible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interested customers for targeted cross-selling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0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64DDA4E-7111-42B1-B367-81624FA60DFA}"/>
              </a:ext>
            </a:extLst>
          </p:cNvPr>
          <p:cNvGrpSpPr/>
          <p:nvPr/>
        </p:nvGrpSpPr>
        <p:grpSpPr>
          <a:xfrm>
            <a:off x="459515" y="1"/>
            <a:ext cx="11192006" cy="1690688"/>
            <a:chOff x="459515" y="1"/>
            <a:chExt cx="11192006" cy="16906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9919E0-60E2-4CD9-93EC-664516A549AE}"/>
                </a:ext>
              </a:extLst>
            </p:cNvPr>
            <p:cNvSpPr/>
            <p:nvPr/>
          </p:nvSpPr>
          <p:spPr>
            <a:xfrm>
              <a:off x="540478" y="1"/>
              <a:ext cx="11111043" cy="1690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7D45C3-3086-47EB-952E-D213E78FD755}"/>
                </a:ext>
              </a:extLst>
            </p:cNvPr>
            <p:cNvSpPr/>
            <p:nvPr/>
          </p:nvSpPr>
          <p:spPr>
            <a:xfrm>
              <a:off x="459515" y="642143"/>
              <a:ext cx="161925" cy="7715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88296A-386C-4E03-A96F-39F67A98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326A7A-DA16-4C2B-B4A1-FB15C837F8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73412"/>
              </p:ext>
            </p:extLst>
          </p:nvPr>
        </p:nvGraphicFramePr>
        <p:xfrm>
          <a:off x="326126" y="2464089"/>
          <a:ext cx="10465961" cy="2869467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951451">
                  <a:extLst>
                    <a:ext uri="{9D8B030D-6E8A-4147-A177-3AD203B41FA5}">
                      <a16:colId xmlns:a16="http://schemas.microsoft.com/office/drawing/2014/main" val="3431191423"/>
                    </a:ext>
                  </a:extLst>
                </a:gridCol>
                <a:gridCol w="951451">
                  <a:extLst>
                    <a:ext uri="{9D8B030D-6E8A-4147-A177-3AD203B41FA5}">
                      <a16:colId xmlns:a16="http://schemas.microsoft.com/office/drawing/2014/main" val="4023255185"/>
                    </a:ext>
                  </a:extLst>
                </a:gridCol>
                <a:gridCol w="951451">
                  <a:extLst>
                    <a:ext uri="{9D8B030D-6E8A-4147-A177-3AD203B41FA5}">
                      <a16:colId xmlns:a16="http://schemas.microsoft.com/office/drawing/2014/main" val="2172474020"/>
                    </a:ext>
                  </a:extLst>
                </a:gridCol>
                <a:gridCol w="951451">
                  <a:extLst>
                    <a:ext uri="{9D8B030D-6E8A-4147-A177-3AD203B41FA5}">
                      <a16:colId xmlns:a16="http://schemas.microsoft.com/office/drawing/2014/main" val="3448425621"/>
                    </a:ext>
                  </a:extLst>
                </a:gridCol>
                <a:gridCol w="951451">
                  <a:extLst>
                    <a:ext uri="{9D8B030D-6E8A-4147-A177-3AD203B41FA5}">
                      <a16:colId xmlns:a16="http://schemas.microsoft.com/office/drawing/2014/main" val="3478331496"/>
                    </a:ext>
                  </a:extLst>
                </a:gridCol>
                <a:gridCol w="951451">
                  <a:extLst>
                    <a:ext uri="{9D8B030D-6E8A-4147-A177-3AD203B41FA5}">
                      <a16:colId xmlns:a16="http://schemas.microsoft.com/office/drawing/2014/main" val="3798341878"/>
                    </a:ext>
                  </a:extLst>
                </a:gridCol>
                <a:gridCol w="951451">
                  <a:extLst>
                    <a:ext uri="{9D8B030D-6E8A-4147-A177-3AD203B41FA5}">
                      <a16:colId xmlns:a16="http://schemas.microsoft.com/office/drawing/2014/main" val="161628959"/>
                    </a:ext>
                  </a:extLst>
                </a:gridCol>
                <a:gridCol w="951451">
                  <a:extLst>
                    <a:ext uri="{9D8B030D-6E8A-4147-A177-3AD203B41FA5}">
                      <a16:colId xmlns:a16="http://schemas.microsoft.com/office/drawing/2014/main" val="2554494615"/>
                    </a:ext>
                  </a:extLst>
                </a:gridCol>
                <a:gridCol w="951451">
                  <a:extLst>
                    <a:ext uri="{9D8B030D-6E8A-4147-A177-3AD203B41FA5}">
                      <a16:colId xmlns:a16="http://schemas.microsoft.com/office/drawing/2014/main" val="1936000479"/>
                    </a:ext>
                  </a:extLst>
                </a:gridCol>
                <a:gridCol w="951451">
                  <a:extLst>
                    <a:ext uri="{9D8B030D-6E8A-4147-A177-3AD203B41FA5}">
                      <a16:colId xmlns:a16="http://schemas.microsoft.com/office/drawing/2014/main" val="3506654683"/>
                    </a:ext>
                  </a:extLst>
                </a:gridCol>
                <a:gridCol w="951451">
                  <a:extLst>
                    <a:ext uri="{9D8B030D-6E8A-4147-A177-3AD203B41FA5}">
                      <a16:colId xmlns:a16="http://schemas.microsoft.com/office/drawing/2014/main" val="217117867"/>
                    </a:ext>
                  </a:extLst>
                </a:gridCol>
              </a:tblGrid>
              <a:tr h="57882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Variable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Driving License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Region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Previously Insured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Vehicle 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Vehicle Damage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Annual 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Policy Sales Channel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Vintage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621653"/>
                  </a:ext>
                </a:extLst>
              </a:tr>
              <a:tr h="385961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Categorical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Numerical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Categorical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Categorical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Categorical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Categorical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Categorical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Numerical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Categorical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Numerical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016820"/>
                  </a:ext>
                </a:extLst>
              </a:tr>
              <a:tr h="672242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Values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Male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 to 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 1 year</a:t>
                      </a:r>
                      <a:b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1-2 years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 2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2,630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540,165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612678"/>
                  </a:ext>
                </a:extLst>
              </a:tr>
              <a:tr h="1232441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Does customer have a driver’s license?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Customer region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Does customer have vehicle insurance?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Age of customer’s vehicle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Does customer’s vehicle have damage?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Health insurance annual 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channel customer belongs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How long customer has been associated with company?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0261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4657DE1-1C85-4158-8319-6C820FA484DF}"/>
              </a:ext>
            </a:extLst>
          </p:cNvPr>
          <p:cNvSpPr txBox="1"/>
          <p:nvPr/>
        </p:nvSpPr>
        <p:spPr>
          <a:xfrm>
            <a:off x="3245642" y="5333555"/>
            <a:ext cx="5700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381,109 existing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health insurance customers</a:t>
            </a:r>
            <a:endParaRPr lang="en-US" sz="240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algn="ctr"/>
            <a:r>
              <a:rPr lang="en-US" sz="2400" b="1" dirty="0">
                <a:solidFill>
                  <a:schemeClr val="accent5"/>
                </a:solidFill>
              </a:rPr>
              <a:t>12.3%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interested in vehicle insurance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EA355-A1F1-4D86-A441-45BD0F62652B}"/>
              </a:ext>
            </a:extLst>
          </p:cNvPr>
          <p:cNvSpPr txBox="1"/>
          <p:nvPr/>
        </p:nvSpPr>
        <p:spPr>
          <a:xfrm>
            <a:off x="326126" y="2048692"/>
            <a:ext cx="643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Kaggle - </a:t>
            </a:r>
            <a:r>
              <a:rPr lang="en-US" i="0" dirty="0">
                <a:effectLst/>
                <a:hlinkClick r:id="rId2"/>
              </a:rPr>
              <a:t>Health Insurance Cross Sell Prediction</a:t>
            </a:r>
            <a:endParaRPr lang="en-US" i="0" dirty="0">
              <a:effectLst/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82E90CA-8BA2-49CD-91C0-2D1FB7AD95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422061"/>
              </p:ext>
            </p:extLst>
          </p:nvPr>
        </p:nvGraphicFramePr>
        <p:xfrm>
          <a:off x="10839974" y="2464088"/>
          <a:ext cx="951451" cy="286946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951451">
                  <a:extLst>
                    <a:ext uri="{9D8B030D-6E8A-4147-A177-3AD203B41FA5}">
                      <a16:colId xmlns:a16="http://schemas.microsoft.com/office/drawing/2014/main" val="4209227029"/>
                    </a:ext>
                  </a:extLst>
                </a:gridCol>
              </a:tblGrid>
              <a:tr h="578823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Response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621653"/>
                  </a:ext>
                </a:extLst>
              </a:tr>
              <a:tr h="385961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016820"/>
                  </a:ext>
                </a:extLst>
              </a:tr>
              <a:tr h="672242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612678"/>
                  </a:ext>
                </a:extLst>
              </a:tr>
              <a:tr h="1232441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 customer interested in vehicle insurance?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026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77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7CB53C0-37D6-40CB-B789-358C23D27B67}"/>
              </a:ext>
            </a:extLst>
          </p:cNvPr>
          <p:cNvGrpSpPr/>
          <p:nvPr/>
        </p:nvGrpSpPr>
        <p:grpSpPr>
          <a:xfrm>
            <a:off x="459515" y="1"/>
            <a:ext cx="11192006" cy="1690688"/>
            <a:chOff x="459515" y="1"/>
            <a:chExt cx="11192006" cy="16906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8332887-19F2-4140-92C7-30EB4A8A603C}"/>
                </a:ext>
              </a:extLst>
            </p:cNvPr>
            <p:cNvSpPr/>
            <p:nvPr/>
          </p:nvSpPr>
          <p:spPr>
            <a:xfrm>
              <a:off x="540478" y="1"/>
              <a:ext cx="11111043" cy="1690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B49E0B-D5E0-4399-8493-24A364FD8347}"/>
                </a:ext>
              </a:extLst>
            </p:cNvPr>
            <p:cNvSpPr/>
            <p:nvPr/>
          </p:nvSpPr>
          <p:spPr>
            <a:xfrm>
              <a:off x="459515" y="642143"/>
              <a:ext cx="161925" cy="7715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817496-58B3-4072-BA6B-BDAEFDF2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Insights from Data Exploration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E32E46F-D0B8-4708-8455-C0E70603C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627" y="2417288"/>
            <a:ext cx="3669345" cy="2743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BA4241E-CD9D-4895-9CB1-2B325D153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35" y="2417288"/>
            <a:ext cx="3711389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FE0C25-7EFE-414A-B116-46702CCD1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374" y="2417288"/>
            <a:ext cx="366293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5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4CCD14F-FBF5-4E0F-9000-20D2F39666A4}"/>
              </a:ext>
            </a:extLst>
          </p:cNvPr>
          <p:cNvGrpSpPr/>
          <p:nvPr/>
        </p:nvGrpSpPr>
        <p:grpSpPr>
          <a:xfrm>
            <a:off x="459515" y="1"/>
            <a:ext cx="11192006" cy="1690688"/>
            <a:chOff x="459515" y="1"/>
            <a:chExt cx="11192006" cy="16906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AA338C-DC97-4651-B940-1D95E3DB73F9}"/>
                </a:ext>
              </a:extLst>
            </p:cNvPr>
            <p:cNvSpPr/>
            <p:nvPr/>
          </p:nvSpPr>
          <p:spPr>
            <a:xfrm>
              <a:off x="540478" y="1"/>
              <a:ext cx="11111043" cy="1690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F80985-2CD7-404A-9157-242806304A4F}"/>
                </a:ext>
              </a:extLst>
            </p:cNvPr>
            <p:cNvSpPr/>
            <p:nvPr/>
          </p:nvSpPr>
          <p:spPr>
            <a:xfrm>
              <a:off x="459515" y="642143"/>
              <a:ext cx="161925" cy="7715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817496-58B3-4072-BA6B-BDAEFDF2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Insights from Data Exploration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28FAB4-2F3C-4511-A641-FFBBC0CB3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144" y="1878550"/>
            <a:ext cx="3196201" cy="2377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66DDD0-1531-420A-ADC5-7D654640D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37" y="4255990"/>
            <a:ext cx="3167908" cy="23774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2F74587-67AF-4021-B5A5-A8640D626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784" y="2518630"/>
            <a:ext cx="4644779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5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370AA9C-7F82-4F7F-999D-8F4C120DBFAB}"/>
              </a:ext>
            </a:extLst>
          </p:cNvPr>
          <p:cNvGrpSpPr/>
          <p:nvPr/>
        </p:nvGrpSpPr>
        <p:grpSpPr>
          <a:xfrm>
            <a:off x="459515" y="1"/>
            <a:ext cx="11192006" cy="1690688"/>
            <a:chOff x="459515" y="1"/>
            <a:chExt cx="11192006" cy="16906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A6DE3E-5450-4E9A-BA42-27F5D953F32C}"/>
                </a:ext>
              </a:extLst>
            </p:cNvPr>
            <p:cNvSpPr/>
            <p:nvPr/>
          </p:nvSpPr>
          <p:spPr>
            <a:xfrm>
              <a:off x="540478" y="1"/>
              <a:ext cx="11111043" cy="1690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7A6E54-547E-4D2B-AB24-DFD646DDC368}"/>
                </a:ext>
              </a:extLst>
            </p:cNvPr>
            <p:cNvSpPr/>
            <p:nvPr/>
          </p:nvSpPr>
          <p:spPr>
            <a:xfrm>
              <a:off x="459515" y="642143"/>
              <a:ext cx="161925" cy="7715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D457E1-07A3-47C0-B955-DFD70A8A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Predictive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56F16-2689-4C89-9D63-AFF5017AC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8377"/>
            <a:ext cx="5341689" cy="117559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Unbalanced Data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 of 87.7% can be achieved by always predicting not interested which provides no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B3AF1-A81D-4F3F-8A48-366BB68F5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159" y="2186727"/>
            <a:ext cx="5201362" cy="2606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057136-08A8-42FE-A391-7C947D63B761}"/>
              </a:ext>
            </a:extLst>
          </p:cNvPr>
          <p:cNvSpPr txBox="1"/>
          <p:nvPr/>
        </p:nvSpPr>
        <p:spPr>
          <a:xfrm>
            <a:off x="838200" y="4345600"/>
            <a:ext cx="950542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on AUC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Light Gradient Boosting Machine using SMOTE oversampling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using Class Weights</a:t>
            </a:r>
          </a:p>
        </p:txBody>
      </p:sp>
    </p:spTree>
    <p:extLst>
      <p:ext uri="{BB962C8B-B14F-4D97-AF65-F5344CB8AC3E}">
        <p14:creationId xmlns:p14="http://schemas.microsoft.com/office/powerpoint/2010/main" val="407098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BB4E405-F164-47B0-A180-EDB00321E50A}"/>
              </a:ext>
            </a:extLst>
          </p:cNvPr>
          <p:cNvGrpSpPr/>
          <p:nvPr/>
        </p:nvGrpSpPr>
        <p:grpSpPr>
          <a:xfrm>
            <a:off x="459515" y="1"/>
            <a:ext cx="11192006" cy="1690688"/>
            <a:chOff x="459515" y="1"/>
            <a:chExt cx="11192006" cy="169068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B52168-D2DF-48E6-956A-6366AA85F3DA}"/>
                </a:ext>
              </a:extLst>
            </p:cNvPr>
            <p:cNvSpPr/>
            <p:nvPr/>
          </p:nvSpPr>
          <p:spPr>
            <a:xfrm>
              <a:off x="540478" y="1"/>
              <a:ext cx="11111043" cy="1690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69AA38-22AB-4DE4-BEED-99833490DEFD}"/>
                </a:ext>
              </a:extLst>
            </p:cNvPr>
            <p:cNvSpPr/>
            <p:nvPr/>
          </p:nvSpPr>
          <p:spPr>
            <a:xfrm>
              <a:off x="459515" y="642143"/>
              <a:ext cx="161925" cy="7715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5" name="Picture 94">
            <a:extLst>
              <a:ext uri="{FF2B5EF4-FFF2-40B4-BE49-F238E27FC236}">
                <a16:creationId xmlns:a16="http://schemas.microsoft.com/office/drawing/2014/main" id="{2D291A60-011A-4ECE-9F7B-417A731CE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962" y="2649336"/>
            <a:ext cx="2176124" cy="39231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DB5D71-D10A-40A1-B5A2-88B864E4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Proposed Solution – Customer Segmentation with Model Probabilities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693CC20-7AD7-4297-A07F-3F19CB2FD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063416"/>
              </p:ext>
            </p:extLst>
          </p:nvPr>
        </p:nvGraphicFramePr>
        <p:xfrm>
          <a:off x="367247" y="3244150"/>
          <a:ext cx="2782502" cy="270376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52972">
                  <a:extLst>
                    <a:ext uri="{9D8B030D-6E8A-4147-A177-3AD203B41FA5}">
                      <a16:colId xmlns:a16="http://schemas.microsoft.com/office/drawing/2014/main" val="101536419"/>
                    </a:ext>
                  </a:extLst>
                </a:gridCol>
                <a:gridCol w="676510">
                  <a:extLst>
                    <a:ext uri="{9D8B030D-6E8A-4147-A177-3AD203B41FA5}">
                      <a16:colId xmlns:a16="http://schemas.microsoft.com/office/drawing/2014/main" val="1104422766"/>
                    </a:ext>
                  </a:extLst>
                </a:gridCol>
                <a:gridCol w="676510">
                  <a:extLst>
                    <a:ext uri="{9D8B030D-6E8A-4147-A177-3AD203B41FA5}">
                      <a16:colId xmlns:a16="http://schemas.microsoft.com/office/drawing/2014/main" val="2059106627"/>
                    </a:ext>
                  </a:extLst>
                </a:gridCol>
                <a:gridCol w="676510">
                  <a:extLst>
                    <a:ext uri="{9D8B030D-6E8A-4147-A177-3AD203B41FA5}">
                      <a16:colId xmlns:a16="http://schemas.microsoft.com/office/drawing/2014/main" val="1278976483"/>
                    </a:ext>
                  </a:extLst>
                </a:gridCol>
              </a:tblGrid>
              <a:tr h="57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Probability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Interval Total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Interested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Not Interested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extLst>
                  <a:ext uri="{0D108BD9-81ED-4DB2-BD59-A6C34878D82A}">
                    <a16:rowId xmlns:a16="http://schemas.microsoft.com/office/drawing/2014/main" val="2313061596"/>
                  </a:ext>
                </a:extLst>
              </a:tr>
              <a:tr h="2130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0.9-1.0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extLst>
                  <a:ext uri="{0D108BD9-81ED-4DB2-BD59-A6C34878D82A}">
                    <a16:rowId xmlns:a16="http://schemas.microsoft.com/office/drawing/2014/main" val="1093590669"/>
                  </a:ext>
                </a:extLst>
              </a:tr>
              <a:tr h="2130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0.8-0.9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extLst>
                  <a:ext uri="{0D108BD9-81ED-4DB2-BD59-A6C34878D82A}">
                    <a16:rowId xmlns:a16="http://schemas.microsoft.com/office/drawing/2014/main" val="2245391570"/>
                  </a:ext>
                </a:extLst>
              </a:tr>
              <a:tr h="2130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0.7-0.8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extLst>
                  <a:ext uri="{0D108BD9-81ED-4DB2-BD59-A6C34878D82A}">
                    <a16:rowId xmlns:a16="http://schemas.microsoft.com/office/drawing/2014/main" val="1914407584"/>
                  </a:ext>
                </a:extLst>
              </a:tr>
              <a:tr h="2130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0.6-0.7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extLst>
                  <a:ext uri="{0D108BD9-81ED-4DB2-BD59-A6C34878D82A}">
                    <a16:rowId xmlns:a16="http://schemas.microsoft.com/office/drawing/2014/main" val="756703981"/>
                  </a:ext>
                </a:extLst>
              </a:tr>
              <a:tr h="2130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0.5-0.6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extLst>
                  <a:ext uri="{0D108BD9-81ED-4DB2-BD59-A6C34878D82A}">
                    <a16:rowId xmlns:a16="http://schemas.microsoft.com/office/drawing/2014/main" val="621788249"/>
                  </a:ext>
                </a:extLst>
              </a:tr>
              <a:tr h="2130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0.4-0.5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2921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1302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1619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extLst>
                  <a:ext uri="{0D108BD9-81ED-4DB2-BD59-A6C34878D82A}">
                    <a16:rowId xmlns:a16="http://schemas.microsoft.com/office/drawing/2014/main" val="3984727619"/>
                  </a:ext>
                </a:extLst>
              </a:tr>
              <a:tr h="2130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0.3-0.4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17718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6123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11595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extLst>
                  <a:ext uri="{0D108BD9-81ED-4DB2-BD59-A6C34878D82A}">
                    <a16:rowId xmlns:a16="http://schemas.microsoft.com/office/drawing/2014/main" val="1955006603"/>
                  </a:ext>
                </a:extLst>
              </a:tr>
              <a:tr h="2130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0.2-0.3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15384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3910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11474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extLst>
                  <a:ext uri="{0D108BD9-81ED-4DB2-BD59-A6C34878D82A}">
                    <a16:rowId xmlns:a16="http://schemas.microsoft.com/office/drawing/2014/main" val="1471221350"/>
                  </a:ext>
                </a:extLst>
              </a:tr>
              <a:tr h="2130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0.1-0.2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14202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2059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12143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extLst>
                  <a:ext uri="{0D108BD9-81ED-4DB2-BD59-A6C34878D82A}">
                    <a16:rowId xmlns:a16="http://schemas.microsoft.com/office/drawing/2014/main" val="562011770"/>
                  </a:ext>
                </a:extLst>
              </a:tr>
              <a:tr h="213063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0.0-0.1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64094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544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63550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T="9525" marB="0" anchor="ctr"/>
                </a:tc>
                <a:extLst>
                  <a:ext uri="{0D108BD9-81ED-4DB2-BD59-A6C34878D82A}">
                    <a16:rowId xmlns:a16="http://schemas.microsoft.com/office/drawing/2014/main" val="842609522"/>
                  </a:ext>
                </a:extLst>
              </a:tr>
            </a:tbl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AB1ACA-9747-45FD-836E-45DFEDE80AD7}"/>
              </a:ext>
            </a:extLst>
          </p:cNvPr>
          <p:cNvCxnSpPr>
            <a:cxnSpLocks/>
          </p:cNvCxnSpPr>
          <p:nvPr/>
        </p:nvCxnSpPr>
        <p:spPr>
          <a:xfrm flipV="1">
            <a:off x="3149749" y="4170601"/>
            <a:ext cx="636441" cy="1351538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804C20-78C8-44BC-B83F-19B46A9001B7}"/>
              </a:ext>
            </a:extLst>
          </p:cNvPr>
          <p:cNvCxnSpPr>
            <a:cxnSpLocks/>
          </p:cNvCxnSpPr>
          <p:nvPr/>
        </p:nvCxnSpPr>
        <p:spPr>
          <a:xfrm flipV="1">
            <a:off x="3149749" y="3104375"/>
            <a:ext cx="636441" cy="707231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0E75D5C-82D2-487A-BA35-92B55D0BDF3E}"/>
              </a:ext>
            </a:extLst>
          </p:cNvPr>
          <p:cNvCxnSpPr>
            <a:cxnSpLocks/>
          </p:cNvCxnSpPr>
          <p:nvPr/>
        </p:nvCxnSpPr>
        <p:spPr>
          <a:xfrm flipV="1">
            <a:off x="3149749" y="4592656"/>
            <a:ext cx="636441" cy="1142208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3ED00D9-D102-4E07-AC93-BC5C490CF08C}"/>
              </a:ext>
            </a:extLst>
          </p:cNvPr>
          <p:cNvCxnSpPr>
            <a:cxnSpLocks/>
          </p:cNvCxnSpPr>
          <p:nvPr/>
        </p:nvCxnSpPr>
        <p:spPr>
          <a:xfrm flipV="1">
            <a:off x="3149749" y="3192481"/>
            <a:ext cx="636441" cy="1897858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46185CC-54DA-4016-AD34-74BA555C3311}"/>
              </a:ext>
            </a:extLst>
          </p:cNvPr>
          <p:cNvCxnSpPr>
            <a:cxnSpLocks/>
          </p:cNvCxnSpPr>
          <p:nvPr/>
        </p:nvCxnSpPr>
        <p:spPr>
          <a:xfrm>
            <a:off x="3149749" y="5944194"/>
            <a:ext cx="636441" cy="544594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C7CD2637-8389-4FC9-9E5B-0E9236C49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983771"/>
              </p:ext>
            </p:extLst>
          </p:nvPr>
        </p:nvGraphicFramePr>
        <p:xfrm>
          <a:off x="6691547" y="3244150"/>
          <a:ext cx="2782501" cy="270480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52971">
                  <a:extLst>
                    <a:ext uri="{9D8B030D-6E8A-4147-A177-3AD203B41FA5}">
                      <a16:colId xmlns:a16="http://schemas.microsoft.com/office/drawing/2014/main" val="101536419"/>
                    </a:ext>
                  </a:extLst>
                </a:gridCol>
                <a:gridCol w="676510">
                  <a:extLst>
                    <a:ext uri="{9D8B030D-6E8A-4147-A177-3AD203B41FA5}">
                      <a16:colId xmlns:a16="http://schemas.microsoft.com/office/drawing/2014/main" val="1104422766"/>
                    </a:ext>
                  </a:extLst>
                </a:gridCol>
                <a:gridCol w="676510">
                  <a:extLst>
                    <a:ext uri="{9D8B030D-6E8A-4147-A177-3AD203B41FA5}">
                      <a16:colId xmlns:a16="http://schemas.microsoft.com/office/drawing/2014/main" val="2059106627"/>
                    </a:ext>
                  </a:extLst>
                </a:gridCol>
                <a:gridCol w="676510">
                  <a:extLst>
                    <a:ext uri="{9D8B030D-6E8A-4147-A177-3AD203B41FA5}">
                      <a16:colId xmlns:a16="http://schemas.microsoft.com/office/drawing/2014/main" val="1278976483"/>
                    </a:ext>
                  </a:extLst>
                </a:gridCol>
              </a:tblGrid>
              <a:tr h="57335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Probability</a:t>
                      </a: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Interval Total</a:t>
                      </a: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Interested</a:t>
                      </a: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Not Interested</a:t>
                      </a:r>
                    </a:p>
                  </a:txBody>
                  <a:tcPr marL="9525" marT="9525" marB="0" anchor="ctr"/>
                </a:tc>
                <a:extLst>
                  <a:ext uri="{0D108BD9-81ED-4DB2-BD59-A6C34878D82A}">
                    <a16:rowId xmlns:a16="http://schemas.microsoft.com/office/drawing/2014/main" val="2313061596"/>
                  </a:ext>
                </a:extLst>
              </a:tr>
              <a:tr h="2131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0.9-1.0</a:t>
                      </a: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T="9525" marB="0" anchor="ctr"/>
                </a:tc>
                <a:extLst>
                  <a:ext uri="{0D108BD9-81ED-4DB2-BD59-A6C34878D82A}">
                    <a16:rowId xmlns:a16="http://schemas.microsoft.com/office/drawing/2014/main" val="1093590669"/>
                  </a:ext>
                </a:extLst>
              </a:tr>
              <a:tr h="2131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0.8-0.9</a:t>
                      </a: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3561</a:t>
                      </a: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1460</a:t>
                      </a: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2101</a:t>
                      </a:r>
                    </a:p>
                  </a:txBody>
                  <a:tcPr marL="9525" marT="9525" marB="0" anchor="ctr"/>
                </a:tc>
                <a:extLst>
                  <a:ext uri="{0D108BD9-81ED-4DB2-BD59-A6C34878D82A}">
                    <a16:rowId xmlns:a16="http://schemas.microsoft.com/office/drawing/2014/main" val="2245391570"/>
                  </a:ext>
                </a:extLst>
              </a:tr>
              <a:tr h="2131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0.7-0.8</a:t>
                      </a: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15702</a:t>
                      </a: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4998</a:t>
                      </a: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10704</a:t>
                      </a:r>
                    </a:p>
                  </a:txBody>
                  <a:tcPr marL="9525" marT="9525" marB="0" anchor="ctr"/>
                </a:tc>
                <a:extLst>
                  <a:ext uri="{0D108BD9-81ED-4DB2-BD59-A6C34878D82A}">
                    <a16:rowId xmlns:a16="http://schemas.microsoft.com/office/drawing/2014/main" val="1914407584"/>
                  </a:ext>
                </a:extLst>
              </a:tr>
              <a:tr h="2131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0.6-0.7</a:t>
                      </a: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6511</a:t>
                      </a: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1428</a:t>
                      </a: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5083</a:t>
                      </a:r>
                    </a:p>
                  </a:txBody>
                  <a:tcPr marL="9525" marT="9525" marB="0" anchor="ctr"/>
                </a:tc>
                <a:extLst>
                  <a:ext uri="{0D108BD9-81ED-4DB2-BD59-A6C34878D82A}">
                    <a16:rowId xmlns:a16="http://schemas.microsoft.com/office/drawing/2014/main" val="756703981"/>
                  </a:ext>
                </a:extLst>
              </a:tr>
              <a:tr h="2131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0.5-0.6</a:t>
                      </a: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3734</a:t>
                      </a: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608</a:t>
                      </a: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3126</a:t>
                      </a:r>
                    </a:p>
                  </a:txBody>
                  <a:tcPr marL="9525" marT="9525" marB="0" anchor="ctr"/>
                </a:tc>
                <a:extLst>
                  <a:ext uri="{0D108BD9-81ED-4DB2-BD59-A6C34878D82A}">
                    <a16:rowId xmlns:a16="http://schemas.microsoft.com/office/drawing/2014/main" val="621788249"/>
                  </a:ext>
                </a:extLst>
              </a:tr>
              <a:tr h="2131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0.4-0.5</a:t>
                      </a: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2983</a:t>
                      </a: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325</a:t>
                      </a: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2658</a:t>
                      </a:r>
                    </a:p>
                  </a:txBody>
                  <a:tcPr marL="9525" marT="9525" marB="0" anchor="ctr"/>
                </a:tc>
                <a:extLst>
                  <a:ext uri="{0D108BD9-81ED-4DB2-BD59-A6C34878D82A}">
                    <a16:rowId xmlns:a16="http://schemas.microsoft.com/office/drawing/2014/main" val="3984727619"/>
                  </a:ext>
                </a:extLst>
              </a:tr>
              <a:tr h="2131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0.3-0.4</a:t>
                      </a: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2752</a:t>
                      </a: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237</a:t>
                      </a: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2515</a:t>
                      </a:r>
                    </a:p>
                  </a:txBody>
                  <a:tcPr marL="9525" marT="9525" marB="0" anchor="ctr"/>
                </a:tc>
                <a:extLst>
                  <a:ext uri="{0D108BD9-81ED-4DB2-BD59-A6C34878D82A}">
                    <a16:rowId xmlns:a16="http://schemas.microsoft.com/office/drawing/2014/main" val="1955006603"/>
                  </a:ext>
                </a:extLst>
              </a:tr>
              <a:tr h="2131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0.2-0.3</a:t>
                      </a: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2583</a:t>
                      </a: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138</a:t>
                      </a: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2445</a:t>
                      </a:r>
                    </a:p>
                  </a:txBody>
                  <a:tcPr marL="9525" marT="9525" marB="0" anchor="ctr"/>
                </a:tc>
                <a:extLst>
                  <a:ext uri="{0D108BD9-81ED-4DB2-BD59-A6C34878D82A}">
                    <a16:rowId xmlns:a16="http://schemas.microsoft.com/office/drawing/2014/main" val="1471221350"/>
                  </a:ext>
                </a:extLst>
              </a:tr>
              <a:tr h="2131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0.1-0.2</a:t>
                      </a: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2184</a:t>
                      </a: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2122</a:t>
                      </a:r>
                    </a:p>
                  </a:txBody>
                  <a:tcPr marL="9525" marT="9525" marB="0" anchor="ctr"/>
                </a:tc>
                <a:extLst>
                  <a:ext uri="{0D108BD9-81ED-4DB2-BD59-A6C34878D82A}">
                    <a16:rowId xmlns:a16="http://schemas.microsoft.com/office/drawing/2014/main" val="562011770"/>
                  </a:ext>
                </a:extLst>
              </a:tr>
              <a:tr h="21314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0.0-0.1</a:t>
                      </a: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36212</a:t>
                      </a: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36154</a:t>
                      </a:r>
                    </a:p>
                  </a:txBody>
                  <a:tcPr marL="9525" marT="9525" marB="0" anchor="ctr"/>
                </a:tc>
                <a:extLst>
                  <a:ext uri="{0D108BD9-81ED-4DB2-BD59-A6C34878D82A}">
                    <a16:rowId xmlns:a16="http://schemas.microsoft.com/office/drawing/2014/main" val="842609522"/>
                  </a:ext>
                </a:extLst>
              </a:tr>
            </a:tbl>
          </a:graphicData>
        </a:graphic>
      </p:graphicFrame>
      <p:pic>
        <p:nvPicPr>
          <p:cNvPr id="99" name="Picture 98">
            <a:extLst>
              <a:ext uri="{FF2B5EF4-FFF2-40B4-BE49-F238E27FC236}">
                <a16:creationId xmlns:a16="http://schemas.microsoft.com/office/drawing/2014/main" id="{1903698B-BE73-4C77-B3E8-263F35AF8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540" y="2819714"/>
            <a:ext cx="1960290" cy="3752774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7CA628B-B2F9-45F6-A3C2-AF83F88A1745}"/>
              </a:ext>
            </a:extLst>
          </p:cNvPr>
          <p:cNvCxnSpPr>
            <a:cxnSpLocks/>
          </p:cNvCxnSpPr>
          <p:nvPr/>
        </p:nvCxnSpPr>
        <p:spPr>
          <a:xfrm flipV="1">
            <a:off x="9474048" y="2966265"/>
            <a:ext cx="665317" cy="845341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8143777-43CF-4A70-950B-C6896C26A501}"/>
              </a:ext>
            </a:extLst>
          </p:cNvPr>
          <p:cNvCxnSpPr>
            <a:cxnSpLocks/>
          </p:cNvCxnSpPr>
          <p:nvPr/>
        </p:nvCxnSpPr>
        <p:spPr>
          <a:xfrm flipV="1">
            <a:off x="9474048" y="3852089"/>
            <a:ext cx="665317" cy="611715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45EA83F-CFFA-4C19-9CE3-1265BB894F53}"/>
              </a:ext>
            </a:extLst>
          </p:cNvPr>
          <p:cNvCxnSpPr>
            <a:cxnSpLocks/>
          </p:cNvCxnSpPr>
          <p:nvPr/>
        </p:nvCxnSpPr>
        <p:spPr>
          <a:xfrm flipV="1">
            <a:off x="9474048" y="4480738"/>
            <a:ext cx="665317" cy="609601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9835CB3-4760-40B7-B6CA-C28AE61915DD}"/>
              </a:ext>
            </a:extLst>
          </p:cNvPr>
          <p:cNvCxnSpPr>
            <a:cxnSpLocks/>
          </p:cNvCxnSpPr>
          <p:nvPr/>
        </p:nvCxnSpPr>
        <p:spPr>
          <a:xfrm flipV="1">
            <a:off x="9474048" y="4804588"/>
            <a:ext cx="665317" cy="930276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03BDE6A-C7A0-4E57-833E-A43CE5F7A1E0}"/>
              </a:ext>
            </a:extLst>
          </p:cNvPr>
          <p:cNvCxnSpPr>
            <a:cxnSpLocks/>
          </p:cNvCxnSpPr>
          <p:nvPr/>
        </p:nvCxnSpPr>
        <p:spPr>
          <a:xfrm>
            <a:off x="9474048" y="5944194"/>
            <a:ext cx="665317" cy="544594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3775BA6-3EC1-4E5D-B2A5-81AA8A1585DF}"/>
              </a:ext>
            </a:extLst>
          </p:cNvPr>
          <p:cNvSpPr txBox="1"/>
          <p:nvPr/>
        </p:nvSpPr>
        <p:spPr>
          <a:xfrm>
            <a:off x="367249" y="1879895"/>
            <a:ext cx="51477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Option 1: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Light Gradient Boosting Machine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2ABC2A4-A759-47B1-B481-F77820997A33}"/>
              </a:ext>
            </a:extLst>
          </p:cNvPr>
          <p:cNvSpPr txBox="1"/>
          <p:nvPr/>
        </p:nvSpPr>
        <p:spPr>
          <a:xfrm>
            <a:off x="6677023" y="1883851"/>
            <a:ext cx="51477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Option 2: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65117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BB4E405-F164-47B0-A180-EDB00321E50A}"/>
              </a:ext>
            </a:extLst>
          </p:cNvPr>
          <p:cNvGrpSpPr/>
          <p:nvPr/>
        </p:nvGrpSpPr>
        <p:grpSpPr>
          <a:xfrm>
            <a:off x="459515" y="1"/>
            <a:ext cx="11192006" cy="1690688"/>
            <a:chOff x="459515" y="1"/>
            <a:chExt cx="11192006" cy="169068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B52168-D2DF-48E6-956A-6366AA85F3DA}"/>
                </a:ext>
              </a:extLst>
            </p:cNvPr>
            <p:cNvSpPr/>
            <p:nvPr/>
          </p:nvSpPr>
          <p:spPr>
            <a:xfrm>
              <a:off x="540478" y="1"/>
              <a:ext cx="11111043" cy="1690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69AA38-22AB-4DE4-BEED-99833490DEFD}"/>
                </a:ext>
              </a:extLst>
            </p:cNvPr>
            <p:cNvSpPr/>
            <p:nvPr/>
          </p:nvSpPr>
          <p:spPr>
            <a:xfrm>
              <a:off x="459515" y="642143"/>
              <a:ext cx="161925" cy="7715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DB5D71-D10A-40A1-B5A2-88B864E4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Repository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B73872-1053-4D37-8D0D-9335691B2623}"/>
              </a:ext>
            </a:extLst>
          </p:cNvPr>
          <p:cNvSpPr txBox="1"/>
          <p:nvPr/>
        </p:nvSpPr>
        <p:spPr>
          <a:xfrm>
            <a:off x="281488" y="3252831"/>
            <a:ext cx="116290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https://github.com/ssears219/Health-Insurance-Cross-Sell-Prediction</a:t>
            </a:r>
          </a:p>
        </p:txBody>
      </p:sp>
    </p:spTree>
    <p:extLst>
      <p:ext uri="{BB962C8B-B14F-4D97-AF65-F5344CB8AC3E}">
        <p14:creationId xmlns:p14="http://schemas.microsoft.com/office/powerpoint/2010/main" val="218908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4265</TotalTime>
  <Words>436</Words>
  <Application>Microsoft Office PowerPoint</Application>
  <PresentationFormat>Widescreen</PresentationFormat>
  <Paragraphs>193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Health Insurance Cross Sell</vt:lpstr>
      <vt:lpstr>Background</vt:lpstr>
      <vt:lpstr>The Problem with Cross-Selling Insurance</vt:lpstr>
      <vt:lpstr>The Data</vt:lpstr>
      <vt:lpstr>Insights from Data Exploration</vt:lpstr>
      <vt:lpstr>Insights from Data Exploration</vt:lpstr>
      <vt:lpstr>Predictive Modeling</vt:lpstr>
      <vt:lpstr>Proposed Solution – Customer Segmentation with Model Probabilities</vt:lpstr>
      <vt:lpstr>Project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Insurance Cross Sell</dc:title>
  <dc:creator>Samuel Sears</dc:creator>
  <cp:lastModifiedBy>Samuel Sears</cp:lastModifiedBy>
  <cp:revision>30</cp:revision>
  <dcterms:created xsi:type="dcterms:W3CDTF">2021-06-30T00:42:05Z</dcterms:created>
  <dcterms:modified xsi:type="dcterms:W3CDTF">2021-07-03T00:04:08Z</dcterms:modified>
</cp:coreProperties>
</file>