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68" r:id="rId4"/>
    <p:sldId id="271" r:id="rId5"/>
    <p:sldId id="269" r:id="rId6"/>
    <p:sldId id="272" r:id="rId7"/>
    <p:sldId id="270" r:id="rId8"/>
    <p:sldId id="273" r:id="rId9"/>
    <p:sldId id="275" r:id="rId10"/>
    <p:sldId id="257" r:id="rId11"/>
    <p:sldId id="263" r:id="rId12"/>
    <p:sldId id="266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121"/>
    <a:srgbClr val="7D3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CFCA6ED-7014-43B5-B3BA-EE4BB29BE4DE}">
      <dgm:prSet phldrT="[Texto]"/>
      <dgm:spPr/>
      <dgm:t>
        <a:bodyPr/>
        <a:lstStyle/>
        <a:p>
          <a:r>
            <a:rPr lang="es-MX" dirty="0"/>
            <a:t>Técnicas de análisis de Palabras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Preprocesamiento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Técnicas de Minería de texto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3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3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3CFCA6ED-7014-43B5-B3BA-EE4BB29BE4DE}">
      <dgm:prSet phldrT="[Texto]"/>
      <dgm:spPr/>
      <dgm:t>
        <a:bodyPr/>
        <a:lstStyle/>
        <a:p>
          <a:r>
            <a:rPr lang="es-MX" dirty="0"/>
            <a:t>Funciones , Operaciones Expresiónes Regulares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Raspado Web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Visualización y presentación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3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3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CFCA6ED-7014-43B5-B3BA-EE4BB29BE4DE}">
      <dgm:prSet phldrT="[Texto]"/>
      <dgm:spPr/>
      <dgm:t>
        <a:bodyPr/>
        <a:lstStyle/>
        <a:p>
          <a:r>
            <a:rPr lang="es-MX" dirty="0"/>
            <a:t>Técnicas de análisis de Palabras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Preprocesamiento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Técnicas de Minería de texto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3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3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accent1_4" csCatId="accent1" phldr="1"/>
      <dgm:spPr/>
    </dgm:pt>
    <dgm:pt modelId="{3CFCA6ED-7014-43B5-B3BA-EE4BB29BE4DE}">
      <dgm:prSet phldrT="[Texto]"/>
      <dgm:spPr/>
      <dgm:t>
        <a:bodyPr/>
        <a:lstStyle/>
        <a:p>
          <a:r>
            <a:rPr lang="es-MX" dirty="0"/>
            <a:t>Preprocesamiento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Repaso Minería de datos 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Visión por computadora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3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3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CFCA6ED-7014-43B5-B3BA-EE4BB29BE4DE}">
      <dgm:prSet phldrT="[Texto]"/>
      <dgm:spPr/>
      <dgm:t>
        <a:bodyPr/>
        <a:lstStyle/>
        <a:p>
          <a:r>
            <a:rPr lang="es-MX" dirty="0"/>
            <a:t>Técnicas de análisis de Palabras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Preprocesamiento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Técnicas de Minería de texto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3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3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F752E-3837-46E8-B6F1-F4AEE694CA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FCA6ED-7014-43B5-B3BA-EE4BB29BE4DE}">
      <dgm:prSet phldrT="[Texto]"/>
      <dgm:spPr/>
      <dgm:t>
        <a:bodyPr/>
        <a:lstStyle/>
        <a:p>
          <a:r>
            <a:rPr lang="es-MX" dirty="0"/>
            <a:t>Análisis de Sentimientos</a:t>
          </a:r>
          <a:endParaRPr lang="es-CO" dirty="0"/>
        </a:p>
      </dgm:t>
    </dgm:pt>
    <dgm:pt modelId="{6D8E83C6-05DC-496F-8E77-72A69AAF491E}" type="parTrans" cxnId="{936F34F8-086C-4543-BE7A-59E420A416B2}">
      <dgm:prSet/>
      <dgm:spPr/>
      <dgm:t>
        <a:bodyPr/>
        <a:lstStyle/>
        <a:p>
          <a:endParaRPr lang="es-CO"/>
        </a:p>
      </dgm:t>
    </dgm:pt>
    <dgm:pt modelId="{D4709070-0955-4ECB-8E95-194014221E91}" type="sibTrans" cxnId="{936F34F8-086C-4543-BE7A-59E420A416B2}">
      <dgm:prSet/>
      <dgm:spPr/>
      <dgm:t>
        <a:bodyPr/>
        <a:lstStyle/>
        <a:p>
          <a:endParaRPr lang="es-CO"/>
        </a:p>
      </dgm:t>
    </dgm:pt>
    <dgm:pt modelId="{61E454E6-D8A9-44DD-A265-52F4F0B7BE53}">
      <dgm:prSet phldrT="[Texto]"/>
      <dgm:spPr/>
      <dgm:t>
        <a:bodyPr/>
        <a:lstStyle/>
        <a:p>
          <a:r>
            <a:rPr lang="es-MX" dirty="0"/>
            <a:t>Chatbots</a:t>
          </a:r>
          <a:endParaRPr lang="es-CO" dirty="0"/>
        </a:p>
      </dgm:t>
    </dgm:pt>
    <dgm:pt modelId="{54FCA75B-3938-4583-9098-4F674D898C1A}" type="parTrans" cxnId="{C7C0883B-BCC0-4AA3-96E9-6A94263F0872}">
      <dgm:prSet/>
      <dgm:spPr/>
      <dgm:t>
        <a:bodyPr/>
        <a:lstStyle/>
        <a:p>
          <a:endParaRPr lang="es-CO"/>
        </a:p>
      </dgm:t>
    </dgm:pt>
    <dgm:pt modelId="{0981FF1D-B48B-43EC-B352-5897F653F64C}" type="sibTrans" cxnId="{C7C0883B-BCC0-4AA3-96E9-6A94263F0872}">
      <dgm:prSet/>
      <dgm:spPr/>
      <dgm:t>
        <a:bodyPr/>
        <a:lstStyle/>
        <a:p>
          <a:endParaRPr lang="es-CO"/>
        </a:p>
      </dgm:t>
    </dgm:pt>
    <dgm:pt modelId="{B0441CE1-BFE1-486A-8CBA-F1D0C0243176}">
      <dgm:prSet phldrT="[Texto]"/>
      <dgm:spPr/>
      <dgm:t>
        <a:bodyPr/>
        <a:lstStyle/>
        <a:p>
          <a:r>
            <a:rPr lang="es-MX" dirty="0"/>
            <a:t>Sistemas de recomendaciones</a:t>
          </a:r>
        </a:p>
      </dgm:t>
    </dgm:pt>
    <dgm:pt modelId="{8D32F04F-D22C-4ACC-84E7-1B663E247093}" type="parTrans" cxnId="{2F39C6B2-139A-4F6C-988A-A697D85413D8}">
      <dgm:prSet/>
      <dgm:spPr/>
      <dgm:t>
        <a:bodyPr/>
        <a:lstStyle/>
        <a:p>
          <a:endParaRPr lang="es-CO"/>
        </a:p>
      </dgm:t>
    </dgm:pt>
    <dgm:pt modelId="{70CF0BAD-091E-446E-AA53-8BC20B464127}" type="sibTrans" cxnId="{2F39C6B2-139A-4F6C-988A-A697D85413D8}">
      <dgm:prSet/>
      <dgm:spPr/>
      <dgm:t>
        <a:bodyPr/>
        <a:lstStyle/>
        <a:p>
          <a:endParaRPr lang="es-CO"/>
        </a:p>
      </dgm:t>
    </dgm:pt>
    <dgm:pt modelId="{C52B1DF3-5896-45EB-8C3A-05358B43080D}">
      <dgm:prSet phldrT="[Texto]"/>
      <dgm:spPr/>
      <dgm:t>
        <a:bodyPr/>
        <a:lstStyle/>
        <a:p>
          <a:r>
            <a:rPr lang="es-MX" dirty="0"/>
            <a:t>Sistemas de clasificación</a:t>
          </a:r>
        </a:p>
      </dgm:t>
    </dgm:pt>
    <dgm:pt modelId="{B375A981-12A4-4958-B4FE-2A5AAEA57E47}" type="parTrans" cxnId="{5FCAC5DC-417F-4D51-9C4C-F8265A83AAAB}">
      <dgm:prSet/>
      <dgm:spPr/>
      <dgm:t>
        <a:bodyPr/>
        <a:lstStyle/>
        <a:p>
          <a:endParaRPr lang="es-CO"/>
        </a:p>
      </dgm:t>
    </dgm:pt>
    <dgm:pt modelId="{28221312-D910-4F4A-AA52-5043A2C50CEA}" type="sibTrans" cxnId="{5FCAC5DC-417F-4D51-9C4C-F8265A83AAAB}">
      <dgm:prSet/>
      <dgm:spPr/>
      <dgm:t>
        <a:bodyPr/>
        <a:lstStyle/>
        <a:p>
          <a:endParaRPr lang="es-CO"/>
        </a:p>
      </dgm:t>
    </dgm:pt>
    <dgm:pt modelId="{DF55BF1C-D36A-4C1A-B9D8-CC49ADD681E0}" type="pres">
      <dgm:prSet presAssocID="{749F752E-3837-46E8-B6F1-F4AEE694CA5F}" presName="CompostProcess" presStyleCnt="0">
        <dgm:presLayoutVars>
          <dgm:dir/>
          <dgm:resizeHandles val="exact"/>
        </dgm:presLayoutVars>
      </dgm:prSet>
      <dgm:spPr/>
    </dgm:pt>
    <dgm:pt modelId="{648718DF-CB61-40CC-938D-926A87832621}" type="pres">
      <dgm:prSet presAssocID="{749F752E-3837-46E8-B6F1-F4AEE694CA5F}" presName="arrow" presStyleLbl="bgShp" presStyleIdx="0" presStyleCnt="1"/>
      <dgm:spPr/>
    </dgm:pt>
    <dgm:pt modelId="{8414D137-B4CB-4672-9DD5-DA8C7A59B971}" type="pres">
      <dgm:prSet presAssocID="{749F752E-3837-46E8-B6F1-F4AEE694CA5F}" presName="linearProcess" presStyleCnt="0"/>
      <dgm:spPr/>
    </dgm:pt>
    <dgm:pt modelId="{21D74BAA-E54E-4461-8924-70E6627B92D4}" type="pres">
      <dgm:prSet presAssocID="{3CFCA6ED-7014-43B5-B3BA-EE4BB29BE4DE}" presName="textNode" presStyleLbl="node1" presStyleIdx="0" presStyleCnt="4">
        <dgm:presLayoutVars>
          <dgm:bulletEnabled val="1"/>
        </dgm:presLayoutVars>
      </dgm:prSet>
      <dgm:spPr/>
    </dgm:pt>
    <dgm:pt modelId="{BBC9672C-21B6-4143-8B54-756786A54F2A}" type="pres">
      <dgm:prSet presAssocID="{D4709070-0955-4ECB-8E95-194014221E91}" presName="sibTrans" presStyleCnt="0"/>
      <dgm:spPr/>
    </dgm:pt>
    <dgm:pt modelId="{A1CA084E-2072-4B0C-939C-F7FDFBCFDDF1}" type="pres">
      <dgm:prSet presAssocID="{61E454E6-D8A9-44DD-A265-52F4F0B7BE53}" presName="textNode" presStyleLbl="node1" presStyleIdx="1" presStyleCnt="4">
        <dgm:presLayoutVars>
          <dgm:bulletEnabled val="1"/>
        </dgm:presLayoutVars>
      </dgm:prSet>
      <dgm:spPr/>
    </dgm:pt>
    <dgm:pt modelId="{D63610CC-480B-4151-A4E8-3F9A6A093697}" type="pres">
      <dgm:prSet presAssocID="{0981FF1D-B48B-43EC-B352-5897F653F64C}" presName="sibTrans" presStyleCnt="0"/>
      <dgm:spPr/>
    </dgm:pt>
    <dgm:pt modelId="{352DB569-9838-408A-AFFB-C6D490B06306}" type="pres">
      <dgm:prSet presAssocID="{B0441CE1-BFE1-486A-8CBA-F1D0C0243176}" presName="textNode" presStyleLbl="node1" presStyleIdx="2" presStyleCnt="4">
        <dgm:presLayoutVars>
          <dgm:bulletEnabled val="1"/>
        </dgm:presLayoutVars>
      </dgm:prSet>
      <dgm:spPr/>
    </dgm:pt>
    <dgm:pt modelId="{A699D4F7-B684-49B2-98DE-0FA6470ACE34}" type="pres">
      <dgm:prSet presAssocID="{70CF0BAD-091E-446E-AA53-8BC20B464127}" presName="sibTrans" presStyleCnt="0"/>
      <dgm:spPr/>
    </dgm:pt>
    <dgm:pt modelId="{B308D9C9-AB32-4D01-B73A-C95098E188AE}" type="pres">
      <dgm:prSet presAssocID="{C52B1DF3-5896-45EB-8C3A-05358B43080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F675635-52C0-42A5-9AD0-802E52870EE0}" type="presOf" srcId="{61E454E6-D8A9-44DD-A265-52F4F0B7BE53}" destId="{A1CA084E-2072-4B0C-939C-F7FDFBCFDDF1}" srcOrd="0" destOrd="0" presId="urn:microsoft.com/office/officeart/2005/8/layout/hProcess9"/>
    <dgm:cxn modelId="{C7C0883B-BCC0-4AA3-96E9-6A94263F0872}" srcId="{749F752E-3837-46E8-B6F1-F4AEE694CA5F}" destId="{61E454E6-D8A9-44DD-A265-52F4F0B7BE53}" srcOrd="1" destOrd="0" parTransId="{54FCA75B-3938-4583-9098-4F674D898C1A}" sibTransId="{0981FF1D-B48B-43EC-B352-5897F653F64C}"/>
    <dgm:cxn modelId="{2C670D64-5223-4C71-AC0E-A5C344DB15AD}" type="presOf" srcId="{3CFCA6ED-7014-43B5-B3BA-EE4BB29BE4DE}" destId="{21D74BAA-E54E-4461-8924-70E6627B92D4}" srcOrd="0" destOrd="0" presId="urn:microsoft.com/office/officeart/2005/8/layout/hProcess9"/>
    <dgm:cxn modelId="{3658AF5A-E0A2-4318-9010-E5E24B542D35}" type="presOf" srcId="{749F752E-3837-46E8-B6F1-F4AEE694CA5F}" destId="{DF55BF1C-D36A-4C1A-B9D8-CC49ADD681E0}" srcOrd="0" destOrd="0" presId="urn:microsoft.com/office/officeart/2005/8/layout/hProcess9"/>
    <dgm:cxn modelId="{5C603799-2CB5-4355-8916-DBAF8BE6EEAB}" type="presOf" srcId="{B0441CE1-BFE1-486A-8CBA-F1D0C0243176}" destId="{352DB569-9838-408A-AFFB-C6D490B06306}" srcOrd="0" destOrd="0" presId="urn:microsoft.com/office/officeart/2005/8/layout/hProcess9"/>
    <dgm:cxn modelId="{2F39C6B2-139A-4F6C-988A-A697D85413D8}" srcId="{749F752E-3837-46E8-B6F1-F4AEE694CA5F}" destId="{B0441CE1-BFE1-486A-8CBA-F1D0C0243176}" srcOrd="2" destOrd="0" parTransId="{8D32F04F-D22C-4ACC-84E7-1B663E247093}" sibTransId="{70CF0BAD-091E-446E-AA53-8BC20B464127}"/>
    <dgm:cxn modelId="{EEA44DC1-89CC-4CCB-90A1-C3066D2E5BBF}" type="presOf" srcId="{C52B1DF3-5896-45EB-8C3A-05358B43080D}" destId="{B308D9C9-AB32-4D01-B73A-C95098E188AE}" srcOrd="0" destOrd="0" presId="urn:microsoft.com/office/officeart/2005/8/layout/hProcess9"/>
    <dgm:cxn modelId="{5FCAC5DC-417F-4D51-9C4C-F8265A83AAAB}" srcId="{749F752E-3837-46E8-B6F1-F4AEE694CA5F}" destId="{C52B1DF3-5896-45EB-8C3A-05358B43080D}" srcOrd="3" destOrd="0" parTransId="{B375A981-12A4-4958-B4FE-2A5AAEA57E47}" sibTransId="{28221312-D910-4F4A-AA52-5043A2C50CEA}"/>
    <dgm:cxn modelId="{936F34F8-086C-4543-BE7A-59E420A416B2}" srcId="{749F752E-3837-46E8-B6F1-F4AEE694CA5F}" destId="{3CFCA6ED-7014-43B5-B3BA-EE4BB29BE4DE}" srcOrd="0" destOrd="0" parTransId="{6D8E83C6-05DC-496F-8E77-72A69AAF491E}" sibTransId="{D4709070-0955-4ECB-8E95-194014221E91}"/>
    <dgm:cxn modelId="{A63F5BD7-C3A1-4428-87CF-70395EBEFD6C}" type="presParOf" srcId="{DF55BF1C-D36A-4C1A-B9D8-CC49ADD681E0}" destId="{648718DF-CB61-40CC-938D-926A87832621}" srcOrd="0" destOrd="0" presId="urn:microsoft.com/office/officeart/2005/8/layout/hProcess9"/>
    <dgm:cxn modelId="{5D9D7E44-DCD0-4B9E-81DA-A096C21877A0}" type="presParOf" srcId="{DF55BF1C-D36A-4C1A-B9D8-CC49ADD681E0}" destId="{8414D137-B4CB-4672-9DD5-DA8C7A59B971}" srcOrd="1" destOrd="0" presId="urn:microsoft.com/office/officeart/2005/8/layout/hProcess9"/>
    <dgm:cxn modelId="{843B2286-9657-4C5A-B89F-AA8F1CA21960}" type="presParOf" srcId="{8414D137-B4CB-4672-9DD5-DA8C7A59B971}" destId="{21D74BAA-E54E-4461-8924-70E6627B92D4}" srcOrd="0" destOrd="0" presId="urn:microsoft.com/office/officeart/2005/8/layout/hProcess9"/>
    <dgm:cxn modelId="{47338587-807B-4CB5-8DB4-D79708ADCCBC}" type="presParOf" srcId="{8414D137-B4CB-4672-9DD5-DA8C7A59B971}" destId="{BBC9672C-21B6-4143-8B54-756786A54F2A}" srcOrd="1" destOrd="0" presId="urn:microsoft.com/office/officeart/2005/8/layout/hProcess9"/>
    <dgm:cxn modelId="{EBD312F1-744F-4921-A8E3-2FDDF46F4F6C}" type="presParOf" srcId="{8414D137-B4CB-4672-9DD5-DA8C7A59B971}" destId="{A1CA084E-2072-4B0C-939C-F7FDFBCFDDF1}" srcOrd="2" destOrd="0" presId="urn:microsoft.com/office/officeart/2005/8/layout/hProcess9"/>
    <dgm:cxn modelId="{E7E48459-7CA3-4AE1-A98B-03DE2C616C36}" type="presParOf" srcId="{8414D137-B4CB-4672-9DD5-DA8C7A59B971}" destId="{D63610CC-480B-4151-A4E8-3F9A6A093697}" srcOrd="3" destOrd="0" presId="urn:microsoft.com/office/officeart/2005/8/layout/hProcess9"/>
    <dgm:cxn modelId="{91598710-FEAB-4B5D-A544-4C5795AC82F1}" type="presParOf" srcId="{8414D137-B4CB-4672-9DD5-DA8C7A59B971}" destId="{352DB569-9838-408A-AFFB-C6D490B06306}" srcOrd="4" destOrd="0" presId="urn:microsoft.com/office/officeart/2005/8/layout/hProcess9"/>
    <dgm:cxn modelId="{49CD4A56-6858-45E8-BD3E-1E82292BDA1B}" type="presParOf" srcId="{8414D137-B4CB-4672-9DD5-DA8C7A59B971}" destId="{A699D4F7-B684-49B2-98DE-0FA6470ACE34}" srcOrd="5" destOrd="0" presId="urn:microsoft.com/office/officeart/2005/8/layout/hProcess9"/>
    <dgm:cxn modelId="{EE1CE482-D5EE-4E51-895F-B5688FD90F6B}" type="presParOf" srcId="{8414D137-B4CB-4672-9DD5-DA8C7A59B971}" destId="{B308D9C9-AB32-4D01-B73A-C95098E188A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11375" y="1879462"/>
          <a:ext cx="3408572" cy="25059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análisis de Palabras</a:t>
          </a:r>
          <a:endParaRPr lang="es-CO" sz="2900" kern="1200" dirty="0"/>
        </a:p>
      </dsp:txBody>
      <dsp:txXfrm>
        <a:off x="133705" y="2001792"/>
        <a:ext cx="3163912" cy="2261290"/>
      </dsp:txXfrm>
    </dsp:sp>
    <dsp:sp modelId="{A1CA084E-2072-4B0C-939C-F7FDFBCFDDF1}">
      <dsp:nvSpPr>
        <dsp:cNvPr id="0" name=""/>
        <dsp:cNvSpPr/>
      </dsp:nvSpPr>
      <dsp:spPr>
        <a:xfrm>
          <a:off x="3590584" y="1879462"/>
          <a:ext cx="3408572" cy="2505950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Preprocesamiento</a:t>
          </a:r>
          <a:endParaRPr lang="es-CO" sz="2900" kern="1200" dirty="0"/>
        </a:p>
      </dsp:txBody>
      <dsp:txXfrm>
        <a:off x="3712914" y="2001792"/>
        <a:ext cx="3163912" cy="2261290"/>
      </dsp:txXfrm>
    </dsp:sp>
    <dsp:sp modelId="{352DB569-9838-408A-AFFB-C6D490B06306}">
      <dsp:nvSpPr>
        <dsp:cNvPr id="0" name=""/>
        <dsp:cNvSpPr/>
      </dsp:nvSpPr>
      <dsp:spPr>
        <a:xfrm>
          <a:off x="7169792" y="1879462"/>
          <a:ext cx="3408572" cy="250595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Minería de texto</a:t>
          </a:r>
        </a:p>
      </dsp:txBody>
      <dsp:txXfrm>
        <a:off x="7292122" y="2001792"/>
        <a:ext cx="3163912" cy="2261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358851" y="1879462"/>
          <a:ext cx="3176922" cy="250595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Funciones , Operaciones Expresiónes Regulares</a:t>
          </a:r>
          <a:endParaRPr lang="es-CO" sz="3500" kern="1200" dirty="0"/>
        </a:p>
      </dsp:txBody>
      <dsp:txXfrm>
        <a:off x="481181" y="2001792"/>
        <a:ext cx="2932262" cy="2261290"/>
      </dsp:txXfrm>
    </dsp:sp>
    <dsp:sp modelId="{A1CA084E-2072-4B0C-939C-F7FDFBCFDDF1}">
      <dsp:nvSpPr>
        <dsp:cNvPr id="0" name=""/>
        <dsp:cNvSpPr/>
      </dsp:nvSpPr>
      <dsp:spPr>
        <a:xfrm>
          <a:off x="3706409" y="1879462"/>
          <a:ext cx="3176922" cy="2505950"/>
        </a:xfrm>
        <a:prstGeom prst="round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Raspado Web</a:t>
          </a:r>
          <a:endParaRPr lang="es-CO" sz="3500" kern="1200" dirty="0"/>
        </a:p>
      </dsp:txBody>
      <dsp:txXfrm>
        <a:off x="3828739" y="2001792"/>
        <a:ext cx="2932262" cy="2261290"/>
      </dsp:txXfrm>
    </dsp:sp>
    <dsp:sp modelId="{352DB569-9838-408A-AFFB-C6D490B06306}">
      <dsp:nvSpPr>
        <dsp:cNvPr id="0" name=""/>
        <dsp:cNvSpPr/>
      </dsp:nvSpPr>
      <dsp:spPr>
        <a:xfrm>
          <a:off x="7053967" y="1879462"/>
          <a:ext cx="3176922" cy="250595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dirty="0"/>
            <a:t>Visualización y presentación</a:t>
          </a:r>
        </a:p>
      </dsp:txBody>
      <dsp:txXfrm>
        <a:off x="7176297" y="2001792"/>
        <a:ext cx="2932262" cy="2261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11375" y="1879462"/>
          <a:ext cx="3408572" cy="25059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análisis de Palabras</a:t>
          </a:r>
          <a:endParaRPr lang="es-CO" sz="2900" kern="1200" dirty="0"/>
        </a:p>
      </dsp:txBody>
      <dsp:txXfrm>
        <a:off x="133705" y="2001792"/>
        <a:ext cx="3163912" cy="2261290"/>
      </dsp:txXfrm>
    </dsp:sp>
    <dsp:sp modelId="{A1CA084E-2072-4B0C-939C-F7FDFBCFDDF1}">
      <dsp:nvSpPr>
        <dsp:cNvPr id="0" name=""/>
        <dsp:cNvSpPr/>
      </dsp:nvSpPr>
      <dsp:spPr>
        <a:xfrm>
          <a:off x="3590584" y="1879462"/>
          <a:ext cx="3408572" cy="2505950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Preprocesamiento</a:t>
          </a:r>
          <a:endParaRPr lang="es-CO" sz="2900" kern="1200" dirty="0"/>
        </a:p>
      </dsp:txBody>
      <dsp:txXfrm>
        <a:off x="3712914" y="2001792"/>
        <a:ext cx="3163912" cy="2261290"/>
      </dsp:txXfrm>
    </dsp:sp>
    <dsp:sp modelId="{352DB569-9838-408A-AFFB-C6D490B06306}">
      <dsp:nvSpPr>
        <dsp:cNvPr id="0" name=""/>
        <dsp:cNvSpPr/>
      </dsp:nvSpPr>
      <dsp:spPr>
        <a:xfrm>
          <a:off x="7169792" y="1879462"/>
          <a:ext cx="3408572" cy="250595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Minería de texto</a:t>
          </a:r>
        </a:p>
      </dsp:txBody>
      <dsp:txXfrm>
        <a:off x="7292122" y="2001792"/>
        <a:ext cx="3163912" cy="2261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557" y="1879462"/>
          <a:ext cx="3404064" cy="250595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Preprocesamiento</a:t>
          </a:r>
          <a:endParaRPr lang="es-CO" sz="2900" kern="1200" dirty="0"/>
        </a:p>
      </dsp:txBody>
      <dsp:txXfrm>
        <a:off x="122887" y="2001792"/>
        <a:ext cx="3159404" cy="2261290"/>
      </dsp:txXfrm>
    </dsp:sp>
    <dsp:sp modelId="{A1CA084E-2072-4B0C-939C-F7FDFBCFDDF1}">
      <dsp:nvSpPr>
        <dsp:cNvPr id="0" name=""/>
        <dsp:cNvSpPr/>
      </dsp:nvSpPr>
      <dsp:spPr>
        <a:xfrm>
          <a:off x="3592838" y="1879462"/>
          <a:ext cx="3404064" cy="2505950"/>
        </a:xfrm>
        <a:prstGeom prst="round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Repaso Minería de datos </a:t>
          </a:r>
          <a:endParaRPr lang="es-CO" sz="2900" kern="1200" dirty="0"/>
        </a:p>
      </dsp:txBody>
      <dsp:txXfrm>
        <a:off x="3715168" y="2001792"/>
        <a:ext cx="3159404" cy="2261290"/>
      </dsp:txXfrm>
    </dsp:sp>
    <dsp:sp modelId="{352DB569-9838-408A-AFFB-C6D490B06306}">
      <dsp:nvSpPr>
        <dsp:cNvPr id="0" name=""/>
        <dsp:cNvSpPr/>
      </dsp:nvSpPr>
      <dsp:spPr>
        <a:xfrm>
          <a:off x="7185118" y="1879462"/>
          <a:ext cx="3404064" cy="2505950"/>
        </a:xfrm>
        <a:prstGeom prst="round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Visión por computadora</a:t>
          </a:r>
        </a:p>
      </dsp:txBody>
      <dsp:txXfrm>
        <a:off x="7307448" y="2001792"/>
        <a:ext cx="3159404" cy="2261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11375" y="1879462"/>
          <a:ext cx="3408572" cy="25059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análisis de Palabras</a:t>
          </a:r>
          <a:endParaRPr lang="es-CO" sz="2900" kern="1200" dirty="0"/>
        </a:p>
      </dsp:txBody>
      <dsp:txXfrm>
        <a:off x="133705" y="2001792"/>
        <a:ext cx="3163912" cy="2261290"/>
      </dsp:txXfrm>
    </dsp:sp>
    <dsp:sp modelId="{A1CA084E-2072-4B0C-939C-F7FDFBCFDDF1}">
      <dsp:nvSpPr>
        <dsp:cNvPr id="0" name=""/>
        <dsp:cNvSpPr/>
      </dsp:nvSpPr>
      <dsp:spPr>
        <a:xfrm>
          <a:off x="3590584" y="1879462"/>
          <a:ext cx="3408572" cy="2505950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Preprocesamiento</a:t>
          </a:r>
          <a:endParaRPr lang="es-CO" sz="2900" kern="1200" dirty="0"/>
        </a:p>
      </dsp:txBody>
      <dsp:txXfrm>
        <a:off x="3712914" y="2001792"/>
        <a:ext cx="3163912" cy="2261290"/>
      </dsp:txXfrm>
    </dsp:sp>
    <dsp:sp modelId="{352DB569-9838-408A-AFFB-C6D490B06306}">
      <dsp:nvSpPr>
        <dsp:cNvPr id="0" name=""/>
        <dsp:cNvSpPr/>
      </dsp:nvSpPr>
      <dsp:spPr>
        <a:xfrm>
          <a:off x="7169792" y="1879462"/>
          <a:ext cx="3408572" cy="250595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Técnicas de Minería de texto</a:t>
          </a:r>
        </a:p>
      </dsp:txBody>
      <dsp:txXfrm>
        <a:off x="7292122" y="2001792"/>
        <a:ext cx="3163912" cy="2261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18DF-CB61-40CC-938D-926A87832621}">
      <dsp:nvSpPr>
        <dsp:cNvPr id="0" name=""/>
        <dsp:cNvSpPr/>
      </dsp:nvSpPr>
      <dsp:spPr>
        <a:xfrm>
          <a:off x="794230" y="0"/>
          <a:ext cx="9001279" cy="62648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74BAA-E54E-4461-8924-70E6627B92D4}">
      <dsp:nvSpPr>
        <dsp:cNvPr id="0" name=""/>
        <dsp:cNvSpPr/>
      </dsp:nvSpPr>
      <dsp:spPr>
        <a:xfrm>
          <a:off x="5300" y="1879462"/>
          <a:ext cx="2549190" cy="250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Análisis de Sentimientos</a:t>
          </a:r>
          <a:endParaRPr lang="es-CO" sz="2100" kern="1200" dirty="0"/>
        </a:p>
      </dsp:txBody>
      <dsp:txXfrm>
        <a:off x="127630" y="2001792"/>
        <a:ext cx="2304530" cy="2261290"/>
      </dsp:txXfrm>
    </dsp:sp>
    <dsp:sp modelId="{A1CA084E-2072-4B0C-939C-F7FDFBCFDDF1}">
      <dsp:nvSpPr>
        <dsp:cNvPr id="0" name=""/>
        <dsp:cNvSpPr/>
      </dsp:nvSpPr>
      <dsp:spPr>
        <a:xfrm>
          <a:off x="2681950" y="1879462"/>
          <a:ext cx="2549190" cy="250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Chatbots</a:t>
          </a:r>
          <a:endParaRPr lang="es-CO" sz="2100" kern="1200" dirty="0"/>
        </a:p>
      </dsp:txBody>
      <dsp:txXfrm>
        <a:off x="2804280" y="2001792"/>
        <a:ext cx="2304530" cy="2261290"/>
      </dsp:txXfrm>
    </dsp:sp>
    <dsp:sp modelId="{352DB569-9838-408A-AFFB-C6D490B06306}">
      <dsp:nvSpPr>
        <dsp:cNvPr id="0" name=""/>
        <dsp:cNvSpPr/>
      </dsp:nvSpPr>
      <dsp:spPr>
        <a:xfrm>
          <a:off x="5358600" y="1879462"/>
          <a:ext cx="2549190" cy="250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Sistemas de recomendaciones</a:t>
          </a:r>
        </a:p>
      </dsp:txBody>
      <dsp:txXfrm>
        <a:off x="5480930" y="2001792"/>
        <a:ext cx="2304530" cy="2261290"/>
      </dsp:txXfrm>
    </dsp:sp>
    <dsp:sp modelId="{B308D9C9-AB32-4D01-B73A-C95098E188AE}">
      <dsp:nvSpPr>
        <dsp:cNvPr id="0" name=""/>
        <dsp:cNvSpPr/>
      </dsp:nvSpPr>
      <dsp:spPr>
        <a:xfrm>
          <a:off x="8035250" y="1879462"/>
          <a:ext cx="2549190" cy="2505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Sistemas de clasificación</a:t>
          </a:r>
        </a:p>
      </dsp:txBody>
      <dsp:txXfrm>
        <a:off x="8157580" y="2001792"/>
        <a:ext cx="2304530" cy="226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6964D-4768-470C-AB19-DC6CD584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43CFE-48B8-C0D1-99A9-85736023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7457A-BE41-C979-0901-13A48F59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F2E6C-CE0A-D32C-9B8A-4E316659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CA8B4-3B55-8A3D-0766-CE06B022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692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FB9C1-FF28-CB50-328B-83AD72A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5D149F-8904-7582-08A2-B91285EA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83964-1325-ED0F-0271-F2F7E3BE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FF40E-9AA8-7F50-4422-8E41D5B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24F3A-E21C-4847-0140-21B88B7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8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43CB45-4EBD-4829-7EA2-4D75A9711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B9893F-BA4E-AB62-C142-FFC93AC77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9E903-8C47-2499-A6FE-6A0BA7B6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61B9B-D841-8A79-D10E-67B7A5B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B88C6-85A9-8269-092A-CF5890A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1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1B9DD-A393-43E4-47D8-F3F751F4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7B832-8D68-0076-4C46-2997E41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0A8CE-6F1C-45D4-8D07-2DD28510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8D366-3E86-817D-8F3D-F0153CD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BCB36-DD57-DF68-BD1C-87A33538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789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F53EB-5E39-4346-76BC-F6173A75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0EBBDC-A3FA-324E-EF6E-1B9B2CB0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F2635-81AE-9E20-D61A-249FACBB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31B22-F236-6C77-211E-7CC16F56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F1BA3-D044-CE39-EFD5-9B35CFF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03B2-425F-599A-74AB-104A1D28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9735-6AA6-B6A6-EC4D-466EA5ABD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27549-CFA5-2410-53E4-16ACDC91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C40F1-DA35-DAD6-5DF2-C4029ED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20AF9-22C7-5ACB-5337-B73A55D5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34677-54BC-D058-FE43-5E486D67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8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3959C-96F7-85FF-B28C-1EEEEF04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BAF34-A18C-98E4-D36A-8241C8E9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EED53-9BC6-C0C0-2588-F4E3C965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531CA5-B411-16A1-8ACE-9003712E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8BFC5C-B231-604B-934B-82681835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B40913-5AFF-89ED-3A52-61FCC856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1AE6D7-E72C-D0A1-57B1-E5369918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433ACC-E90E-4EB6-1AF5-78DDD49D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3798-9308-2320-7A1E-C7967C0A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454F7C-BAB0-5929-30E6-DCD58286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7FAC16-590E-3ECC-639A-30D6C81A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2A9F9C-7037-30BD-13C2-8C0B17B3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2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5A152-470C-C054-1CE2-1A57B36C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29671-8506-70CB-ADB3-EB299CF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ED048-F77B-5570-1457-646EAD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80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93735-04A9-EFB6-D82D-5FAC125B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F842D-6A70-7D14-D94A-4C25B30A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4EA193-D5C8-2BE3-041E-F92D1958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EA206-D461-55AB-B123-AEC8789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355E1-207E-099C-E0C7-6BEDAA8F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977AE-8261-E453-1725-ED922FB5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92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B72B6-002E-BCCD-93C1-4B65464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1BFD53-60CF-2EC7-725B-6C449038F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5D554-672E-1FDB-73FB-7DF240A6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47A13A-7957-B2F6-0ACA-CF4E59DB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3910D9-7F3D-039E-BE5A-7CEB6605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355174-D03B-95B9-370C-605AC293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717596-AF2C-6A62-794D-686F7DEB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12ACC-8259-A715-829C-9954B28B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AB2D4-44F6-4661-DE74-EFF503A40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96A1F-4CE7-4564-BCD2-F7AD9D33F9CE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4F7AF-347A-158D-033B-9C0DFA59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40DE0-A51D-E86E-ABA1-25315F1B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29B43-9156-4530-A13D-A4E4488A8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2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es/3/howto/reg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2D2D-5D15-754B-FE4E-98DB9EAA5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EE604DB-5511-CC91-DCF2-D0014E3FD2BC}"/>
              </a:ext>
            </a:extLst>
          </p:cNvPr>
          <p:cNvSpPr txBox="1"/>
          <p:nvPr/>
        </p:nvSpPr>
        <p:spPr>
          <a:xfrm>
            <a:off x="4612981" y="2782669"/>
            <a:ext cx="338387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Minería de Texto</a:t>
            </a:r>
          </a:p>
          <a:p>
            <a:r>
              <a:rPr lang="es-MX" sz="3600" dirty="0"/>
              <a:t>Clase 01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7368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675E0-57A2-1AB6-51C7-C60F0063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D1D38B6-0336-1321-C0E5-D460ECB36481}"/>
              </a:ext>
            </a:extLst>
          </p:cNvPr>
          <p:cNvSpPr txBox="1"/>
          <p:nvPr/>
        </p:nvSpPr>
        <p:spPr>
          <a:xfrm>
            <a:off x="4543533" y="470343"/>
            <a:ext cx="33838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Minería de Texto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A99F29-769D-3F30-793A-132486CC2BF4}"/>
              </a:ext>
            </a:extLst>
          </p:cNvPr>
          <p:cNvSpPr txBox="1"/>
          <p:nvPr/>
        </p:nvSpPr>
        <p:spPr>
          <a:xfrm>
            <a:off x="590035" y="1498938"/>
            <a:ext cx="6255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i="0" dirty="0">
                <a:effectLst/>
                <a:latin typeface="Segoe UI" panose="020B0502040204020203" pitchFamily="34" charset="0"/>
              </a:rPr>
              <a:t>Para que los sistemas informáticos interpreten el tema de un texto de forma similar, usan el procesamiento del lenguaje natural </a:t>
            </a:r>
            <a:r>
              <a:rPr lang="es-MX" sz="2000" b="1" i="0" dirty="0">
                <a:solidFill>
                  <a:schemeClr val="accent5"/>
                </a:solidFill>
                <a:effectLst/>
                <a:latin typeface="Segoe UI" panose="020B0502040204020203" pitchFamily="34" charset="0"/>
              </a:rPr>
              <a:t>(NLP)</a:t>
            </a:r>
            <a:r>
              <a:rPr lang="es-MX" sz="2000" i="0" dirty="0">
                <a:effectLst/>
                <a:latin typeface="Segoe UI" panose="020B0502040204020203" pitchFamily="34" charset="0"/>
              </a:rPr>
              <a:t>, un área dentro de la inteligencia artificial que trata de comprender el idioma escrito o hablado y responder de la misma forma. El </a:t>
            </a:r>
            <a:r>
              <a:rPr lang="es-MX" sz="2000" i="1" dirty="0">
                <a:effectLst/>
                <a:latin typeface="Segoe UI" panose="020B0502040204020203" pitchFamily="34" charset="0"/>
              </a:rPr>
              <a:t>análisis de texto</a:t>
            </a:r>
            <a:r>
              <a:rPr lang="es-MX" sz="2000" i="0" dirty="0">
                <a:effectLst/>
                <a:latin typeface="Segoe UI" panose="020B0502040204020203" pitchFamily="34" charset="0"/>
              </a:rPr>
              <a:t> describe los procesos del NLP que extraen información del texto no estructurad</a:t>
            </a:r>
            <a:endParaRPr lang="es-CO" sz="2000" dirty="0"/>
          </a:p>
        </p:txBody>
      </p:sp>
      <p:pic>
        <p:nvPicPr>
          <p:cNvPr id="1026" name="Picture 2" descr="Como el análisis de datos y Machine Learning están revolucionando">
            <a:extLst>
              <a:ext uri="{FF2B5EF4-FFF2-40B4-BE49-F238E27FC236}">
                <a16:creationId xmlns:a16="http://schemas.microsoft.com/office/drawing/2014/main" id="{204E1626-51C4-BA5E-BC80-CF8079620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5" t="6572" r="20545" b="4861"/>
          <a:stretch/>
        </p:blipFill>
        <p:spPr bwMode="auto">
          <a:xfrm>
            <a:off x="7236367" y="1302027"/>
            <a:ext cx="3954749" cy="36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D3B680-F3D8-4564-626B-A4C9C352FFC0}"/>
              </a:ext>
            </a:extLst>
          </p:cNvPr>
          <p:cNvSpPr txBox="1"/>
          <p:nvPr/>
        </p:nvSpPr>
        <p:spPr>
          <a:xfrm>
            <a:off x="465882" y="439196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algn="just">
              <a:defRPr sz="2000" i="0">
                <a:effectLst/>
                <a:latin typeface="Segoe UI" panose="020B0502040204020203" pitchFamily="34" charset="0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La minería de texto</a:t>
            </a:r>
            <a:r>
              <a:rPr lang="es-MX" dirty="0"/>
              <a:t>, también conocida como minería de datos de texto, es el proceso de </a:t>
            </a:r>
            <a:r>
              <a:rPr lang="es-MX" b="1" dirty="0">
                <a:solidFill>
                  <a:schemeClr val="accent5"/>
                </a:solidFill>
              </a:rPr>
              <a:t>transformar texto no estructurado en un formato estructurado</a:t>
            </a:r>
            <a:r>
              <a:rPr lang="es-MX" dirty="0"/>
              <a:t> para identificar patrones significativos y nueva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95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AFE96-15B7-CD68-88FC-EEE7EDF3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644941"/>
            <a:ext cx="10798476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A942198-FC8A-F0E7-F61A-B74F8A65917A}"/>
              </a:ext>
            </a:extLst>
          </p:cNvPr>
          <p:cNvSpPr/>
          <p:nvPr/>
        </p:nvSpPr>
        <p:spPr>
          <a:xfrm>
            <a:off x="8831484" y="462987"/>
            <a:ext cx="2766349" cy="1632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A diagram of the process to tokenize text and train a language model that supports natural language processing tasks.">
            <a:extLst>
              <a:ext uri="{FF2B5EF4-FFF2-40B4-BE49-F238E27FC236}">
                <a16:creationId xmlns:a16="http://schemas.microsoft.com/office/drawing/2014/main" id="{A5D68214-D001-D63E-D10B-29D1E80B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5" y="935574"/>
            <a:ext cx="10572830" cy="49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8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C9B56E-86DB-FD7B-FFCE-3DF7C55041A5}"/>
              </a:ext>
            </a:extLst>
          </p:cNvPr>
          <p:cNvSpPr txBox="1"/>
          <p:nvPr/>
        </p:nvSpPr>
        <p:spPr>
          <a:xfrm>
            <a:off x="700738" y="1072226"/>
            <a:ext cx="642720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Conceptos Básicos- resumen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Listas , diccionarios , tuplas.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P.O.O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Pandas.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Funciones , Manejo de texto</a:t>
            </a:r>
          </a:p>
        </p:txBody>
      </p:sp>
    </p:spTree>
    <p:extLst>
      <p:ext uri="{BB962C8B-B14F-4D97-AF65-F5344CB8AC3E}">
        <p14:creationId xmlns:p14="http://schemas.microsoft.com/office/powerpoint/2010/main" val="204610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5DD69A2-6CBA-D794-276E-AE171FC6A21C}"/>
              </a:ext>
            </a:extLst>
          </p:cNvPr>
          <p:cNvSpPr txBox="1"/>
          <p:nvPr/>
        </p:nvSpPr>
        <p:spPr>
          <a:xfrm>
            <a:off x="952018" y="747095"/>
            <a:ext cx="65252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i="0" dirty="0">
                <a:effectLst/>
                <a:latin typeface="Segoe UI" panose="020B0502040204020203" pitchFamily="34" charset="0"/>
              </a:rPr>
              <a:t>SET { 1,2,34}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>
                <a:latin typeface="Segoe UI" panose="020B0502040204020203" pitchFamily="34" charset="0"/>
              </a:rPr>
              <a:t>TUPLAS (1,2,3,5)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/>
              <a:t>LISTAS [1,2,3,[1,2]]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p={"nombre":"daniel","cedula":75107733}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3200" b="1" dirty="0"/>
          </a:p>
        </p:txBody>
      </p:sp>
      <p:pic>
        <p:nvPicPr>
          <p:cNvPr id="1026" name="Picture 2" descr="Programación Orientada a Objetos – Conogasi">
            <a:extLst>
              <a:ext uri="{FF2B5EF4-FFF2-40B4-BE49-F238E27FC236}">
                <a16:creationId xmlns:a16="http://schemas.microsoft.com/office/drawing/2014/main" id="{FF6C6CDA-DD22-285B-4512-F0AAE93FB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26460"/>
          <a:stretch/>
        </p:blipFill>
        <p:spPr bwMode="auto">
          <a:xfrm>
            <a:off x="5671595" y="3240912"/>
            <a:ext cx="6204030" cy="33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6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FD17FD7-F3A0-A31E-5B43-A2C8A96E073E}"/>
              </a:ext>
            </a:extLst>
          </p:cNvPr>
          <p:cNvSpPr txBox="1"/>
          <p:nvPr/>
        </p:nvSpPr>
        <p:spPr>
          <a:xfrm>
            <a:off x="720524" y="226234"/>
            <a:ext cx="1018282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PT Sans" panose="020F0502020204030204" pitchFamily="34" charset="0"/>
              </a:rPr>
              <a:t>conversión a cadenas str(x)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PT Sans" panose="020F0502020204030204" pitchFamily="34" charset="0"/>
              </a:rPr>
              <a:t>Ver si una cadena esta en otra ("mola" in "Python mola")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PT Sans" panose="020F0502020204030204" pitchFamily="34" charset="0"/>
              </a:rPr>
              <a:t>Con</a:t>
            </a:r>
            <a:r>
              <a:rPr lang="es-MX" sz="2400" b="1" dirty="0">
                <a:latin typeface="PT Sans" panose="020F0502020204030204" pitchFamily="34" charset="0"/>
              </a:rPr>
              <a:t>tar cantidad de caracteres de la cadena </a:t>
            </a:r>
            <a:r>
              <a:rPr lang="es-MX" sz="2400" b="1" i="0" dirty="0">
                <a:effectLst/>
                <a:latin typeface="PT Sans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latin typeface="PT Sans" panose="020F0502020204030204" pitchFamily="34" charset="0"/>
              </a:rPr>
              <a:t>Acceder a los elementos de una cadena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PT Sans" panose="020F0502020204030204" pitchFamily="34" charset="0"/>
              </a:rPr>
              <a:t>Convertir primera letra de una cadena en mayúscula.</a:t>
            </a:r>
            <a:r>
              <a:rPr lang="es-CO" sz="2400" b="0" i="0" dirty="0">
                <a:effectLst/>
                <a:latin typeface="SFMono-Regular"/>
              </a:rPr>
              <a:t> (</a:t>
            </a:r>
            <a:r>
              <a:rPr lang="es-CO" sz="2400" b="0" i="0" dirty="0" err="1">
                <a:effectLst/>
                <a:latin typeface="SFMono-Regular"/>
              </a:rPr>
              <a:t>capitalize</a:t>
            </a:r>
            <a:r>
              <a:rPr lang="es-CO" sz="2400" b="0" i="0" dirty="0">
                <a:effectLst/>
                <a:latin typeface="SFMono-Regular"/>
              </a:rPr>
              <a:t>)</a:t>
            </a:r>
            <a:endParaRPr lang="es-MX" sz="2400" b="1" i="0" dirty="0">
              <a:effectLst/>
              <a:latin typeface="PT Sans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latin typeface="PT Sans" panose="020F0502020204030204" pitchFamily="34" charset="0"/>
              </a:rPr>
              <a:t>Convertir a minúscula (</a:t>
            </a:r>
            <a:r>
              <a:rPr lang="es-CO" sz="2400" b="0" i="0" dirty="0" err="1">
                <a:effectLst/>
                <a:latin typeface="SFMono-Regular"/>
              </a:rPr>
              <a:t>lower</a:t>
            </a:r>
            <a:r>
              <a:rPr lang="es-CO" sz="2400" b="0" i="0" dirty="0">
                <a:effectLst/>
                <a:latin typeface="SFMono-Regular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SFMono-Regular"/>
              </a:rPr>
              <a:t>Convertir a mayúsculas(</a:t>
            </a:r>
            <a:r>
              <a:rPr lang="es-CO" sz="2400" dirty="0" err="1">
                <a:latin typeface="SFMono-Regular"/>
              </a:rPr>
              <a:t>upper</a:t>
            </a:r>
            <a:r>
              <a:rPr lang="es-CO" sz="2400" dirty="0">
                <a:latin typeface="SFMono-Regular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latin typeface="SFMono-Regular"/>
              </a:rPr>
              <a:t>Contar cuantas veces a parece una cadena (</a:t>
            </a:r>
            <a:r>
              <a:rPr lang="es-CO" sz="2400" b="0" i="0" dirty="0" err="1">
                <a:effectLst/>
                <a:latin typeface="SFMono-Regular"/>
              </a:rPr>
              <a:t>count</a:t>
            </a:r>
            <a:r>
              <a:rPr lang="es-MX" sz="2400" b="1" dirty="0">
                <a:latin typeface="PT Sans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latin typeface="PT Sans" panose="020F0502020204030204" pitchFamily="34" charset="0"/>
              </a:rPr>
              <a:t>Saber si no tiene caracteres alfanuméricos (</a:t>
            </a:r>
            <a:r>
              <a:rPr lang="es-CO" sz="2400" b="0" i="0" dirty="0" err="1">
                <a:effectLst/>
                <a:latin typeface="SFMono-Regular"/>
              </a:rPr>
              <a:t>isalnum</a:t>
            </a:r>
            <a:r>
              <a:rPr lang="es-CO" sz="2400" b="0" i="0" dirty="0">
                <a:effectLst/>
                <a:latin typeface="SFMono-Regular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SFMono-Regular"/>
              </a:rPr>
              <a:t>Elimina a la derecha o izquierda el carácter(</a:t>
            </a:r>
            <a:r>
              <a:rPr lang="es-CO" sz="2400" b="0" dirty="0" err="1">
                <a:effectLst/>
                <a:latin typeface="Consolas" panose="020B0609020204030204" pitchFamily="49" charset="0"/>
              </a:rPr>
              <a:t>strip</a:t>
            </a:r>
            <a:r>
              <a:rPr lang="es-CO" sz="2400" dirty="0">
                <a:latin typeface="SFMono-Regular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0" i="0" dirty="0">
                <a:effectLst/>
                <a:latin typeface="PT Sans" panose="020B0503020203020204" pitchFamily="34" charset="0"/>
              </a:rPr>
              <a:t> devuelve la primera cadena unida a cada uno de los elementos de la lista</a:t>
            </a:r>
            <a:endParaRPr lang="es-CO" sz="2400" b="0" i="0" dirty="0">
              <a:effectLst/>
              <a:latin typeface="SFMono-Regular"/>
            </a:endParaRPr>
          </a:p>
          <a:p>
            <a:r>
              <a:rPr lang="es-CO" sz="2400" b="0" i="0" dirty="0">
                <a:effectLst/>
                <a:latin typeface="SFMono-Regular"/>
              </a:rPr>
              <a:t>" y ".</a:t>
            </a:r>
            <a:r>
              <a:rPr lang="es-CO" sz="2400" b="0" i="0" dirty="0" err="1">
                <a:effectLst/>
                <a:latin typeface="SFMono-Regular"/>
              </a:rPr>
              <a:t>join</a:t>
            </a:r>
            <a:r>
              <a:rPr lang="es-CO" sz="2400" b="0" i="0" dirty="0">
                <a:effectLst/>
                <a:latin typeface="SFMono-Regular"/>
              </a:rPr>
              <a:t>(["1", "2", "3"])</a:t>
            </a:r>
            <a:endParaRPr lang="es-MX" sz="2400" b="1" i="0" dirty="0">
              <a:effectLst/>
              <a:latin typeface="PT Sans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latin typeface="PT Sans" panose="020F0502020204030204" pitchFamily="34" charset="0"/>
              </a:rPr>
              <a:t>Divide una cadena en caracteres y las convierte en una lista</a:t>
            </a:r>
            <a:r>
              <a:rPr lang="es-CO" sz="2400" b="0" i="0" dirty="0">
                <a:effectLst/>
                <a:latin typeface="SFMono-Regular"/>
              </a:rPr>
              <a:t> </a:t>
            </a:r>
            <a:r>
              <a:rPr lang="es-CO" sz="2400" b="0" i="0" dirty="0" err="1">
                <a:effectLst/>
                <a:latin typeface="SFMono-Regular"/>
              </a:rPr>
              <a:t>split</a:t>
            </a:r>
            <a:r>
              <a:rPr lang="es-CO" sz="2400" b="0" i="0" dirty="0">
                <a:effectLst/>
                <a:latin typeface="SFMono-Regular"/>
              </a:rPr>
              <a:t>(",")</a:t>
            </a:r>
          </a:p>
          <a:p>
            <a:endParaRPr lang="es-CO" sz="2400" dirty="0">
              <a:latin typeface="SFMono-Regular"/>
            </a:endParaRPr>
          </a:p>
          <a:p>
            <a:r>
              <a:rPr lang="es-CO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Mono-Regular"/>
              </a:rPr>
              <a:t>Otras mas </a:t>
            </a:r>
          </a:p>
          <a:p>
            <a:r>
              <a:rPr lang="es-CO" sz="2400" dirty="0">
                <a:latin typeface="SFMono-Regular"/>
              </a:rPr>
              <a:t>https://programminghistorian.org/es/lecciones/manipular-cadenas-de-caracteres-en-python</a:t>
            </a:r>
            <a:endParaRPr lang="es-CO" sz="2400" b="1" dirty="0"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8890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A58CC9C-FBFD-6A74-77D7-DCB758A6717D}"/>
              </a:ext>
            </a:extLst>
          </p:cNvPr>
          <p:cNvSpPr txBox="1"/>
          <p:nvPr/>
        </p:nvSpPr>
        <p:spPr>
          <a:xfrm>
            <a:off x="824697" y="5956100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https://docs.python.org/es/3/howto/regex.html</a:t>
            </a:r>
            <a:endParaRPr lang="es-MX" dirty="0"/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DD7B9D-F82F-19A0-1C93-CF71BE84137D}"/>
              </a:ext>
            </a:extLst>
          </p:cNvPr>
          <p:cNvSpPr txBox="1"/>
          <p:nvPr/>
        </p:nvSpPr>
        <p:spPr>
          <a:xfrm>
            <a:off x="824697" y="699342"/>
            <a:ext cx="6094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800" b="0" i="0" dirty="0">
                <a:effectLst/>
                <a:latin typeface="-apple-system"/>
              </a:rPr>
              <a:t>Expresiones regulares</a:t>
            </a:r>
          </a:p>
          <a:p>
            <a:pPr algn="l"/>
            <a:r>
              <a:rPr lang="es-CO" sz="2800" dirty="0">
                <a:latin typeface="-apple-system"/>
              </a:rPr>
              <a:t>[a-c]</a:t>
            </a:r>
          </a:p>
          <a:p>
            <a:pPr algn="l"/>
            <a:r>
              <a:rPr lang="es-CO" sz="2800" b="0" i="0" dirty="0">
                <a:effectLst/>
                <a:latin typeface="Menlo"/>
              </a:rPr>
              <a:t>[^5] </a:t>
            </a:r>
          </a:p>
          <a:p>
            <a:pPr algn="l"/>
            <a:r>
              <a:rPr lang="es-CO" sz="2800" b="0" i="0" dirty="0">
                <a:effectLst/>
                <a:latin typeface="Menlo"/>
              </a:rPr>
              <a:t>[5^]</a:t>
            </a:r>
            <a:r>
              <a:rPr lang="es-CO" sz="2800" dirty="0">
                <a:latin typeface="Menlo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F72AE1-FAFC-8DD1-BCF7-302A2A51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02" y="1379042"/>
            <a:ext cx="8191546" cy="43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01228B-5E92-D506-BC35-685DCC4A3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493407"/>
              </p:ext>
            </p:extLst>
          </p:nvPr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3900830-4383-B447-6082-7C70CCFA2A80}"/>
              </a:ext>
            </a:extLst>
          </p:cNvPr>
          <p:cNvSpPr txBox="1"/>
          <p:nvPr/>
        </p:nvSpPr>
        <p:spPr>
          <a:xfrm>
            <a:off x="5724151" y="308920"/>
            <a:ext cx="11162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Ruta</a:t>
            </a:r>
            <a:endParaRPr lang="es-CO" sz="36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24A46E9-209A-7ACC-70F3-E72BB0C2C48E}"/>
              </a:ext>
            </a:extLst>
          </p:cNvPr>
          <p:cNvSpPr/>
          <p:nvPr/>
        </p:nvSpPr>
        <p:spPr>
          <a:xfrm>
            <a:off x="474562" y="1319514"/>
            <a:ext cx="3958542" cy="4328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C0734E-74DA-D046-67FF-36AF9CEB811F}"/>
              </a:ext>
            </a:extLst>
          </p:cNvPr>
          <p:cNvSpPr txBox="1"/>
          <p:nvPr/>
        </p:nvSpPr>
        <p:spPr>
          <a:xfrm>
            <a:off x="746349" y="770584"/>
            <a:ext cx="631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1</a:t>
            </a:r>
            <a:endParaRPr lang="es-CO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D1F37C6-D3D3-EE1C-B085-B3A302584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22156"/>
              </p:ext>
            </p:extLst>
          </p:nvPr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11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F9FAE-4246-23A4-ED28-CDF8F203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217579B-4B0D-170D-CFED-DEA52D478CF6}"/>
              </a:ext>
            </a:extLst>
          </p:cNvPr>
          <p:cNvGraphicFramePr/>
          <p:nvPr/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80D9AC8-7489-F17B-7403-42345658BE99}"/>
              </a:ext>
            </a:extLst>
          </p:cNvPr>
          <p:cNvSpPr txBox="1"/>
          <p:nvPr/>
        </p:nvSpPr>
        <p:spPr>
          <a:xfrm>
            <a:off x="5724151" y="308920"/>
            <a:ext cx="11162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Ruta</a:t>
            </a:r>
            <a:endParaRPr lang="es-CO" sz="36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5447ADE-5DD1-4A77-BE28-BF051687AF8A}"/>
              </a:ext>
            </a:extLst>
          </p:cNvPr>
          <p:cNvSpPr/>
          <p:nvPr/>
        </p:nvSpPr>
        <p:spPr>
          <a:xfrm>
            <a:off x="4201610" y="1365812"/>
            <a:ext cx="3958542" cy="4328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9F25DC-62CB-B7BA-535D-C4B1E03D85C0}"/>
              </a:ext>
            </a:extLst>
          </p:cNvPr>
          <p:cNvSpPr txBox="1"/>
          <p:nvPr/>
        </p:nvSpPr>
        <p:spPr>
          <a:xfrm>
            <a:off x="4193415" y="775811"/>
            <a:ext cx="631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2</a:t>
            </a:r>
            <a:endParaRPr lang="es-CO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4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4B2A-61C9-26F4-0C96-2B6DACD7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E78A4A9-D0C2-A3BB-9A11-EF8597568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500597"/>
              </p:ext>
            </p:extLst>
          </p:nvPr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349D3F-DAA2-C309-C43D-32015D72D2A9}"/>
              </a:ext>
            </a:extLst>
          </p:cNvPr>
          <p:cNvSpPr txBox="1"/>
          <p:nvPr/>
        </p:nvSpPr>
        <p:spPr>
          <a:xfrm>
            <a:off x="8157025" y="4763909"/>
            <a:ext cx="3359786" cy="156966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MX" sz="2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Sistema de reconocimiento Fácil  y reconocimiento Optico de Caracteres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B6089-98A4-B15E-CFE8-DE61F7D2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EC56D61-2ABA-77E2-1843-1607D6B47CFC}"/>
              </a:ext>
            </a:extLst>
          </p:cNvPr>
          <p:cNvGraphicFramePr/>
          <p:nvPr/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1A3B8FE-1AEE-7CDF-A3BC-DFA48F4DDF86}"/>
              </a:ext>
            </a:extLst>
          </p:cNvPr>
          <p:cNvSpPr txBox="1"/>
          <p:nvPr/>
        </p:nvSpPr>
        <p:spPr>
          <a:xfrm>
            <a:off x="5724151" y="308920"/>
            <a:ext cx="11162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Ruta</a:t>
            </a:r>
            <a:endParaRPr lang="es-CO" sz="36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6F50C32-EE3C-6D77-8CB2-A6946C839332}"/>
              </a:ext>
            </a:extLst>
          </p:cNvPr>
          <p:cNvSpPr/>
          <p:nvPr/>
        </p:nvSpPr>
        <p:spPr>
          <a:xfrm>
            <a:off x="7789762" y="1160531"/>
            <a:ext cx="3958542" cy="4328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BFB6E5-109C-4405-2967-DDF7E38A9184}"/>
              </a:ext>
            </a:extLst>
          </p:cNvPr>
          <p:cNvSpPr txBox="1"/>
          <p:nvPr/>
        </p:nvSpPr>
        <p:spPr>
          <a:xfrm>
            <a:off x="8163939" y="570530"/>
            <a:ext cx="631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3</a:t>
            </a:r>
            <a:endParaRPr lang="es-CO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4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C237D-71F7-57C9-DA65-15A213207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DA8E50-26BA-7467-4668-CC5CD9D85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906890"/>
              </p:ext>
            </p:extLst>
          </p:nvPr>
        </p:nvGraphicFramePr>
        <p:xfrm>
          <a:off x="790832" y="308920"/>
          <a:ext cx="10589741" cy="6264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25556EE-47F5-DF6E-ED8B-ED4C1C6E6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9D685A-5A16-6396-8D38-9A4646DF4F63}"/>
              </a:ext>
            </a:extLst>
          </p:cNvPr>
          <p:cNvSpPr txBox="1"/>
          <p:nvPr/>
        </p:nvSpPr>
        <p:spPr>
          <a:xfrm>
            <a:off x="4288890" y="401518"/>
            <a:ext cx="29150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Herramientas</a:t>
            </a:r>
            <a:endParaRPr lang="es-CO" sz="3600" dirty="0"/>
          </a:p>
        </p:txBody>
      </p:sp>
      <p:pic>
        <p:nvPicPr>
          <p:cNvPr id="1028" name="Picture 4" descr="Microsoft Power BI Desktop для пользователей. Уровень 5 | Учебный центр  Трайтек">
            <a:extLst>
              <a:ext uri="{FF2B5EF4-FFF2-40B4-BE49-F238E27FC236}">
                <a16:creationId xmlns:a16="http://schemas.microsoft.com/office/drawing/2014/main" id="{C3573780-050D-9DDF-01BA-0B160E21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1" y="2310295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meros pasos con Python: ¡Hola, mundo! - blog.vermiip.es">
            <a:extLst>
              <a:ext uri="{FF2B5EF4-FFF2-40B4-BE49-F238E27FC236}">
                <a16:creationId xmlns:a16="http://schemas.microsoft.com/office/drawing/2014/main" id="{45D4CC87-89F8-499C-5DC9-B444EED7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18" y="2369133"/>
            <a:ext cx="3271081" cy="183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36A652-07A9-1FEC-397F-24433C8E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88" y="2310295"/>
            <a:ext cx="3589331" cy="1882303"/>
          </a:xfrm>
          <a:prstGeom prst="rect">
            <a:avLst/>
          </a:prstGeom>
        </p:spPr>
      </p:pic>
      <p:pic>
        <p:nvPicPr>
          <p:cNvPr id="1038" name="Picture 14" descr="Es Azure la mejor opción para las pequeñas empresas? - Caltico">
            <a:extLst>
              <a:ext uri="{FF2B5EF4-FFF2-40B4-BE49-F238E27FC236}">
                <a16:creationId xmlns:a16="http://schemas.microsoft.com/office/drawing/2014/main" id="{4C4993E1-3DA2-53BC-8047-F3B8DB04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8" y="4689487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sual Studio Code launches as a snap">
            <a:extLst>
              <a:ext uri="{FF2B5EF4-FFF2-40B4-BE49-F238E27FC236}">
                <a16:creationId xmlns:a16="http://schemas.microsoft.com/office/drawing/2014/main" id="{306EBE2F-7A5E-B395-ADA6-2B4017DD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70482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bajando con Git: Eliminar un tag remoto. Vabadus">
            <a:extLst>
              <a:ext uri="{FF2B5EF4-FFF2-40B4-BE49-F238E27FC236}">
                <a16:creationId xmlns:a16="http://schemas.microsoft.com/office/drawing/2014/main" id="{6E84D69E-B152-61E9-83FC-57E6D847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483625"/>
            <a:ext cx="3271081" cy="21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984B-B14A-9D85-A9A9-A903F3A9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433FC75-4148-ABFD-8FE1-9D53EB896DEE}"/>
              </a:ext>
            </a:extLst>
          </p:cNvPr>
          <p:cNvSpPr txBox="1"/>
          <p:nvPr/>
        </p:nvSpPr>
        <p:spPr>
          <a:xfrm>
            <a:off x="4612981" y="2782669"/>
            <a:ext cx="338387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600" dirty="0"/>
              <a:t>Minería de Texto</a:t>
            </a:r>
          </a:p>
          <a:p>
            <a:r>
              <a:rPr lang="es-MX" sz="3600" dirty="0"/>
              <a:t>Clase 02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476241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403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Consolas</vt:lpstr>
      <vt:lpstr>Menlo</vt:lpstr>
      <vt:lpstr>PT Sans</vt:lpstr>
      <vt:lpstr>Segoe UI</vt:lpstr>
      <vt:lpstr>SFMono-Regular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lopez alvarez</dc:creator>
  <cp:lastModifiedBy>Daniel alejandro lopez alvarez</cp:lastModifiedBy>
  <cp:revision>13</cp:revision>
  <dcterms:created xsi:type="dcterms:W3CDTF">2025-01-24T14:58:41Z</dcterms:created>
  <dcterms:modified xsi:type="dcterms:W3CDTF">2025-02-10T15:04:07Z</dcterms:modified>
</cp:coreProperties>
</file>