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2" r:id="rId1"/>
  </p:sldMasterIdLst>
  <p:notesMasterIdLst>
    <p:notesMasterId r:id="rId34"/>
  </p:notesMasterIdLst>
  <p:handoutMasterIdLst>
    <p:handoutMasterId r:id="rId35"/>
  </p:handoutMasterIdLst>
  <p:sldIdLst>
    <p:sldId id="385" r:id="rId2"/>
    <p:sldId id="355" r:id="rId3"/>
    <p:sldId id="356" r:id="rId4"/>
    <p:sldId id="400" r:id="rId5"/>
    <p:sldId id="399" r:id="rId6"/>
    <p:sldId id="391" r:id="rId7"/>
    <p:sldId id="401" r:id="rId8"/>
    <p:sldId id="402" r:id="rId9"/>
    <p:sldId id="392" r:id="rId10"/>
    <p:sldId id="394" r:id="rId11"/>
    <p:sldId id="418" r:id="rId12"/>
    <p:sldId id="403" r:id="rId13"/>
    <p:sldId id="404" r:id="rId14"/>
    <p:sldId id="405" r:id="rId15"/>
    <p:sldId id="406" r:id="rId16"/>
    <p:sldId id="407" r:id="rId17"/>
    <p:sldId id="408" r:id="rId18"/>
    <p:sldId id="393" r:id="rId19"/>
    <p:sldId id="396" r:id="rId20"/>
    <p:sldId id="395" r:id="rId21"/>
    <p:sldId id="415" r:id="rId22"/>
    <p:sldId id="416" r:id="rId23"/>
    <p:sldId id="410" r:id="rId24"/>
    <p:sldId id="413" r:id="rId25"/>
    <p:sldId id="417" r:id="rId26"/>
    <p:sldId id="412" r:id="rId27"/>
    <p:sldId id="419" r:id="rId28"/>
    <p:sldId id="420" r:id="rId29"/>
    <p:sldId id="421" r:id="rId30"/>
    <p:sldId id="397" r:id="rId31"/>
    <p:sldId id="414" r:id="rId32"/>
    <p:sldId id="386" r:id="rId33"/>
  </p:sldIdLst>
  <p:sldSz cx="9144000" cy="6858000" type="screen4x3"/>
  <p:notesSz cx="6808788" cy="99409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63">
          <p15:clr>
            <a:srgbClr val="A4A3A4"/>
          </p15:clr>
        </p15:guide>
        <p15:guide id="2" pos="3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262"/>
    <a:srgbClr val="FFFFFF"/>
    <a:srgbClr val="F0EEEC"/>
    <a:srgbClr val="F5F1E7"/>
    <a:srgbClr val="014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746" autoAdjust="0"/>
  </p:normalViewPr>
  <p:slideViewPr>
    <p:cSldViewPr snapToGrid="0">
      <p:cViewPr varScale="1">
        <p:scale>
          <a:sx n="87" d="100"/>
          <a:sy n="87" d="100"/>
        </p:scale>
        <p:origin x="1470" y="78"/>
      </p:cViewPr>
      <p:guideLst>
        <p:guide orient="horz" pos="2663"/>
        <p:guide pos="3799"/>
      </p:guideLst>
    </p:cSldViewPr>
  </p:slideViewPr>
  <p:outlineViewPr>
    <p:cViewPr>
      <p:scale>
        <a:sx n="33" d="100"/>
        <a:sy n="33" d="100"/>
      </p:scale>
      <p:origin x="0" y="19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28D3C7-6273-479D-B4D9-15A130E9223A}" type="datetimeFigureOut">
              <a:rPr lang="fr-FR"/>
              <a:pPr>
                <a:defRPr/>
              </a:pPr>
              <a:t>11/04/2022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4AEC4FA-BFBE-430E-B516-9A2DF3BFF9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2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46F3DE6-B9EC-4437-BD25-98EE42D7B432}" type="datetimeFigureOut">
              <a:rPr lang="fr-FR"/>
              <a:pPr>
                <a:defRPr/>
              </a:pPr>
              <a:t>11/04/2022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A3721-491A-44BF-A87E-E356E55CBF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672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6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1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8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2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83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9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95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31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7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47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01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29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4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98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74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60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81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89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5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30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90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31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80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32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6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0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5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2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6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1BE75B-84C1-4A13-9D52-2C5EBD30B4CD}" type="datetime1">
              <a:rPr lang="fr-FR" smtClean="0">
                <a:solidFill>
                  <a:prstClr val="black"/>
                </a:solidFill>
              </a:rPr>
              <a:pPr/>
              <a:t>11/04/2022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1F62-48CE-442D-B10C-6338327C1E40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7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885E76-1FC6-4EE2-B341-4255041D2753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332F-95E7-45CD-8ADD-7F3405A8D632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AA1-5A6F-47C3-8C7B-FA8BE4878B8F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36C-C569-4337-86A4-DDD07CE5DAD6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C69B-08DD-45FD-87FA-D89582D50A20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4AF6-902A-4FD7-8FDC-1A4B58B138F8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A0ED-9B34-4F02-84E6-47EC53CF1BA9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AED5-0DE8-4009-84F6-6EDBE728199C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4597-66CD-472B-9FD7-5C58398B8B1B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A81CC0F-30DA-4C44-A9F8-7655BCD64F37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815A04-588B-4FEE-8981-38943F6DE5AA}" type="datetime4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5989919-8B64-402C-A29A-F9A803C2F108}" type="datetime4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 avril 2022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49FF76F-7E03-4727-894E-BF3D9ADD9E36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550" y="6655982"/>
            <a:ext cx="1201561" cy="284998"/>
          </a:xfrm>
        </p:spPr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35807" y="6398566"/>
            <a:ext cx="267434" cy="365125"/>
          </a:xfrm>
        </p:spPr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 bwMode="auto">
          <a:xfrm>
            <a:off x="5788047" y="3953374"/>
            <a:ext cx="3254992" cy="126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defRPr/>
            </a:pPr>
            <a:r>
              <a:rPr lang="fr-FR" sz="1400" b="1" i="1" u="sng" kern="0" dirty="0">
                <a:solidFill>
                  <a:sysClr val="windowText" lastClr="000000"/>
                </a:solidFill>
              </a:rPr>
              <a:t>Réalisé par :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defRPr/>
            </a:pPr>
            <a:r>
              <a:rPr lang="fr-FR" sz="1400" i="1" kern="0" dirty="0" err="1">
                <a:solidFill>
                  <a:sysClr val="windowText" lastClr="000000"/>
                </a:solidFill>
              </a:rPr>
              <a:t>Prenom</a:t>
            </a:r>
            <a:r>
              <a:rPr lang="fr-FR" sz="1400" i="1" kern="0" dirty="0">
                <a:solidFill>
                  <a:sysClr val="windowText" lastClr="000000"/>
                </a:solidFill>
              </a:rPr>
              <a:t> Nom</a:t>
            </a:r>
            <a:endParaRPr lang="fr-FR" sz="1400" kern="0" dirty="0">
              <a:solidFill>
                <a:sysClr val="windowText" lastClr="000000"/>
              </a:solidFill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defRPr/>
            </a:pPr>
            <a:endParaRPr lang="fr-FR" sz="280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2251879" y="1733273"/>
            <a:ext cx="4203511" cy="846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4000" cap="small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9064" y="2466975"/>
            <a:ext cx="8943975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b="1" dirty="0">
                <a:solidFill>
                  <a:prstClr val="white"/>
                </a:solidFill>
              </a:rPr>
              <a:t>          </a:t>
            </a:r>
          </a:p>
          <a:p>
            <a:r>
              <a:rPr lang="fr-FR" sz="4800" b="1" dirty="0">
                <a:solidFill>
                  <a:prstClr val="white"/>
                </a:solidFill>
              </a:rPr>
              <a:t>          </a:t>
            </a:r>
            <a:r>
              <a:rPr lang="fr-FR" sz="4800" b="1" dirty="0">
                <a:solidFill>
                  <a:srgbClr val="ED7D31">
                    <a:lumMod val="20000"/>
                    <a:lumOff val="80000"/>
                  </a:srgbClr>
                </a:solidFill>
              </a:rPr>
              <a:t>SHELL niveau 2 </a:t>
            </a:r>
          </a:p>
          <a:p>
            <a:endParaRPr lang="fr-FR" sz="4800" b="1" dirty="0">
              <a:solidFill>
                <a:srgbClr val="ED7D31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9DB79F-C595-4762-968E-B4386167F5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78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2. Les scripts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125224"/>
            <a:ext cx="8457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/>
              <a:t>Un script c’est le regroupement de diverses commandes répondant à un besoin, dans un fichier à l’extension .sh et qui sera exécutable par le programme bash.exe qui correspond à la console dans laquelle vous travaillez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53B8F06-4FD5-4970-84E8-A0E4FF78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20" y="2530803"/>
            <a:ext cx="8646204" cy="3139272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fr-FR" altLang="fr-FR" sz="1300" dirty="0" err="1">
                <a:solidFill>
                  <a:srgbClr val="FFC000"/>
                </a:solidFill>
                <a:latin typeface="Roboto"/>
              </a:rPr>
              <a:t>Elements</a:t>
            </a:r>
            <a:r>
              <a:rPr lang="fr-FR" altLang="fr-FR" sz="1300" dirty="0">
                <a:solidFill>
                  <a:srgbClr val="FFC000"/>
                </a:solidFill>
                <a:latin typeface="Roboto"/>
              </a:rPr>
              <a:t> constituant un script</a:t>
            </a:r>
          </a:p>
          <a:p>
            <a:pPr lvl="0" eaLnBrk="0" hangingPunct="0"/>
            <a:endParaRPr lang="fr-FR" altLang="fr-FR" sz="1300" dirty="0">
              <a:solidFill>
                <a:srgbClr val="CCCCCC"/>
              </a:solidFill>
              <a:latin typeface="Roboto"/>
            </a:endParaRPr>
          </a:p>
          <a:p>
            <a:pPr lvl="0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1- Commande </a:t>
            </a:r>
            <a:r>
              <a:rPr lang="fr-FR" altLang="fr-FR" sz="1400" dirty="0" err="1">
                <a:solidFill>
                  <a:srgbClr val="CCCCCC"/>
                </a:solidFill>
                <a:latin typeface="Roboto"/>
              </a:rPr>
              <a:t>shell</a:t>
            </a:r>
            <a:endParaRPr lang="fr-FR" altLang="fr-FR" sz="1400" dirty="0">
              <a:solidFill>
                <a:srgbClr val="CCCCCC"/>
              </a:solidFill>
              <a:latin typeface="Roboto"/>
            </a:endParaRPr>
          </a:p>
          <a:p>
            <a:pPr lvl="0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2- </a:t>
            </a:r>
            <a:r>
              <a:rPr lang="fr-FR" altLang="fr-FR" sz="1400" dirty="0" err="1">
                <a:solidFill>
                  <a:srgbClr val="CCCCCC"/>
                </a:solidFill>
                <a:latin typeface="Roboto"/>
              </a:rPr>
              <a:t>Expr</a:t>
            </a:r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 de calcul (variable, opérateur, etc.)</a:t>
            </a:r>
          </a:p>
          <a:p>
            <a:pPr lvl="0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3- Structure de contrôle</a:t>
            </a:r>
          </a:p>
          <a:p>
            <a:pPr lvl="0" indent="452438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Boucle</a:t>
            </a:r>
          </a:p>
          <a:p>
            <a:pPr lvl="0" indent="452438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Comparaison</a:t>
            </a:r>
          </a:p>
          <a:p>
            <a:pPr lvl="0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4- Variable spéciaux: </a:t>
            </a:r>
          </a:p>
          <a:p>
            <a:pPr lvl="1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$1 $2 $3 paramètres</a:t>
            </a:r>
          </a:p>
          <a:p>
            <a:pPr lvl="1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$@ liste des paramètres</a:t>
            </a:r>
          </a:p>
          <a:p>
            <a:pPr lvl="1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$? (code erreur)</a:t>
            </a:r>
          </a:p>
          <a:p>
            <a:pPr lvl="1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$# nombre de paramètre d’une fonction</a:t>
            </a:r>
          </a:p>
          <a:p>
            <a:pPr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5- Fonction personnalisées</a:t>
            </a:r>
          </a:p>
          <a:p>
            <a:pPr marL="363538" eaLnBrk="0" hangingPunct="0"/>
            <a:r>
              <a:rPr lang="fr-FR" altLang="fr-FR" sz="1400" dirty="0">
                <a:solidFill>
                  <a:srgbClr val="CCCCCC"/>
                </a:solidFill>
                <a:latin typeface="Roboto"/>
              </a:rPr>
              <a:t>Echo Affichage (retour de fonction)</a:t>
            </a:r>
          </a:p>
        </p:txBody>
      </p:sp>
    </p:spTree>
    <p:extLst>
      <p:ext uri="{BB962C8B-B14F-4D97-AF65-F5344CB8AC3E}">
        <p14:creationId xmlns:p14="http://schemas.microsoft.com/office/powerpoint/2010/main" val="330578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2. Les scripts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0E2EFE4-9AA7-4F7E-B5E4-F7D96D49E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11" y="1562408"/>
            <a:ext cx="8646204" cy="55394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300" dirty="0">
                <a:solidFill>
                  <a:srgbClr val="FFC000"/>
                </a:solidFill>
                <a:latin typeface="Lucida Console" panose="020B0609040504020204" pitchFamily="49" charset="0"/>
              </a:rPr>
              <a:t>Démarrez votre script Shell avec la ligne:</a:t>
            </a:r>
          </a:p>
          <a:p>
            <a:pPr eaLnBrk="0" hangingPunct="0"/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#!/bin/</a:t>
            </a:r>
            <a:r>
              <a:rPr lang="fr-FR" altLang="fr-FR" sz="1300" dirty="0" err="1">
                <a:solidFill>
                  <a:srgbClr val="CCCCCC"/>
                </a:solidFill>
                <a:latin typeface="Lucida Console" panose="020B0609040504020204" pitchFamily="49" charset="0"/>
              </a:rPr>
              <a:t>bash</a:t>
            </a:r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0E00ED-E66A-4BD4-A9B2-5A464D0A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11" y="2682550"/>
            <a:ext cx="8646204" cy="55394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300" dirty="0">
                <a:solidFill>
                  <a:srgbClr val="FFC000"/>
                </a:solidFill>
                <a:latin typeface="Lucida Console" panose="020B0609040504020204" pitchFamily="49" charset="0"/>
              </a:rPr>
              <a:t>Octroi des droits d’exécution:</a:t>
            </a:r>
            <a:endParaRPr kumimoji="0" lang="fr-FR" altLang="fr-FR" sz="13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chmod +x ~/myscript.sh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53B8F06-4FD5-4970-84E8-A0E4FF78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11" y="3802691"/>
            <a:ext cx="8646204" cy="1354168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fr-FR" altLang="fr-FR" sz="1300" dirty="0">
                <a:solidFill>
                  <a:srgbClr val="FFC000"/>
                </a:solidFill>
                <a:latin typeface="Lucida Console" panose="020B0609040504020204" pitchFamily="49" charset="0"/>
              </a:rPr>
              <a:t>Exécuter un script :</a:t>
            </a:r>
          </a:p>
          <a:p>
            <a:pPr eaLnBrk="0" hangingPunct="0"/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1- [arborescence]/fichier.sh</a:t>
            </a:r>
          </a:p>
          <a:p>
            <a:pPr eaLnBrk="0" hangingPunct="0"/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2- </a:t>
            </a:r>
            <a:r>
              <a:rPr lang="fr-FR" altLang="fr-FR" sz="1300" dirty="0" err="1">
                <a:solidFill>
                  <a:srgbClr val="CCCCCC"/>
                </a:solidFill>
                <a:latin typeface="Lucida Console" panose="020B0609040504020204" pitchFamily="49" charset="0"/>
              </a:rPr>
              <a:t>bash</a:t>
            </a:r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 fichier.sh</a:t>
            </a:r>
          </a:p>
          <a:p>
            <a:pPr eaLnBrk="0" hangingPunct="0"/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3- ./fichier.sh</a:t>
            </a:r>
          </a:p>
          <a:p>
            <a:pPr eaLnBrk="0" hangingPunct="0"/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4- fichier.sh avec #[</a:t>
            </a:r>
            <a:r>
              <a:rPr lang="fr-FR" altLang="fr-FR" sz="1300" dirty="0" err="1">
                <a:solidFill>
                  <a:srgbClr val="CCCCCC"/>
                </a:solidFill>
                <a:latin typeface="Lucida Console" panose="020B0609040504020204" pitchFamily="49" charset="0"/>
              </a:rPr>
              <a:t>arborecence</a:t>
            </a:r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 </a:t>
            </a:r>
            <a:r>
              <a:rPr lang="fr-FR" altLang="fr-FR" sz="1300" dirty="0" err="1">
                <a:solidFill>
                  <a:srgbClr val="CCCCCC"/>
                </a:solidFill>
                <a:latin typeface="Lucida Console" panose="020B0609040504020204" pitchFamily="49" charset="0"/>
              </a:rPr>
              <a:t>interpreteur</a:t>
            </a:r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]</a:t>
            </a:r>
          </a:p>
          <a:p>
            <a:pPr eaLnBrk="0" hangingPunct="0"/>
            <a:r>
              <a:rPr lang="fr-FR" altLang="fr-FR" sz="1300" dirty="0">
                <a:solidFill>
                  <a:srgbClr val="CCCCCC"/>
                </a:solidFill>
                <a:latin typeface="Lucida Console" panose="020B0609040504020204" pitchFamily="49" charset="0"/>
              </a:rPr>
              <a:t>5- export PATH=$PATH:/home/lami20j/</a:t>
            </a:r>
            <a:r>
              <a:rPr lang="fr-FR" altLang="fr-FR" sz="1300" dirty="0" err="1">
                <a:solidFill>
                  <a:srgbClr val="CCCCCC"/>
                </a:solidFill>
                <a:latin typeface="Lucida Console" panose="020B0609040504020204" pitchFamily="49" charset="0"/>
              </a:rPr>
              <a:t>mes_scripts</a:t>
            </a:r>
            <a:endParaRPr lang="fr-FR" altLang="fr-FR" sz="1300" dirty="0">
              <a:solidFill>
                <a:srgbClr val="CCCC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7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2. Les scripts : Opérateurs et opérandes</a:t>
            </a:r>
          </a:p>
          <a:p>
            <a:pPr marL="0" indent="0">
              <a:buNone/>
              <a:defRPr/>
            </a:pPr>
            <a:endParaRPr lang="fr-FR" sz="2800" dirty="0">
              <a:solidFill>
                <a:sysClr val="windowText" lastClr="000000"/>
              </a:solidFill>
              <a:latin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F12BCC-4884-4F26-B6E7-651DB329317A}"/>
              </a:ext>
            </a:extLst>
          </p:cNvPr>
          <p:cNvSpPr txBox="1"/>
          <p:nvPr/>
        </p:nvSpPr>
        <p:spPr>
          <a:xfrm>
            <a:off x="501137" y="2664981"/>
            <a:ext cx="3817475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# comparaison valeur numérique</a:t>
            </a:r>
          </a:p>
          <a:p>
            <a:r>
              <a:rPr lang="fr-FR" dirty="0"/>
              <a:t>-eq	est égal à</a:t>
            </a:r>
          </a:p>
          <a:p>
            <a:r>
              <a:rPr lang="fr-FR" dirty="0"/>
              <a:t>-ne	n'est pas égal à</a:t>
            </a:r>
          </a:p>
          <a:p>
            <a:r>
              <a:rPr lang="fr-FR" dirty="0"/>
              <a:t>-gt	est plus grand que</a:t>
            </a:r>
          </a:p>
          <a:p>
            <a:r>
              <a:rPr lang="fr-FR" dirty="0"/>
              <a:t>-</a:t>
            </a:r>
            <a:r>
              <a:rPr lang="fr-FR" dirty="0" err="1"/>
              <a:t>ge</a:t>
            </a:r>
            <a:r>
              <a:rPr lang="fr-FR" dirty="0"/>
              <a:t>	est plus grand ou égal à</a:t>
            </a:r>
          </a:p>
          <a:p>
            <a:r>
              <a:rPr lang="fr-FR" dirty="0"/>
              <a:t>-</a:t>
            </a:r>
            <a:r>
              <a:rPr lang="fr-FR" dirty="0" err="1"/>
              <a:t>lt</a:t>
            </a:r>
            <a:r>
              <a:rPr lang="fr-FR" dirty="0"/>
              <a:t>	est plus petit que</a:t>
            </a:r>
          </a:p>
          <a:p>
            <a:r>
              <a:rPr lang="fr-FR" dirty="0"/>
              <a:t>-le	est plus petit ou égal à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66CCE1-982A-4A8D-9298-1E9CCDBFC8CD}"/>
              </a:ext>
            </a:extLst>
          </p:cNvPr>
          <p:cNvSpPr txBox="1"/>
          <p:nvPr/>
        </p:nvSpPr>
        <p:spPr>
          <a:xfrm>
            <a:off x="501137" y="1686091"/>
            <a:ext cx="18398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var1= «bonjour» </a:t>
            </a:r>
            <a:r>
              <a:rPr lang="fr-FR" dirty="0" err="1"/>
              <a:t>echo</a:t>
            </a:r>
            <a:r>
              <a:rPr lang="fr-FR" dirty="0"/>
              <a:t> $var1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2FF49B-3E58-43D3-8BD1-34AE97A16FF2}"/>
              </a:ext>
            </a:extLst>
          </p:cNvPr>
          <p:cNvSpPr txBox="1"/>
          <p:nvPr/>
        </p:nvSpPr>
        <p:spPr>
          <a:xfrm>
            <a:off x="3652091" y="1686091"/>
            <a:ext cx="18398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var2=1</a:t>
            </a:r>
          </a:p>
          <a:p>
            <a:r>
              <a:rPr lang="fr-FR" dirty="0" err="1"/>
              <a:t>echo</a:t>
            </a:r>
            <a:r>
              <a:rPr lang="fr-FR" dirty="0"/>
              <a:t> var2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A354F0F-465B-4A10-9D39-675501064A6A}"/>
              </a:ext>
            </a:extLst>
          </p:cNvPr>
          <p:cNvSpPr txBox="1"/>
          <p:nvPr/>
        </p:nvSpPr>
        <p:spPr>
          <a:xfrm>
            <a:off x="6803045" y="1686091"/>
            <a:ext cx="18398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Var3=${#1}</a:t>
            </a:r>
          </a:p>
          <a:p>
            <a:r>
              <a:rPr lang="fr-FR" dirty="0" err="1"/>
              <a:t>echo</a:t>
            </a:r>
            <a:r>
              <a:rPr lang="fr-FR" dirty="0"/>
              <a:t> var3	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132A26-A976-4A9F-A6EA-28658084C4F5}"/>
              </a:ext>
            </a:extLst>
          </p:cNvPr>
          <p:cNvSpPr txBox="1"/>
          <p:nvPr/>
        </p:nvSpPr>
        <p:spPr>
          <a:xfrm>
            <a:off x="501135" y="4951960"/>
            <a:ext cx="813463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!	NOT </a:t>
            </a:r>
            <a:r>
              <a:rPr lang="fr-FR" dirty="0" err="1"/>
              <a:t>Negation</a:t>
            </a:r>
            <a:endParaRPr lang="fr-FR" dirty="0"/>
          </a:p>
          <a:p>
            <a:r>
              <a:rPr lang="fr-FR" dirty="0"/>
              <a:t>&amp;&amp;	ET  Logique</a:t>
            </a:r>
          </a:p>
          <a:p>
            <a:r>
              <a:rPr lang="fr-FR" dirty="0"/>
              <a:t>||	OU  Logique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3101F4D-EBDA-4E3C-A069-F9B30D649D7A}"/>
              </a:ext>
            </a:extLst>
          </p:cNvPr>
          <p:cNvSpPr txBox="1"/>
          <p:nvPr/>
        </p:nvSpPr>
        <p:spPr>
          <a:xfrm>
            <a:off x="4818294" y="2664981"/>
            <a:ext cx="38174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# comparaison chaines caractères</a:t>
            </a:r>
          </a:p>
        </p:txBody>
      </p:sp>
    </p:spTree>
    <p:extLst>
      <p:ext uri="{BB962C8B-B14F-4D97-AF65-F5344CB8AC3E}">
        <p14:creationId xmlns:p14="http://schemas.microsoft.com/office/powerpoint/2010/main" val="147978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2. Les scripts : Les conditions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F9990DF-2A44-4722-9B5D-9C94B025F3FD}"/>
              </a:ext>
            </a:extLst>
          </p:cNvPr>
          <p:cNvSpPr txBox="1"/>
          <p:nvPr/>
        </p:nvSpPr>
        <p:spPr>
          <a:xfrm>
            <a:off x="282011" y="1443580"/>
            <a:ext cx="35628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if [[ $var1 == $var2 ]]; </a:t>
            </a:r>
            <a:r>
              <a:rPr lang="fr-FR" dirty="0" err="1"/>
              <a:t>then</a:t>
            </a:r>
            <a:endParaRPr lang="fr-FR" dirty="0"/>
          </a:p>
          <a:p>
            <a:pPr defTabSz="539750"/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"match"; </a:t>
            </a:r>
          </a:p>
          <a:p>
            <a:pPr defTabSz="539750"/>
            <a:endParaRPr lang="fr-FR" dirty="0"/>
          </a:p>
          <a:p>
            <a:pPr defTabSz="539750"/>
            <a:r>
              <a:rPr lang="fr-FR" dirty="0" err="1"/>
              <a:t>else</a:t>
            </a:r>
            <a:r>
              <a:rPr lang="fr-FR" dirty="0"/>
              <a:t> </a:t>
            </a:r>
          </a:p>
          <a:p>
            <a:pPr defTabSz="539750"/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"no match"; </a:t>
            </a:r>
          </a:p>
          <a:p>
            <a:r>
              <a:rPr lang="fr-FR" dirty="0"/>
              <a:t>fi</a:t>
            </a:r>
          </a:p>
          <a:p>
            <a:r>
              <a:rPr lang="fr-FR" dirty="0"/>
              <a:t> 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242B53-7706-4A12-9D5D-15D18DE20725}"/>
              </a:ext>
            </a:extLst>
          </p:cNvPr>
          <p:cNvSpPr txBox="1"/>
          <p:nvPr/>
        </p:nvSpPr>
        <p:spPr>
          <a:xfrm>
            <a:off x="5084396" y="1452350"/>
            <a:ext cx="35628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if (( "$nbr1" &gt; "$nbr2" )); </a:t>
            </a:r>
            <a:r>
              <a:rPr lang="fr-FR" dirty="0" err="1"/>
              <a:t>then</a:t>
            </a:r>
            <a:endParaRPr lang="fr-FR" dirty="0"/>
          </a:p>
          <a:p>
            <a:pPr defTabSz="539750"/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plus grande</a:t>
            </a:r>
          </a:p>
          <a:p>
            <a:pPr defTabSz="539750"/>
            <a:r>
              <a:rPr lang="fr-FR" dirty="0" err="1"/>
              <a:t>elif</a:t>
            </a:r>
            <a:r>
              <a:rPr lang="fr-FR" dirty="0"/>
              <a:t>  (( "$nbr1" &gt; "$nbr2" ));</a:t>
            </a:r>
          </a:p>
          <a:p>
            <a:pPr defTabSz="539750"/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plus petit </a:t>
            </a:r>
            <a:r>
              <a:rPr lang="fr-FR" dirty="0" err="1"/>
              <a:t>then</a:t>
            </a:r>
            <a:endParaRPr lang="fr-FR" dirty="0"/>
          </a:p>
          <a:p>
            <a:pPr defTabSz="539750"/>
            <a:r>
              <a:rPr lang="fr-FR" dirty="0" err="1"/>
              <a:t>else</a:t>
            </a:r>
            <a:r>
              <a:rPr lang="fr-FR" dirty="0"/>
              <a:t> 	</a:t>
            </a:r>
          </a:p>
          <a:p>
            <a:pPr defTabSz="539750"/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égale </a:t>
            </a:r>
          </a:p>
          <a:p>
            <a:pPr defTabSz="539750"/>
            <a:r>
              <a:rPr lang="fr-FR" dirty="0"/>
              <a:t>fi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0E10F5-9DE8-4C9A-84A5-27254DCC19FA}"/>
              </a:ext>
            </a:extLst>
          </p:cNvPr>
          <p:cNvSpPr txBox="1"/>
          <p:nvPr/>
        </p:nvSpPr>
        <p:spPr>
          <a:xfrm>
            <a:off x="282011" y="3763277"/>
            <a:ext cx="836526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var=2;</a:t>
            </a:r>
          </a:p>
          <a:p>
            <a:r>
              <a:rPr lang="fr-FR" dirty="0"/>
              <a:t>case $var in </a:t>
            </a:r>
          </a:p>
          <a:p>
            <a:pPr lvl="1" defTabSz="1168400"/>
            <a:r>
              <a:rPr lang="fr-FR" dirty="0"/>
              <a:t>"1") </a:t>
            </a:r>
            <a:r>
              <a:rPr lang="fr-FR" dirty="0" err="1"/>
              <a:t>echo</a:t>
            </a:r>
            <a:r>
              <a:rPr lang="fr-FR" dirty="0"/>
              <a:t> "case 1";;</a:t>
            </a:r>
          </a:p>
          <a:p>
            <a:pPr lvl="1" defTabSz="1168400"/>
            <a:r>
              <a:rPr lang="fr-FR" dirty="0"/>
              <a:t>"2") </a:t>
            </a:r>
            <a:r>
              <a:rPr lang="fr-FR" dirty="0" err="1"/>
              <a:t>echo</a:t>
            </a:r>
            <a:r>
              <a:rPr lang="fr-FR" dirty="0"/>
              <a:t> "case 2";;</a:t>
            </a:r>
          </a:p>
          <a:p>
            <a:pPr lvl="1" defTabSz="1168400"/>
            <a:r>
              <a:rPr lang="fr-FR" dirty="0"/>
              <a:t>"3") </a:t>
            </a:r>
            <a:r>
              <a:rPr lang="fr-FR" dirty="0" err="1"/>
              <a:t>echo</a:t>
            </a:r>
            <a:r>
              <a:rPr lang="fr-FR" dirty="0"/>
              <a:t> "case 3";;</a:t>
            </a:r>
          </a:p>
          <a:p>
            <a:pPr lvl="1" defTabSz="1168400"/>
            <a:r>
              <a:rPr lang="fr-FR" dirty="0"/>
              <a:t>*) </a:t>
            </a:r>
            <a:r>
              <a:rPr lang="fr-FR" dirty="0" err="1"/>
              <a:t>echo</a:t>
            </a:r>
            <a:r>
              <a:rPr lang="fr-FR" dirty="0"/>
              <a:t> "Aucun des trois!";;</a:t>
            </a:r>
          </a:p>
          <a:p>
            <a:r>
              <a:rPr lang="fr-FR" dirty="0" err="1"/>
              <a:t>esac</a:t>
            </a:r>
            <a:r>
              <a:rPr lang="fr-FR" dirty="0"/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224328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2. Les scripts: Les boucles</a:t>
            </a: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F9990DF-2A44-4722-9B5D-9C94B025F3FD}"/>
              </a:ext>
            </a:extLst>
          </p:cNvPr>
          <p:cNvSpPr txBox="1"/>
          <p:nvPr/>
        </p:nvSpPr>
        <p:spPr>
          <a:xfrm>
            <a:off x="282011" y="1480845"/>
            <a:ext cx="836526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for (( var=</a:t>
            </a:r>
            <a:r>
              <a:rPr lang="fr-FR" dirty="0" err="1"/>
              <a:t>valeurMin</a:t>
            </a:r>
            <a:r>
              <a:rPr lang="fr-FR" dirty="0"/>
              <a:t>; var&lt;=</a:t>
            </a:r>
            <a:r>
              <a:rPr lang="fr-FR" dirty="0" err="1"/>
              <a:t>valeurMax</a:t>
            </a:r>
            <a:r>
              <a:rPr lang="fr-FR" dirty="0"/>
              <a:t>; var++ ))  </a:t>
            </a:r>
          </a:p>
          <a:p>
            <a:r>
              <a:rPr lang="fr-FR" dirty="0"/>
              <a:t>do</a:t>
            </a:r>
          </a:p>
          <a:p>
            <a:r>
              <a:rPr lang="fr-FR" dirty="0"/>
              <a:t>     commande</a:t>
            </a:r>
          </a:p>
          <a:p>
            <a:r>
              <a:rPr lang="fr-FR" dirty="0" err="1"/>
              <a:t>done</a:t>
            </a:r>
            <a:endParaRPr lang="fr-FR" dirty="0"/>
          </a:p>
          <a:p>
            <a:r>
              <a:rPr lang="fr-FR" dirty="0"/>
              <a:t>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0E10F5-9DE8-4C9A-84A5-27254DCC19FA}"/>
              </a:ext>
            </a:extLst>
          </p:cNvPr>
          <p:cNvSpPr txBox="1"/>
          <p:nvPr/>
        </p:nvSpPr>
        <p:spPr>
          <a:xfrm>
            <a:off x="268186" y="3136856"/>
            <a:ext cx="836526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for i in {1..10} do</a:t>
            </a:r>
          </a:p>
          <a:p>
            <a:r>
              <a:rPr lang="fr-FR" dirty="0"/>
              <a:t>    </a:t>
            </a:r>
            <a:r>
              <a:rPr lang="fr-FR" dirty="0" err="1"/>
              <a:t>echo</a:t>
            </a:r>
            <a:r>
              <a:rPr lang="fr-FR" dirty="0"/>
              <a:t> "$i"</a:t>
            </a:r>
          </a:p>
          <a:p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AC5A8C7-5B0C-4B73-87DB-361F1F94106C}"/>
              </a:ext>
            </a:extLst>
          </p:cNvPr>
          <p:cNvSpPr txBox="1"/>
          <p:nvPr/>
        </p:nvSpPr>
        <p:spPr>
          <a:xfrm>
            <a:off x="282011" y="4410105"/>
            <a:ext cx="406665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personnes="Bill Paul John"</a:t>
            </a:r>
          </a:p>
          <a:p>
            <a:r>
              <a:rPr lang="fr-FR" dirty="0"/>
              <a:t> for nom in $personnes do</a:t>
            </a:r>
          </a:p>
          <a:p>
            <a:pPr defTabSz="539750"/>
            <a:r>
              <a:rPr lang="fr-FR" dirty="0"/>
              <a:t>   	</a:t>
            </a:r>
            <a:r>
              <a:rPr lang="fr-FR" dirty="0" err="1"/>
              <a:t>echo</a:t>
            </a:r>
            <a:r>
              <a:rPr lang="fr-FR" dirty="0"/>
              <a:t> "Bonjour $nom"</a:t>
            </a:r>
          </a:p>
          <a:p>
            <a:r>
              <a:rPr lang="fr-FR" dirty="0"/>
              <a:t> </a:t>
            </a:r>
            <a:r>
              <a:rPr lang="fr-FR" dirty="0" err="1"/>
              <a:t>done</a:t>
            </a:r>
            <a:endParaRPr lang="fr-FR" dirty="0"/>
          </a:p>
          <a:p>
            <a:r>
              <a:rPr lang="fr-FR" dirty="0"/>
              <a:t> 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A83115-8752-4EC6-AEE0-1EAE4CB566AC}"/>
              </a:ext>
            </a:extLst>
          </p:cNvPr>
          <p:cNvSpPr txBox="1"/>
          <p:nvPr/>
        </p:nvSpPr>
        <p:spPr>
          <a:xfrm>
            <a:off x="4594445" y="4410105"/>
            <a:ext cx="406665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valeurs="</a:t>
            </a:r>
            <a:r>
              <a:rPr lang="fr-FR" dirty="0" err="1"/>
              <a:t>aaa;bbb;ccc</a:t>
            </a:r>
            <a:r>
              <a:rPr lang="fr-FR" dirty="0"/>
              <a:t>;"</a:t>
            </a:r>
          </a:p>
          <a:p>
            <a:r>
              <a:rPr lang="fr-FR" dirty="0"/>
              <a:t>IFS=';' </a:t>
            </a:r>
            <a:r>
              <a:rPr lang="fr-FR" dirty="0" err="1"/>
              <a:t>read</a:t>
            </a:r>
            <a:r>
              <a:rPr lang="fr-FR" dirty="0"/>
              <a:t> -r -a </a:t>
            </a:r>
            <a:r>
              <a:rPr lang="fr-FR" dirty="0" err="1"/>
              <a:t>array</a:t>
            </a:r>
            <a:r>
              <a:rPr lang="fr-FR" dirty="0"/>
              <a:t> &lt;&lt;&lt; "$valeurs"</a:t>
            </a:r>
          </a:p>
          <a:p>
            <a:r>
              <a:rPr lang="fr-FR" dirty="0"/>
              <a:t>for </a:t>
            </a:r>
            <a:r>
              <a:rPr lang="fr-FR" dirty="0" err="1"/>
              <a:t>element</a:t>
            </a:r>
            <a:r>
              <a:rPr lang="fr-FR" dirty="0"/>
              <a:t> in "${</a:t>
            </a:r>
            <a:r>
              <a:rPr lang="fr-FR" dirty="0" err="1"/>
              <a:t>array</a:t>
            </a:r>
            <a:r>
              <a:rPr lang="fr-FR" dirty="0"/>
              <a:t>[@]} "  do</a:t>
            </a:r>
          </a:p>
          <a:p>
            <a:pPr defTabSz="539750"/>
            <a:r>
              <a:rPr lang="fr-FR" dirty="0"/>
              <a:t>   	</a:t>
            </a:r>
            <a:r>
              <a:rPr lang="fr-FR" dirty="0" err="1"/>
              <a:t>echo</a:t>
            </a:r>
            <a:r>
              <a:rPr lang="fr-FR" dirty="0"/>
              <a:t> "$</a:t>
            </a:r>
            <a:r>
              <a:rPr lang="fr-FR" dirty="0" err="1"/>
              <a:t>element</a:t>
            </a:r>
            <a:r>
              <a:rPr lang="fr-FR" dirty="0"/>
              <a:t>"</a:t>
            </a:r>
          </a:p>
          <a:p>
            <a:r>
              <a:rPr lang="fr-FR" dirty="0" err="1"/>
              <a:t>done</a:t>
            </a:r>
            <a:r>
              <a:rPr lang="fr-FR" dirty="0"/>
              <a:t>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92BF71-B079-4E00-B9B4-AD4D059BF048}"/>
              </a:ext>
            </a:extLst>
          </p:cNvPr>
          <p:cNvSpPr txBox="1"/>
          <p:nvPr/>
        </p:nvSpPr>
        <p:spPr>
          <a:xfrm>
            <a:off x="180000" y="4096595"/>
            <a:ext cx="378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Parcourir une liste ou un tableau :</a:t>
            </a:r>
          </a:p>
        </p:txBody>
      </p:sp>
    </p:spTree>
    <p:extLst>
      <p:ext uri="{BB962C8B-B14F-4D97-AF65-F5344CB8AC3E}">
        <p14:creationId xmlns:p14="http://schemas.microsoft.com/office/powerpoint/2010/main" val="314414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2. Les scripts: Les fonctions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F9990DF-2A44-4722-9B5D-9C94B025F3FD}"/>
              </a:ext>
            </a:extLst>
          </p:cNvPr>
          <p:cNvSpPr txBox="1"/>
          <p:nvPr/>
        </p:nvSpPr>
        <p:spPr>
          <a:xfrm>
            <a:off x="282012" y="1480845"/>
            <a:ext cx="415778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ma_fonction</a:t>
            </a:r>
            <a:r>
              <a:rPr lang="fr-FR" dirty="0"/>
              <a:t>() {</a:t>
            </a:r>
          </a:p>
          <a:p>
            <a:r>
              <a:rPr lang="fr-FR" dirty="0"/>
              <a:t>     </a:t>
            </a:r>
            <a:r>
              <a:rPr lang="fr-FR" dirty="0" err="1"/>
              <a:t>age</a:t>
            </a:r>
            <a:r>
              <a:rPr lang="fr-FR" dirty="0"/>
              <a:t>=20</a:t>
            </a:r>
          </a:p>
          <a:p>
            <a:r>
              <a:rPr lang="fr-FR" dirty="0"/>
              <a:t>    if [ $</a:t>
            </a:r>
            <a:r>
              <a:rPr lang="fr-FR" dirty="0" err="1"/>
              <a:t>age</a:t>
            </a:r>
            <a:r>
              <a:rPr lang="fr-FR" dirty="0"/>
              <a:t> -gt 18 ]; </a:t>
            </a:r>
            <a:r>
              <a:rPr lang="fr-FR" dirty="0" err="1"/>
              <a:t>then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err="1"/>
              <a:t>echo</a:t>
            </a:r>
            <a:r>
              <a:rPr lang="fr-FR" dirty="0"/>
              <a:t> "adulte";</a:t>
            </a:r>
          </a:p>
          <a:p>
            <a:r>
              <a:rPr lang="fr-FR" dirty="0"/>
              <a:t>	</a:t>
            </a:r>
            <a:r>
              <a:rPr lang="fr-FR" dirty="0" err="1"/>
              <a:t>else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err="1"/>
              <a:t>echo</a:t>
            </a:r>
            <a:r>
              <a:rPr lang="fr-FR" dirty="0"/>
              <a:t> "mineur";</a:t>
            </a:r>
          </a:p>
          <a:p>
            <a:r>
              <a:rPr lang="fr-FR" dirty="0"/>
              <a:t>    fi  </a:t>
            </a:r>
          </a:p>
          <a:p>
            <a:r>
              <a:rPr lang="fr-FR" dirty="0"/>
              <a:t>}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AC5A8C7-5B0C-4B73-87DB-361F1F94106C}"/>
              </a:ext>
            </a:extLst>
          </p:cNvPr>
          <p:cNvSpPr txBox="1"/>
          <p:nvPr/>
        </p:nvSpPr>
        <p:spPr>
          <a:xfrm>
            <a:off x="282011" y="4340059"/>
            <a:ext cx="415778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reponse</a:t>
            </a:r>
            <a:r>
              <a:rPr lang="fr-FR" dirty="0"/>
              <a:t>=$(</a:t>
            </a:r>
            <a:r>
              <a:rPr lang="fr-FR" dirty="0" err="1"/>
              <a:t>ma_fonction</a:t>
            </a:r>
            <a:r>
              <a:rPr lang="fr-FR" dirty="0"/>
              <a:t>)</a:t>
            </a:r>
          </a:p>
          <a:p>
            <a:r>
              <a:rPr lang="fr-FR" dirty="0"/>
              <a:t> </a:t>
            </a:r>
            <a:r>
              <a:rPr lang="fr-FR" dirty="0" err="1"/>
              <a:t>echo</a:t>
            </a:r>
            <a:r>
              <a:rPr lang="fr-FR" dirty="0"/>
              <a:t> $</a:t>
            </a:r>
            <a:r>
              <a:rPr lang="fr-FR" dirty="0" err="1"/>
              <a:t>reponse</a:t>
            </a:r>
            <a:r>
              <a:rPr lang="fr-FR" dirty="0"/>
              <a:t>;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Echo $(</a:t>
            </a:r>
            <a:r>
              <a:rPr lang="fr-FR" dirty="0" err="1"/>
              <a:t>ma_fonction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917908-13A3-4CC1-9113-72B5105CD978}"/>
              </a:ext>
            </a:extLst>
          </p:cNvPr>
          <p:cNvSpPr txBox="1"/>
          <p:nvPr/>
        </p:nvSpPr>
        <p:spPr>
          <a:xfrm>
            <a:off x="4648139" y="1480845"/>
            <a:ext cx="415778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ma_fonction</a:t>
            </a:r>
            <a:r>
              <a:rPr lang="fr-FR" dirty="0"/>
              <a:t>( ) {</a:t>
            </a:r>
          </a:p>
          <a:p>
            <a:r>
              <a:rPr lang="fr-FR" dirty="0"/>
              <a:t> 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if [</a:t>
            </a:r>
            <a:r>
              <a:rPr lang="fr-FR" dirty="0">
                <a:solidFill>
                  <a:srgbClr val="FF0000"/>
                </a:solidFill>
              </a:rPr>
              <a:t>$1</a:t>
            </a:r>
            <a:r>
              <a:rPr lang="fr-FR" dirty="0"/>
              <a:t> -gt 18 ]; </a:t>
            </a:r>
            <a:r>
              <a:rPr lang="fr-FR" dirty="0" err="1"/>
              <a:t>then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err="1"/>
              <a:t>echo</a:t>
            </a:r>
            <a:r>
              <a:rPr lang="fr-FR" dirty="0"/>
              <a:t> "adulte";</a:t>
            </a:r>
          </a:p>
          <a:p>
            <a:r>
              <a:rPr lang="fr-FR" dirty="0"/>
              <a:t>	</a:t>
            </a:r>
            <a:r>
              <a:rPr lang="fr-FR" dirty="0" err="1"/>
              <a:t>else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err="1"/>
              <a:t>echo</a:t>
            </a:r>
            <a:r>
              <a:rPr lang="fr-FR" dirty="0"/>
              <a:t> "mineur";</a:t>
            </a:r>
          </a:p>
          <a:p>
            <a:r>
              <a:rPr lang="fr-FR" dirty="0"/>
              <a:t>    fi  </a:t>
            </a:r>
          </a:p>
          <a:p>
            <a:r>
              <a:rPr lang="fr-FR" dirty="0"/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D1184B-94C0-48B9-83F5-A7FFADCDF06B}"/>
              </a:ext>
            </a:extLst>
          </p:cNvPr>
          <p:cNvSpPr txBox="1"/>
          <p:nvPr/>
        </p:nvSpPr>
        <p:spPr>
          <a:xfrm>
            <a:off x="4648139" y="4340059"/>
            <a:ext cx="415778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reponse</a:t>
            </a:r>
            <a:r>
              <a:rPr lang="fr-FR" dirty="0"/>
              <a:t>=$(</a:t>
            </a:r>
            <a:r>
              <a:rPr lang="fr-FR" dirty="0" err="1"/>
              <a:t>ma_fonction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21</a:t>
            </a:r>
            <a:r>
              <a:rPr lang="fr-FR" dirty="0"/>
              <a:t> )</a:t>
            </a:r>
          </a:p>
          <a:p>
            <a:r>
              <a:rPr lang="fr-FR" dirty="0"/>
              <a:t> </a:t>
            </a:r>
          </a:p>
          <a:p>
            <a:r>
              <a:rPr lang="fr-FR" dirty="0" err="1"/>
              <a:t>echo</a:t>
            </a:r>
            <a:r>
              <a:rPr lang="fr-FR" dirty="0"/>
              <a:t> $</a:t>
            </a:r>
            <a:r>
              <a:rPr lang="fr-FR" dirty="0" err="1"/>
              <a:t>reponse</a:t>
            </a:r>
            <a:r>
              <a:rPr lang="fr-FR" dirty="0"/>
              <a:t>;</a:t>
            </a:r>
          </a:p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835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2. Les scripts: Interactivité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F9990DF-2A44-4722-9B5D-9C94B025F3FD}"/>
              </a:ext>
            </a:extLst>
          </p:cNvPr>
          <p:cNvSpPr txBox="1"/>
          <p:nvPr/>
        </p:nvSpPr>
        <p:spPr>
          <a:xfrm>
            <a:off x="282011" y="1480845"/>
            <a:ext cx="8365261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var1</a:t>
            </a:r>
          </a:p>
          <a:p>
            <a:r>
              <a:rPr lang="fr-FR" dirty="0" err="1"/>
              <a:t>echo</a:t>
            </a:r>
            <a:r>
              <a:rPr lang="fr-FR" dirty="0"/>
              <a:t> $var1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l'option [-p] permet de passer un message</a:t>
            </a:r>
          </a:p>
          <a:p>
            <a:r>
              <a:rPr lang="fr-FR" dirty="0" err="1"/>
              <a:t>read</a:t>
            </a:r>
            <a:r>
              <a:rPr lang="fr-FR" dirty="0"/>
              <a:t> -p 'dites "bonjour" : ' </a:t>
            </a:r>
            <a:r>
              <a:rPr lang="fr-FR" dirty="0" err="1"/>
              <a:t>reponse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6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2. Les scripts: gestion d’erreurs</a:t>
            </a:r>
          </a:p>
          <a:p>
            <a:pPr marL="0" indent="0">
              <a:buNone/>
              <a:defRPr/>
            </a:pPr>
            <a:endParaRPr lang="fr-FR" sz="2800" dirty="0">
              <a:solidFill>
                <a:sysClr val="windowText" lastClr="000000"/>
              </a:solidFill>
              <a:latin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F047655-CF61-4E25-A467-40F8EE85F51D}"/>
              </a:ext>
            </a:extLst>
          </p:cNvPr>
          <p:cNvSpPr txBox="1">
            <a:spLocks/>
          </p:cNvSpPr>
          <p:nvPr/>
        </p:nvSpPr>
        <p:spPr bwMode="auto">
          <a:xfrm>
            <a:off x="197892" y="1346335"/>
            <a:ext cx="874821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fr-FR" sz="2200" dirty="0">
                <a:solidFill>
                  <a:sysClr val="windowText" lastClr="000000"/>
                </a:solidFill>
                <a:latin typeface="Calibri"/>
              </a:rPr>
              <a:t>Suite à l’exécution d’une commande, il est possible de connaitre le succès ou un échec d’exécution. Le système renvoie la valeur 0 en cas de succès et non nulle en cas d'échec. </a:t>
            </a:r>
          </a:p>
          <a:p>
            <a:pPr marL="0" indent="0" algn="just">
              <a:buNone/>
              <a:defRPr/>
            </a:pPr>
            <a:endParaRPr lang="fr-FR" sz="1000" dirty="0">
              <a:solidFill>
                <a:sysClr val="windowText" lastClr="000000"/>
              </a:solidFill>
              <a:latin typeface="Calibri"/>
            </a:endParaRPr>
          </a:p>
          <a:p>
            <a:pPr marL="0" indent="0" algn="just">
              <a:buNone/>
              <a:defRPr/>
            </a:pPr>
            <a:r>
              <a:rPr lang="fr-FR" sz="2200" dirty="0">
                <a:solidFill>
                  <a:sysClr val="windowText" lastClr="000000"/>
                </a:solidFill>
                <a:latin typeface="Calibri"/>
              </a:rPr>
              <a:t>Par conséquent, vous pouvez utiliser le $? et régler les choses en conséquence.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7895B9-F5CD-490B-8F51-048C8B06AC54}"/>
              </a:ext>
            </a:extLst>
          </p:cNvPr>
          <p:cNvSpPr txBox="1"/>
          <p:nvPr/>
        </p:nvSpPr>
        <p:spPr>
          <a:xfrm>
            <a:off x="197892" y="3429000"/>
            <a:ext cx="836526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[command]</a:t>
            </a:r>
          </a:p>
          <a:p>
            <a:endParaRPr lang="fr-FR" dirty="0"/>
          </a:p>
          <a:p>
            <a:r>
              <a:rPr lang="fr-FR" dirty="0" err="1"/>
              <a:t>echo</a:t>
            </a:r>
            <a:r>
              <a:rPr lang="fr-FR" dirty="0"/>
              <a:t> $?</a:t>
            </a:r>
          </a:p>
          <a:p>
            <a:endParaRPr lang="fr-FR" dirty="0"/>
          </a:p>
          <a:p>
            <a:r>
              <a:rPr lang="fr-FR" dirty="0"/>
              <a:t>if [ $? -gt 0 ] </a:t>
            </a:r>
            <a:r>
              <a:rPr lang="fr-FR" dirty="0" err="1"/>
              <a:t>then</a:t>
            </a:r>
            <a:endParaRPr lang="fr-FR" dirty="0"/>
          </a:p>
          <a:p>
            <a:r>
              <a:rPr lang="fr-FR" dirty="0"/>
              <a:t>#</a:t>
            </a:r>
            <a:r>
              <a:rPr lang="fr-FR" dirty="0" err="1"/>
              <a:t>gerer_error</a:t>
            </a:r>
            <a:r>
              <a:rPr lang="fr-FR" dirty="0"/>
              <a:t> </a:t>
            </a:r>
          </a:p>
          <a:p>
            <a:r>
              <a:rPr lang="fr-FR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55670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3. Les expressions régulières ou motif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309854"/>
            <a:ext cx="8457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Les expressions régulières caractérisent uniquement des chaines de caractères. Elles sont utilisées avec un grand nombre de commandes. Lorsqu'on recherche une chaine de caractères à l'aide d'une expression régulière, la chaine renvoyée est la chaine la plus grande correspondant à l'expression.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4B72F4EF-1231-42F8-A136-4438C69B6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97163"/>
              </p:ext>
            </p:extLst>
          </p:nvPr>
        </p:nvGraphicFramePr>
        <p:xfrm>
          <a:off x="282011" y="2510183"/>
          <a:ext cx="8167926" cy="3305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141">
                  <a:extLst>
                    <a:ext uri="{9D8B030D-6E8A-4147-A177-3AD203B41FA5}">
                      <a16:colId xmlns:a16="http://schemas.microsoft.com/office/drawing/2014/main" val="954684143"/>
                    </a:ext>
                  </a:extLst>
                </a:gridCol>
                <a:gridCol w="6307785">
                  <a:extLst>
                    <a:ext uri="{9D8B030D-6E8A-4147-A177-3AD203B41FA5}">
                      <a16:colId xmlns:a16="http://schemas.microsoft.com/office/drawing/2014/main" val="2542392297"/>
                    </a:ext>
                  </a:extLst>
                </a:gridCol>
              </a:tblGrid>
              <a:tr h="367229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Métacaractère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Signification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18858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.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n’importe quel caractère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026672794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*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répétition du caractère précédent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82031208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\*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caractère *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176726120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en début de chaîne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1889057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a$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en fin de chaîne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306914826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^a$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correspond exactement au mot :a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51010754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^.$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chaîne d’un seul caractère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695818241"/>
                  </a:ext>
                </a:extLst>
              </a:tr>
              <a:tr h="367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^...$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chaîne d’exactement 3 caractères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8953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40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4. Le pipe</a:t>
            </a: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226638"/>
            <a:ext cx="84579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 caractère pipe est « | » s'obtient avec la combinaison de touches : [Alt Gr] avec le [6] du clavier.  Les pipes permettent de rediriger directement le canal de sortie d'une commande vers le canal d'entrée d'autre commande</a:t>
            </a:r>
          </a:p>
          <a:p>
            <a:r>
              <a:rPr lang="fr-FR" dirty="0"/>
              <a:t> </a:t>
            </a:r>
          </a:p>
          <a:p>
            <a:r>
              <a:rPr lang="fr-FR" sz="1600" dirty="0">
                <a:solidFill>
                  <a:srgbClr val="00B050"/>
                </a:solidFill>
              </a:rPr>
              <a:t>#compte le nombre de ligne commençant par 75</a:t>
            </a:r>
          </a:p>
          <a:p>
            <a:r>
              <a:rPr lang="en-US" dirty="0"/>
              <a:t>grep '^75' source.txt | </a:t>
            </a:r>
            <a:r>
              <a:rPr lang="en-US" dirty="0" err="1"/>
              <a:t>wc</a:t>
            </a:r>
            <a:r>
              <a:rPr lang="en-US" dirty="0"/>
              <a:t> -l </a:t>
            </a:r>
            <a:endParaRPr lang="fr-FR" dirty="0"/>
          </a:p>
          <a:p>
            <a:r>
              <a:rPr lang="en-US" dirty="0"/>
              <a:t> </a:t>
            </a:r>
            <a:endParaRPr lang="fr-FR" dirty="0"/>
          </a:p>
          <a:p>
            <a:pPr algn="just"/>
            <a:r>
              <a:rPr lang="fr-FR" dirty="0"/>
              <a:t>Ici, les résultats de la commande à gauche du « pipe » (|) servent d'entrée à la commande qui est à droite du « pipe ».  </a:t>
            </a:r>
            <a:r>
              <a:rPr lang="fr-FR" i="1" dirty="0" err="1"/>
              <a:t>wc</a:t>
            </a:r>
            <a:r>
              <a:rPr lang="fr-FR" i="1" dirty="0"/>
              <a:t> -l </a:t>
            </a:r>
            <a:r>
              <a:rPr lang="fr-FR" dirty="0"/>
              <a:t> compte le nombre de chaînes de caractères retourné par  </a:t>
            </a:r>
            <a:r>
              <a:rPr lang="fr-FR" i="1" dirty="0" err="1"/>
              <a:t>grep</a:t>
            </a:r>
            <a:r>
              <a:rPr lang="fr-FR" i="1" dirty="0"/>
              <a:t> '^75'  source.txt</a:t>
            </a:r>
            <a:endParaRPr lang="fr-FR" dirty="0"/>
          </a:p>
          <a:p>
            <a:r>
              <a:rPr lang="fr-FR" dirty="0"/>
              <a:t> </a:t>
            </a:r>
          </a:p>
          <a:p>
            <a:r>
              <a:rPr lang="fr-FR" dirty="0">
                <a:solidFill>
                  <a:srgbClr val="FF0000"/>
                </a:solidFill>
              </a:rPr>
              <a:t>Ainsi, les deux redirections suivantes :</a:t>
            </a:r>
          </a:p>
          <a:p>
            <a:r>
              <a:rPr lang="fr-FR" dirty="0"/>
              <a:t> </a:t>
            </a:r>
            <a:r>
              <a:rPr lang="fr-FR" dirty="0" err="1"/>
              <a:t>grep</a:t>
            </a:r>
            <a:r>
              <a:rPr lang="fr-FR" dirty="0"/>
              <a:t> '^75' source.txt &gt; resultat.txt	</a:t>
            </a:r>
            <a:r>
              <a:rPr lang="fr-FR" sz="1600" dirty="0">
                <a:solidFill>
                  <a:srgbClr val="00B050"/>
                </a:solidFill>
              </a:rPr>
              <a:t>#met le résultat de la commande dans resultat.txt</a:t>
            </a:r>
          </a:p>
          <a:p>
            <a:r>
              <a:rPr lang="fr-FR" b="1" dirty="0"/>
              <a:t>Puis :</a:t>
            </a:r>
            <a:r>
              <a:rPr lang="fr-FR" dirty="0"/>
              <a:t>	</a:t>
            </a:r>
            <a:r>
              <a:rPr lang="fr-FR" dirty="0" err="1"/>
              <a:t>wc</a:t>
            </a:r>
            <a:r>
              <a:rPr lang="fr-FR" dirty="0"/>
              <a:t> -l &lt; resultat.txt		</a:t>
            </a:r>
            <a:r>
              <a:rPr lang="fr-FR" sz="1600" dirty="0">
                <a:solidFill>
                  <a:srgbClr val="00B050"/>
                </a:solidFill>
              </a:rPr>
              <a:t>#compte le nombre de ligne dans resultat.txt</a:t>
            </a:r>
          </a:p>
          <a:p>
            <a:r>
              <a:rPr lang="fr-FR" dirty="0">
                <a:solidFill>
                  <a:srgbClr val="FF0000"/>
                </a:solidFill>
              </a:rPr>
              <a:t>Deviennent cette commande unique : </a:t>
            </a:r>
          </a:p>
          <a:p>
            <a:r>
              <a:rPr lang="fr-FR" dirty="0" err="1"/>
              <a:t>grep</a:t>
            </a:r>
            <a:r>
              <a:rPr lang="fr-FR" dirty="0"/>
              <a:t> '^75' source.txt | </a:t>
            </a:r>
            <a:r>
              <a:rPr lang="fr-FR" dirty="0" err="1"/>
              <a:t>wc</a:t>
            </a:r>
            <a:r>
              <a:rPr lang="fr-FR" dirty="0"/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341968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025899" y="78653"/>
            <a:ext cx="4288900" cy="100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 cap="sm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small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Plan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201302" y="976392"/>
            <a:ext cx="8741396" cy="579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		</a:t>
            </a:r>
            <a:endParaRPr lang="fr-FR" sz="3600" dirty="0">
              <a:solidFill>
                <a:sysClr val="windowText" lastClr="000000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 Révision</a:t>
            </a:r>
          </a:p>
          <a:p>
            <a:pPr marL="400050" lvl="1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1.1 Utilisateurs et groupes</a:t>
            </a:r>
          </a:p>
          <a:p>
            <a:pPr marL="400050" lvl="1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1.2 Lignes de commandes</a:t>
            </a:r>
          </a:p>
          <a:p>
            <a:pPr marL="400050" lvl="1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1.3 Le PATH</a:t>
            </a:r>
          </a:p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2. Les scripts</a:t>
            </a:r>
          </a:p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3. Les expressions régulières</a:t>
            </a:r>
          </a:p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4. Le pipe</a:t>
            </a:r>
          </a:p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	</a:t>
            </a:r>
          </a:p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6. Planification et Ordonnancement</a:t>
            </a:r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2163734" cy="362747"/>
          </a:xfrm>
        </p:spPr>
        <p:txBody>
          <a:bodyPr/>
          <a:lstStyle/>
          <a:p>
            <a:pPr algn="l"/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Langage SHELL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D3011E-0C65-4292-BD48-2359496A02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9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20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215006"/>
            <a:ext cx="84579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/>
              <a:t>GREP</a:t>
            </a:r>
          </a:p>
          <a:p>
            <a:pPr algn="just"/>
            <a:r>
              <a:rPr lang="fr-FR" sz="2200" dirty="0">
                <a:solidFill>
                  <a:sysClr val="windowText" lastClr="000000"/>
                </a:solidFill>
                <a:latin typeface="Calibri"/>
                <a:cs typeface="+mn-cs"/>
              </a:rPr>
              <a:t>Recherche dans un fichier texte les lignes contenant l’expression spécifiée. Si la chaîne contient des espaces, elle doit être encadrée par deux guillemets simples.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F16116-FA59-49EB-9CCE-4526839033FF}"/>
              </a:ext>
            </a:extLst>
          </p:cNvPr>
          <p:cNvSpPr txBox="1"/>
          <p:nvPr/>
        </p:nvSpPr>
        <p:spPr>
          <a:xfrm>
            <a:off x="197892" y="2738883"/>
            <a:ext cx="836526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Syntaxe</a:t>
            </a:r>
            <a:endParaRPr lang="fr-FR" dirty="0"/>
          </a:p>
          <a:p>
            <a:r>
              <a:rPr lang="fr-FR" dirty="0"/>
              <a:t> </a:t>
            </a:r>
          </a:p>
          <a:p>
            <a:r>
              <a:rPr lang="fr-FR" dirty="0" err="1"/>
              <a:t>grep</a:t>
            </a:r>
            <a:r>
              <a:rPr lang="fr-FR" dirty="0"/>
              <a:t> [OPTIONS] MOTIF [FICHIER...]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376A2C1-831E-4E48-AB8D-B4714A77C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4402"/>
              </p:ext>
            </p:extLst>
          </p:nvPr>
        </p:nvGraphicFramePr>
        <p:xfrm>
          <a:off x="197892" y="3853746"/>
          <a:ext cx="8331799" cy="20915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481789">
                  <a:extLst>
                    <a:ext uri="{9D8B030D-6E8A-4147-A177-3AD203B41FA5}">
                      <a16:colId xmlns:a16="http://schemas.microsoft.com/office/drawing/2014/main" val="2679697989"/>
                    </a:ext>
                  </a:extLst>
                </a:gridCol>
                <a:gridCol w="6850010">
                  <a:extLst>
                    <a:ext uri="{9D8B030D-6E8A-4147-A177-3AD203B41FA5}">
                      <a16:colId xmlns:a16="http://schemas.microsoft.com/office/drawing/2014/main" val="11589210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38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OPTION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1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88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8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Ignore distinction minuscules / majuscules</a:t>
                      </a:r>
                      <a:endParaRPr lang="fr-FR" sz="11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17770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8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-v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Inverse : imprime les lignes ne contenant pas l’expression (motif)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55942819"/>
                  </a:ext>
                </a:extLst>
              </a:tr>
              <a:tr h="40640">
                <a:tc>
                  <a:txBody>
                    <a:bodyPr/>
                    <a:lstStyle/>
                    <a:p>
                      <a:pPr marL="38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Affiche le numéro de ligne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06601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8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-f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Lit l’expression (motif) dans un fichier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35583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Ligne correspondant exactement à la chaîne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48876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Affiche le nom des fichiers qui contiennent la chaîne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14568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-c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Compte le nombre de ligne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4354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Interprète une chaine de caractères comme une expression régulière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51203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-H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Affiche le nom du fichier traiter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21111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-a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Traiter un fichier binaire comme un fichier texte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4532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4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215006"/>
            <a:ext cx="8457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dirty="0"/>
              <a:t>Ensemble d’outils (commandes) de recherche et de transformation…</a:t>
            </a:r>
            <a:endParaRPr lang="fr-FR" sz="2000" dirty="0">
              <a:solidFill>
                <a:sysClr val="windowText" lastClr="000000"/>
              </a:solidFill>
              <a:latin typeface="Calibri"/>
              <a:cs typeface="+mn-cs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6DAE97C3-6BC6-49D4-B311-E2419C95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9638"/>
              </p:ext>
            </p:extLst>
          </p:nvPr>
        </p:nvGraphicFramePr>
        <p:xfrm>
          <a:off x="485966" y="1800177"/>
          <a:ext cx="7787701" cy="4422706"/>
        </p:xfrm>
        <a:graphic>
          <a:graphicData uri="http://schemas.openxmlformats.org/drawingml/2006/table">
            <a:tbl>
              <a:tblPr firstRow="1" firstCol="1" bandRow="1"/>
              <a:tblGrid>
                <a:gridCol w="7787701">
                  <a:extLst>
                    <a:ext uri="{9D8B030D-6E8A-4147-A177-3AD203B41FA5}">
                      <a16:colId xmlns:a16="http://schemas.microsoft.com/office/drawing/2014/main" val="16804025"/>
                    </a:ext>
                  </a:extLst>
                </a:gridCol>
              </a:tblGrid>
              <a:tr h="223324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Source.txt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002565"/>
                  </a:ext>
                </a:extLst>
              </a:tr>
              <a:tr h="3808850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cod_reg;tel_reg;nom_rég;cod_dep;nom_dep;cod_arr;nom_arr;Population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75;02 43 73 88 60;Nouvelle-Aquitaine;87;Haute-Vienne;2;Limoges;298578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11;02 73 01 07 85;Île-de-France;92;Hauts-de-Seine;3;Boulogne-Billancourt;323857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32;;Hauts-de-France;62;Pas-de-Calais;3;Boulogne-sur-Mer;161401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84;01 24 83 35 14;Auvergne-Rhône-Alpes;69;Rhône;1;Lyon;1354476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76;;Occitanie;9;Ariège;3;Saint-Girons;27399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76;+339 15 47 06 09;Occitanie;65;Hautes-Pyrénées;3;Tarbes;143753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52;08 25 73 57 60;Pays de la Loire;72;Sarthe;2;Mamers;150943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27;;Bourgogne-Franche-Comté;89;Yonne;3;Sens;114298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44;02 56 30 91 20;Grand-Est;68;Haut-Rhin;4;Mulhouse;350032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76;;Occitanie;9;Ariège;2;Pamiers;73702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93;07 24 87 18 19;Provence-Alpes-Côte d'Azur;84;Vaucluse;1;Apt;128448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11;;Île-de-France;93;Seine-Saint-Denis;1;Bobigny;600203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84;07 35 72 07 24;Auvergne-Rhône-Alpes;7;Ardèche;2;Privas;87774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75;;Nouvelle-Aquitaine;86;Vienne;1;Châtellerault;112313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32;+332 17 79 66 34;Hauts-de-France;80;Somme;1;Abbeville;133630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76;09 91 88 56 18;Occitanie;34;Hérault;1;Béziers;312443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44;;Grand-Est;51;Marne;4;Vitry-le-François;47741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75;06 65 67 35 86;Nouvelle-Aquitaine;40;Landes;1;Dax;220656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32;;Hauts-de-France;60;Oise;4;Senlis;280400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87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7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215006"/>
            <a:ext cx="845795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/>
              <a:t>GREP</a:t>
            </a:r>
          </a:p>
          <a:p>
            <a:pPr lvl="0"/>
            <a:endParaRPr lang="fr-FR" sz="2000" dirty="0">
              <a:solidFill>
                <a:srgbClr val="FF0000"/>
              </a:solidFill>
              <a:latin typeface="Calibri"/>
            </a:endParaRPr>
          </a:p>
          <a:p>
            <a:pPr lvl="0"/>
            <a:r>
              <a:rPr lang="fr-FR" sz="2000" dirty="0">
                <a:solidFill>
                  <a:schemeClr val="accent1"/>
                </a:solidFill>
                <a:latin typeface="Calibri"/>
              </a:rPr>
              <a:t>Exemple : Chercher les lignes </a:t>
            </a:r>
            <a:r>
              <a:rPr lang="fr-FR" sz="2000" dirty="0" err="1">
                <a:solidFill>
                  <a:schemeClr val="accent1"/>
                </a:solidFill>
                <a:latin typeface="Calibri"/>
              </a:rPr>
              <a:t>debutant</a:t>
            </a:r>
            <a:r>
              <a:rPr lang="fr-FR" sz="2000" dirty="0">
                <a:solidFill>
                  <a:schemeClr val="accent1"/>
                </a:solidFill>
                <a:latin typeface="Calibri"/>
              </a:rPr>
              <a:t> par 44</a:t>
            </a:r>
          </a:p>
          <a:p>
            <a:pPr lvl="0"/>
            <a:r>
              <a:rPr lang="fr-FR" sz="2000" dirty="0" err="1">
                <a:latin typeface="Calibri"/>
              </a:rPr>
              <a:t>grep</a:t>
            </a:r>
            <a:r>
              <a:rPr lang="fr-FR" sz="2000" dirty="0">
                <a:latin typeface="Calibri"/>
              </a:rPr>
              <a:t> '^44’ source.txt</a:t>
            </a:r>
          </a:p>
          <a:p>
            <a:pPr lvl="0"/>
            <a:endParaRPr lang="fr-FR" sz="2000" dirty="0">
              <a:solidFill>
                <a:schemeClr val="tx2"/>
              </a:solidFill>
              <a:latin typeface="Calibri"/>
            </a:endParaRPr>
          </a:p>
          <a:p>
            <a:pPr lvl="0"/>
            <a:r>
              <a:rPr lang="fr-FR" sz="2000" dirty="0">
                <a:solidFill>
                  <a:schemeClr val="accent1"/>
                </a:solidFill>
                <a:latin typeface="Calibri"/>
              </a:rPr>
              <a:t>Exemple : Chercher les noms de région </a:t>
            </a:r>
            <a:r>
              <a:rPr lang="fr-FR" sz="2000" b="1" dirty="0">
                <a:solidFill>
                  <a:schemeClr val="accent1"/>
                </a:solidFill>
                <a:latin typeface="Calibri"/>
              </a:rPr>
              <a:t>[</a:t>
            </a:r>
            <a:r>
              <a:rPr lang="fr-FR" sz="2000" b="1" dirty="0" err="1">
                <a:solidFill>
                  <a:schemeClr val="accent1"/>
                </a:solidFill>
                <a:latin typeface="Calibri"/>
              </a:rPr>
              <a:t>nom_reg</a:t>
            </a:r>
            <a:r>
              <a:rPr lang="fr-FR" sz="2000" b="1" dirty="0">
                <a:solidFill>
                  <a:schemeClr val="accent1"/>
                </a:solidFill>
                <a:latin typeface="Calibri"/>
              </a:rPr>
              <a:t>] </a:t>
            </a:r>
            <a:r>
              <a:rPr lang="fr-FR" sz="2000" dirty="0">
                <a:solidFill>
                  <a:schemeClr val="accent1"/>
                </a:solidFill>
                <a:latin typeface="Calibri"/>
              </a:rPr>
              <a:t>qui contiennent un « tiret »</a:t>
            </a:r>
          </a:p>
          <a:p>
            <a:pPr lvl="0"/>
            <a:r>
              <a:rPr lang="fr-FR" sz="2000" dirty="0">
                <a:latin typeface="Calibri"/>
              </a:rPr>
              <a:t>^([^;]*;){1\}[a-</a:t>
            </a:r>
            <a:r>
              <a:rPr lang="fr-FR" sz="2000" dirty="0" err="1">
                <a:latin typeface="Calibri"/>
              </a:rPr>
              <a:t>zA</a:t>
            </a:r>
            <a:r>
              <a:rPr lang="fr-FR" sz="2000" dirty="0">
                <a:latin typeface="Calibri"/>
              </a:rPr>
              <a:t>-Z]*-[a-</a:t>
            </a:r>
            <a:r>
              <a:rPr lang="fr-FR" sz="2000" dirty="0" err="1">
                <a:latin typeface="Calibri"/>
              </a:rPr>
              <a:t>zA</a:t>
            </a:r>
            <a:r>
              <a:rPr lang="fr-FR" sz="2000" dirty="0">
                <a:latin typeface="Calibri"/>
              </a:rPr>
              <a:t>-Z]*;</a:t>
            </a:r>
          </a:p>
          <a:p>
            <a:pPr lvl="0"/>
            <a:r>
              <a:rPr lang="fr-FR" sz="2000" dirty="0" err="1">
                <a:latin typeface="Calibri"/>
              </a:rPr>
              <a:t>grep</a:t>
            </a:r>
            <a:r>
              <a:rPr lang="fr-FR" sz="2000" dirty="0">
                <a:latin typeface="Calibri"/>
              </a:rPr>
              <a:t> '^\([^;]*;\)\{1\}[a-</a:t>
            </a:r>
            <a:r>
              <a:rPr lang="fr-FR" sz="2000" dirty="0" err="1">
                <a:latin typeface="Calibri"/>
              </a:rPr>
              <a:t>zA</a:t>
            </a:r>
            <a:r>
              <a:rPr lang="fr-FR" sz="2000" dirty="0">
                <a:latin typeface="Calibri"/>
              </a:rPr>
              <a:t>-Z]*-[a-</a:t>
            </a:r>
            <a:r>
              <a:rPr lang="fr-FR" sz="2000" dirty="0" err="1">
                <a:latin typeface="Calibri"/>
              </a:rPr>
              <a:t>zA</a:t>
            </a:r>
            <a:r>
              <a:rPr lang="fr-FR" sz="2000" dirty="0">
                <a:latin typeface="Calibri"/>
              </a:rPr>
              <a:t>-Z]*;' source.txt</a:t>
            </a:r>
          </a:p>
          <a:p>
            <a:pPr lvl="0"/>
            <a:endParaRPr lang="fr-FR" sz="2000" dirty="0">
              <a:solidFill>
                <a:schemeClr val="tx2"/>
              </a:solidFill>
              <a:latin typeface="Calibri"/>
            </a:endParaRPr>
          </a:p>
          <a:p>
            <a:pPr lvl="0"/>
            <a:r>
              <a:rPr lang="fr-FR" sz="2000" dirty="0">
                <a:solidFill>
                  <a:schemeClr val="accent1"/>
                </a:solidFill>
                <a:latin typeface="Calibri"/>
              </a:rPr>
              <a:t>Que représente ce motif?</a:t>
            </a:r>
          </a:p>
          <a:p>
            <a:pPr lvl="0"/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(0|+33)[1-9]([ ]*[0-9]{2}){4}</a:t>
            </a:r>
            <a:endParaRPr lang="fr-FR" sz="2000" b="1" dirty="0"/>
          </a:p>
          <a:p>
            <a:pPr lvl="0"/>
            <a:endParaRPr lang="fr-FR" sz="2000" b="1" dirty="0"/>
          </a:p>
          <a:p>
            <a:pPr lvl="0"/>
            <a:r>
              <a:rPr lang="fr-FR" sz="2000" dirty="0">
                <a:solidFill>
                  <a:schemeClr val="accent1"/>
                </a:solidFill>
              </a:rPr>
              <a:t>Application:</a:t>
            </a:r>
          </a:p>
          <a:p>
            <a:pPr algn="just"/>
            <a:r>
              <a:rPr lang="fr-FR" sz="2200" dirty="0" err="1">
                <a:solidFill>
                  <a:sysClr val="windowText" lastClr="000000"/>
                </a:solidFill>
                <a:latin typeface="Calibri"/>
                <a:cs typeface="+mn-cs"/>
              </a:rPr>
              <a:t>grep</a:t>
            </a:r>
            <a:r>
              <a:rPr lang="fr-FR" sz="2200" dirty="0">
                <a:solidFill>
                  <a:sysClr val="windowText" lastClr="000000"/>
                </a:solidFill>
                <a:latin typeface="Calibri"/>
                <a:cs typeface="+mn-cs"/>
              </a:rPr>
              <a:t> '\(0\|+33\)[1-9]\([ ]*[0-9]\{2\}\)\{4\}' source.txt</a:t>
            </a:r>
          </a:p>
        </p:txBody>
      </p:sp>
    </p:spTree>
    <p:extLst>
      <p:ext uri="{BB962C8B-B14F-4D97-AF65-F5344CB8AC3E}">
        <p14:creationId xmlns:p14="http://schemas.microsoft.com/office/powerpoint/2010/main" val="219897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23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215006"/>
            <a:ext cx="84579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/>
              <a:t>SED</a:t>
            </a:r>
          </a:p>
          <a:p>
            <a:pPr algn="just"/>
            <a:r>
              <a:rPr lang="fr-FR" dirty="0"/>
              <a:t>Sed (abréviation de </a:t>
            </a:r>
            <a:r>
              <a:rPr lang="fr-FR" b="1" dirty="0"/>
              <a:t>S</a:t>
            </a:r>
            <a:r>
              <a:rPr lang="fr-FR" dirty="0"/>
              <a:t>tream </a:t>
            </a:r>
            <a:r>
              <a:rPr lang="fr-FR" b="1" dirty="0" err="1"/>
              <a:t>ED</a:t>
            </a:r>
            <a:r>
              <a:rPr lang="fr-FR" dirty="0" err="1"/>
              <a:t>itor</a:t>
            </a:r>
            <a:r>
              <a:rPr lang="fr-FR" dirty="0"/>
              <a:t>, « éditeur de flux ») est un éditeur de texte non interactif, c’est-à-dire qu’il permet d’appliquer un certain nombre de traitement de transformation tel que des suppression, duplication et autres dans une occurrence trouvée dans un fichier sans modifier celui-ci. Le résultat de l’opération traiter sera récupérer sur la sortie standard. </a:t>
            </a:r>
          </a:p>
          <a:p>
            <a:r>
              <a:rPr lang="fr-FR" dirty="0"/>
              <a:t> </a:t>
            </a:r>
          </a:p>
          <a:p>
            <a:r>
              <a:rPr lang="fr-FR" dirty="0" err="1"/>
              <a:t>sed</a:t>
            </a:r>
            <a:r>
              <a:rPr lang="fr-FR" dirty="0"/>
              <a:t> lit des données d'entrée ligne par ligne puis les traite une à une selon des règles spécifiées en paramètre</a:t>
            </a:r>
          </a:p>
          <a:p>
            <a:r>
              <a:rPr lang="fr-FR" dirty="0"/>
              <a:t> 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F16116-FA59-49EB-9CCE-4526839033FF}"/>
              </a:ext>
            </a:extLst>
          </p:cNvPr>
          <p:cNvSpPr txBox="1"/>
          <p:nvPr/>
        </p:nvSpPr>
        <p:spPr>
          <a:xfrm>
            <a:off x="180000" y="4122683"/>
            <a:ext cx="8365261" cy="984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Syntaxe :</a:t>
            </a:r>
            <a:endParaRPr lang="fr-FR" dirty="0"/>
          </a:p>
          <a:p>
            <a:r>
              <a:rPr lang="fr-FR" dirty="0"/>
              <a:t>Sed [option] [lignes à traités] [action] [fichier]</a:t>
            </a:r>
          </a:p>
          <a:p>
            <a:r>
              <a:rPr lang="fr-FR" dirty="0" err="1"/>
              <a:t>Rq</a:t>
            </a:r>
            <a:r>
              <a:rPr lang="fr-FR" dirty="0"/>
              <a:t> : Action-&gt;[Traitement]/ [occurrence/occurrence/…/occurrence/[traitement]</a:t>
            </a:r>
            <a:r>
              <a:rPr lang="fr-FR" sz="2200" dirty="0">
                <a:solidFill>
                  <a:sysClr val="windowText" lastClr="000000"/>
                </a:solidFill>
                <a:latin typeface="Calibri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98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24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5F16116-FA59-49EB-9CCE-4526839033FF}"/>
              </a:ext>
            </a:extLst>
          </p:cNvPr>
          <p:cNvSpPr txBox="1"/>
          <p:nvPr/>
        </p:nvSpPr>
        <p:spPr>
          <a:xfrm>
            <a:off x="215785" y="1200429"/>
            <a:ext cx="8365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SED</a:t>
            </a:r>
            <a:r>
              <a:rPr lang="fr-FR" b="1" dirty="0"/>
              <a:t> : </a:t>
            </a:r>
            <a:r>
              <a:rPr lang="fr-FR" dirty="0"/>
              <a:t>Sed [option] [lignes à traiter] [action] [fichier]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13084C-23AF-47F3-97F3-1775AE59334A}"/>
              </a:ext>
            </a:extLst>
          </p:cNvPr>
          <p:cNvSpPr txBox="1"/>
          <p:nvPr/>
        </p:nvSpPr>
        <p:spPr>
          <a:xfrm>
            <a:off x="180000" y="1610283"/>
            <a:ext cx="836526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[Option] :</a:t>
            </a:r>
          </a:p>
          <a:p>
            <a:pPr defTabSz="539750"/>
            <a:r>
              <a:rPr lang="fr-FR" dirty="0"/>
              <a:t>-e	Interprète une chaine de caractères comme une instruction d'édition.</a:t>
            </a:r>
          </a:p>
          <a:p>
            <a:pPr defTabSz="539750"/>
            <a:r>
              <a:rPr lang="fr-FR" dirty="0"/>
              <a:t>-f	Passage de commande par un script</a:t>
            </a:r>
          </a:p>
          <a:p>
            <a:pPr defTabSz="539750"/>
            <a:r>
              <a:rPr lang="fr-FR" dirty="0"/>
              <a:t>-i	Modifie directement le fichier source au lieu de rediriger vers la sortie standard</a:t>
            </a:r>
          </a:p>
          <a:p>
            <a:pPr defTabSz="539750"/>
            <a:r>
              <a:rPr lang="fr-FR" dirty="0"/>
              <a:t>-n	Indique à Sed d'afficher seulement les lignes correspondant au motif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F7610CF-1CC7-4025-9531-70CEBB1C123D}"/>
              </a:ext>
            </a:extLst>
          </p:cNvPr>
          <p:cNvSpPr txBox="1"/>
          <p:nvPr/>
        </p:nvSpPr>
        <p:spPr>
          <a:xfrm>
            <a:off x="180000" y="3178636"/>
            <a:ext cx="836526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[Ligne à traiter] :</a:t>
            </a:r>
          </a:p>
          <a:p>
            <a:r>
              <a:rPr lang="fr-FR" dirty="0"/>
              <a:t>n1	Ligne n1</a:t>
            </a:r>
          </a:p>
          <a:p>
            <a:r>
              <a:rPr lang="fr-FR" dirty="0"/>
              <a:t>n1,n2	Ligne n1 à n2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E2D683-886F-4527-9825-8FD6243CBF14}"/>
              </a:ext>
            </a:extLst>
          </p:cNvPr>
          <p:cNvSpPr txBox="1"/>
          <p:nvPr/>
        </p:nvSpPr>
        <p:spPr>
          <a:xfrm>
            <a:off x="180000" y="4191657"/>
            <a:ext cx="8365261" cy="2646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[Action] : </a:t>
            </a:r>
            <a:r>
              <a:rPr lang="fr-FR" b="1" dirty="0">
                <a:solidFill>
                  <a:schemeClr val="accent4"/>
                </a:solidFill>
              </a:rPr>
              <a:t>=</a:t>
            </a:r>
            <a:r>
              <a:rPr lang="fr-FR" dirty="0">
                <a:solidFill>
                  <a:schemeClr val="accent4"/>
                </a:solidFill>
              </a:rPr>
              <a:t>&gt;[Traitement]/ [occurrence/occurrence/…/occurrence/[traitement]</a:t>
            </a:r>
            <a:r>
              <a:rPr lang="fr-FR" sz="2200" dirty="0">
                <a:solidFill>
                  <a:schemeClr val="accent4"/>
                </a:solidFill>
                <a:latin typeface="Calibri"/>
              </a:rPr>
              <a:t>.</a:t>
            </a:r>
            <a:endParaRPr lang="fr-FR" b="1" dirty="0">
              <a:solidFill>
                <a:schemeClr val="accent4"/>
              </a:solidFill>
            </a:endParaRPr>
          </a:p>
          <a:p>
            <a:r>
              <a:rPr lang="fr-FR" dirty="0"/>
              <a:t>s/</a:t>
            </a:r>
            <a:r>
              <a:rPr lang="fr-FR" dirty="0" err="1"/>
              <a:t>occ</a:t>
            </a:r>
            <a:r>
              <a:rPr lang="fr-FR" dirty="0"/>
              <a:t>/mot/	Substitution de </a:t>
            </a:r>
            <a:r>
              <a:rPr lang="fr-FR" dirty="0" err="1"/>
              <a:t>occ</a:t>
            </a:r>
            <a:r>
              <a:rPr lang="fr-FR" dirty="0"/>
              <a:t> par mot</a:t>
            </a:r>
          </a:p>
          <a:p>
            <a:r>
              <a:rPr lang="fr-FR" dirty="0"/>
              <a:t>/</a:t>
            </a:r>
            <a:r>
              <a:rPr lang="fr-FR" dirty="0" err="1"/>
              <a:t>occ</a:t>
            </a:r>
            <a:r>
              <a:rPr lang="fr-FR" dirty="0"/>
              <a:t>/d		Supprime la ligne contenant </a:t>
            </a:r>
            <a:r>
              <a:rPr lang="fr-FR" dirty="0" err="1"/>
              <a:t>occ</a:t>
            </a:r>
            <a:endParaRPr lang="fr-FR" dirty="0"/>
          </a:p>
          <a:p>
            <a:r>
              <a:rPr lang="fr-FR" dirty="0"/>
              <a:t>/</a:t>
            </a:r>
            <a:r>
              <a:rPr lang="fr-FR" dirty="0" err="1"/>
              <a:t>occ</a:t>
            </a:r>
            <a:r>
              <a:rPr lang="fr-FR" dirty="0"/>
              <a:t>/i[mot]	Insertion d’une ligne (mot) avant </a:t>
            </a:r>
            <a:r>
              <a:rPr lang="fr-FR" dirty="0" err="1"/>
              <a:t>occ</a:t>
            </a:r>
            <a:endParaRPr lang="fr-FR" dirty="0"/>
          </a:p>
          <a:p>
            <a:r>
              <a:rPr lang="fr-FR" dirty="0"/>
              <a:t>/</a:t>
            </a:r>
            <a:r>
              <a:rPr lang="fr-FR" dirty="0" err="1"/>
              <a:t>occ</a:t>
            </a:r>
            <a:r>
              <a:rPr lang="fr-FR" dirty="0"/>
              <a:t>/a[mot]	Insertion d’une ligne (mot) après </a:t>
            </a:r>
            <a:r>
              <a:rPr lang="fr-FR" dirty="0" err="1"/>
              <a:t>occ</a:t>
            </a:r>
            <a:endParaRPr lang="fr-FR" dirty="0"/>
          </a:p>
          <a:p>
            <a:r>
              <a:rPr lang="fr-FR" dirty="0"/>
              <a:t>/</a:t>
            </a:r>
            <a:r>
              <a:rPr lang="fr-FR" dirty="0" err="1"/>
              <a:t>occ</a:t>
            </a:r>
            <a:r>
              <a:rPr lang="fr-FR" dirty="0"/>
              <a:t>/c[mot]	Insertion d’une ligne (mot) à la place de </a:t>
            </a:r>
            <a:r>
              <a:rPr lang="fr-FR" dirty="0" err="1"/>
              <a:t>occ</a:t>
            </a:r>
            <a:endParaRPr lang="fr-FR" dirty="0"/>
          </a:p>
          <a:p>
            <a:pPr defTabSz="1795463"/>
            <a:r>
              <a:rPr lang="fr-FR" dirty="0"/>
              <a:t>/p	</a:t>
            </a:r>
            <a:r>
              <a:rPr lang="fr-FR" dirty="0" err="1"/>
              <a:t>Print</a:t>
            </a:r>
            <a:r>
              <a:rPr lang="fr-FR" dirty="0"/>
              <a:t> (affiche le résultat)</a:t>
            </a:r>
          </a:p>
          <a:p>
            <a:pPr defTabSz="896938"/>
            <a:r>
              <a:rPr lang="fr-FR" dirty="0"/>
              <a:t>/g		</a:t>
            </a:r>
            <a:r>
              <a:rPr lang="fr-FR" sz="1600" dirty="0"/>
              <a:t>Toutes les occurrences, sinon spécifier (nombre) la énième occurrence visé</a:t>
            </a:r>
          </a:p>
          <a:p>
            <a:pPr defTabSz="539750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7BE25C-0DEE-41E2-B8C8-863F2A8BA9E5}"/>
              </a:ext>
            </a:extLst>
          </p:cNvPr>
          <p:cNvSpPr/>
          <p:nvPr/>
        </p:nvSpPr>
        <p:spPr>
          <a:xfrm>
            <a:off x="215785" y="6512997"/>
            <a:ext cx="4947173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Remarque : </a:t>
            </a:r>
            <a:r>
              <a:rPr lang="fr-FR" sz="1400" i="1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occ</a:t>
            </a:r>
            <a:r>
              <a:rPr lang="fr-FR" sz="1400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&amp; mot peuvent être remplacés par des regex</a:t>
            </a:r>
            <a:endParaRPr lang="fr-FR" sz="140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5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25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5F16116-FA59-49EB-9CCE-4526839033FF}"/>
              </a:ext>
            </a:extLst>
          </p:cNvPr>
          <p:cNvSpPr txBox="1"/>
          <p:nvPr/>
        </p:nvSpPr>
        <p:spPr>
          <a:xfrm>
            <a:off x="215785" y="1200429"/>
            <a:ext cx="836526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SED</a:t>
            </a:r>
            <a:r>
              <a:rPr lang="fr-FR" b="1" dirty="0"/>
              <a:t> : </a:t>
            </a:r>
            <a:r>
              <a:rPr lang="fr-FR" dirty="0"/>
              <a:t>Sed [option] [lignes à traiter] [action] [fichier]</a:t>
            </a:r>
          </a:p>
          <a:p>
            <a:endParaRPr lang="fr-FR" dirty="0"/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Exemple Modifier « Île-de-France » en « IDF » sur la totalité du fichier ‘source.txt’</a:t>
            </a:r>
          </a:p>
          <a:p>
            <a:r>
              <a:rPr lang="fr-FR" dirty="0" err="1"/>
              <a:t>sed</a:t>
            </a:r>
            <a:r>
              <a:rPr lang="fr-FR" dirty="0"/>
              <a:t> -i -e "s/ Île-de-France /IDF/g" source.txt</a:t>
            </a:r>
          </a:p>
          <a:p>
            <a:endParaRPr lang="fr-FR" dirty="0"/>
          </a:p>
          <a:p>
            <a:r>
              <a:rPr lang="fr-FR" dirty="0">
                <a:solidFill>
                  <a:schemeClr val="accent3"/>
                </a:solidFill>
              </a:rPr>
              <a:t>Sans l’option –i Affiche le résultat sans modifier le fichier source.txt</a:t>
            </a:r>
          </a:p>
          <a:p>
            <a:r>
              <a:rPr lang="fr-FR" dirty="0" err="1"/>
              <a:t>sed</a:t>
            </a:r>
            <a:r>
              <a:rPr lang="fr-FR" dirty="0"/>
              <a:t>  -e "s/ Île-de-France /IDF/g" source.txt</a:t>
            </a:r>
          </a:p>
          <a:p>
            <a:endParaRPr lang="fr-FR" dirty="0"/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Exemple supprime les lignes contenant 11 ou 93 sur la totalité du fichier ‘source.txt’</a:t>
            </a:r>
          </a:p>
          <a:p>
            <a:r>
              <a:rPr lang="pt-BR" dirty="0"/>
              <a:t>sed -E -e "/11|93/d" source.txt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19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26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5F16116-FA59-49EB-9CCE-4526839033FF}"/>
              </a:ext>
            </a:extLst>
          </p:cNvPr>
          <p:cNvSpPr txBox="1"/>
          <p:nvPr/>
        </p:nvSpPr>
        <p:spPr>
          <a:xfrm>
            <a:off x="215785" y="1200429"/>
            <a:ext cx="8365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AWK</a:t>
            </a:r>
            <a:r>
              <a:rPr lang="fr-FR" dirty="0"/>
              <a:t> (abréviation de « </a:t>
            </a:r>
            <a:r>
              <a:rPr lang="fr-FR" b="1" dirty="0"/>
              <a:t>A</a:t>
            </a:r>
            <a:r>
              <a:rPr lang="fr-FR" dirty="0"/>
              <a:t>ho </a:t>
            </a:r>
            <a:r>
              <a:rPr lang="fr-FR" b="1" dirty="0" err="1"/>
              <a:t>W</a:t>
            </a:r>
            <a:r>
              <a:rPr lang="fr-FR" dirty="0" err="1"/>
              <a:t>einberger</a:t>
            </a:r>
            <a:r>
              <a:rPr lang="fr-FR" dirty="0"/>
              <a:t> </a:t>
            </a:r>
            <a:r>
              <a:rPr lang="fr-FR" b="1" dirty="0" err="1"/>
              <a:t>K</a:t>
            </a:r>
            <a:r>
              <a:rPr lang="fr-FR" dirty="0" err="1"/>
              <a:t>ernighan</a:t>
            </a:r>
            <a:r>
              <a:rPr lang="fr-FR" dirty="0"/>
              <a:t> ») </a:t>
            </a:r>
          </a:p>
          <a:p>
            <a:pPr algn="just"/>
            <a:r>
              <a:rPr lang="fr-FR" dirty="0"/>
              <a:t>Est un outil programmable de transformation de texte en s’inspirant du langage de programmation (Langage C) en fait un outil de traitement des données extrêmement puissant.</a:t>
            </a:r>
          </a:p>
          <a:p>
            <a:pPr algn="just"/>
            <a:r>
              <a:rPr lang="fr-FR" dirty="0"/>
              <a:t> </a:t>
            </a:r>
          </a:p>
          <a:p>
            <a:r>
              <a:rPr lang="fr-FR" dirty="0"/>
              <a:t>- Outil programmable de transformation de texte</a:t>
            </a:r>
          </a:p>
          <a:p>
            <a:r>
              <a:rPr lang="fr-FR" dirty="0"/>
              <a:t>- Syntaxe proche du langage C</a:t>
            </a:r>
          </a:p>
          <a:p>
            <a:r>
              <a:rPr lang="fr-FR" dirty="0"/>
              <a:t>- Calculs de base, fonctions de traitement intégrés</a:t>
            </a:r>
          </a:p>
          <a:p>
            <a:r>
              <a:rPr lang="fr-FR" dirty="0"/>
              <a:t>- Intègre la recherche des expressions régulières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E2D683-886F-4527-9825-8FD6243CBF14}"/>
              </a:ext>
            </a:extLst>
          </p:cNvPr>
          <p:cNvSpPr txBox="1"/>
          <p:nvPr/>
        </p:nvSpPr>
        <p:spPr>
          <a:xfrm>
            <a:off x="215785" y="3822621"/>
            <a:ext cx="836526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Syntaxe :</a:t>
            </a:r>
          </a:p>
          <a:p>
            <a:r>
              <a:rPr lang="fr-FR" dirty="0"/>
              <a:t>La syntaxe générale des commandes est de la forme </a:t>
            </a:r>
          </a:p>
          <a:p>
            <a:r>
              <a:rPr lang="fr-FR" dirty="0" err="1"/>
              <a:t>awk</a:t>
            </a:r>
            <a:r>
              <a:rPr lang="fr-FR" dirty="0"/>
              <a:t> </a:t>
            </a:r>
            <a:r>
              <a:rPr lang="fr-FR" b="1" dirty="0"/>
              <a:t>–arg "</a:t>
            </a:r>
            <a:r>
              <a:rPr lang="fr-FR" b="1" dirty="0" err="1"/>
              <a:t>separateur</a:t>
            </a:r>
            <a:r>
              <a:rPr lang="fr-FR" b="1" dirty="0"/>
              <a:t> de champ"</a:t>
            </a:r>
            <a:r>
              <a:rPr lang="fr-FR" dirty="0"/>
              <a:t> 'BEGIN{instructions} critères END{instructions}’ </a:t>
            </a:r>
            <a:r>
              <a:rPr lang="fr-FR" b="1" dirty="0"/>
              <a:t>fichier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465402-7A55-44D4-80C4-52EF5F9D99BF}"/>
              </a:ext>
            </a:extLst>
          </p:cNvPr>
          <p:cNvSpPr txBox="1"/>
          <p:nvPr/>
        </p:nvSpPr>
        <p:spPr>
          <a:xfrm>
            <a:off x="180000" y="4797761"/>
            <a:ext cx="8365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Exemple:</a:t>
            </a:r>
          </a:p>
          <a:p>
            <a:r>
              <a:rPr lang="fr-FR" dirty="0" err="1"/>
              <a:t>awk</a:t>
            </a:r>
            <a:r>
              <a:rPr lang="fr-FR" dirty="0"/>
              <a:t> '{</a:t>
            </a:r>
            <a:r>
              <a:rPr lang="fr-FR" dirty="0" err="1"/>
              <a:t>print</a:t>
            </a:r>
            <a:r>
              <a:rPr lang="fr-FR" dirty="0"/>
              <a:t> $1}' monfichier.txt</a:t>
            </a:r>
          </a:p>
          <a:p>
            <a:r>
              <a:rPr lang="fr-FR" dirty="0" err="1"/>
              <a:t>awk</a:t>
            </a:r>
            <a:r>
              <a:rPr lang="fr-FR" dirty="0"/>
              <a:t> 'BEGIN {a=5; b=5; printf ("somme  %i", (</a:t>
            </a:r>
            <a:r>
              <a:rPr lang="fr-FR" dirty="0" err="1"/>
              <a:t>a+b</a:t>
            </a:r>
            <a:r>
              <a:rPr lang="fr-FR" dirty="0"/>
              <a:t>)) }’</a:t>
            </a:r>
          </a:p>
          <a:p>
            <a:r>
              <a:rPr lang="fr-FR" dirty="0">
                <a:solidFill>
                  <a:srgbClr val="FF0000"/>
                </a:solidFill>
              </a:rPr>
              <a:t>https://www.malekal.com/comment-utiliser-la-commande-awk-avec-des-exemples</a:t>
            </a:r>
          </a:p>
        </p:txBody>
      </p:sp>
    </p:spTree>
    <p:extLst>
      <p:ext uri="{BB962C8B-B14F-4D97-AF65-F5344CB8AC3E}">
        <p14:creationId xmlns:p14="http://schemas.microsoft.com/office/powerpoint/2010/main" val="978224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27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253FF16-D569-473B-B4AB-7AE1E18F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46844"/>
              </p:ext>
            </p:extLst>
          </p:nvPr>
        </p:nvGraphicFramePr>
        <p:xfrm>
          <a:off x="482120" y="1664765"/>
          <a:ext cx="7205032" cy="4338010"/>
        </p:xfrm>
        <a:graphic>
          <a:graphicData uri="http://schemas.openxmlformats.org/drawingml/2006/table">
            <a:tbl>
              <a:tblPr/>
              <a:tblGrid>
                <a:gridCol w="2044671">
                  <a:extLst>
                    <a:ext uri="{9D8B030D-6E8A-4147-A177-3AD203B41FA5}">
                      <a16:colId xmlns:a16="http://schemas.microsoft.com/office/drawing/2014/main" val="4012117808"/>
                    </a:ext>
                  </a:extLst>
                </a:gridCol>
                <a:gridCol w="5160361">
                  <a:extLst>
                    <a:ext uri="{9D8B030D-6E8A-4147-A177-3AD203B41FA5}">
                      <a16:colId xmlns:a16="http://schemas.microsoft.com/office/drawing/2014/main" val="2061370333"/>
                    </a:ext>
                  </a:extLst>
                </a:gridCol>
              </a:tblGrid>
              <a:tr h="17169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Fonctions chaines</a:t>
                      </a:r>
                    </a:p>
                  </a:txBody>
                  <a:tcPr marL="77264" marR="8585" marT="8585" marB="0" anchor="b">
                    <a:lnL w="6350" cap="flat" cmpd="sng" algn="ctr">
                      <a:solidFill>
                        <a:srgbClr val="0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Commentaire</a:t>
                      </a:r>
                    </a:p>
                  </a:txBody>
                  <a:tcPr marL="77264" marR="8585" marT="858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382"/>
                  </a:ext>
                </a:extLst>
              </a:tr>
              <a:tr h="68679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gsub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exp,sub,str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7264" marR="8585" marT="8585" marB="0" anchor="ctr">
                    <a:lnL w="6350" cap="flat" cmpd="sng" algn="ctr">
                      <a:solidFill>
                        <a:srgbClr val="70C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Substitue globalement par la chaine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chaque expression régulière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trouvée dans la chaine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et retourne le nombre de substitutions. Si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n'est pas indiquée, par défaut $0 est utilisé.</a:t>
                      </a:r>
                    </a:p>
                  </a:txBody>
                  <a:tcPr marL="8585" marR="8585" marT="8585" marB="0" anchor="ctr">
                    <a:lnL w="6350" cap="flat" cmpd="sng" algn="ctr">
                      <a:solidFill>
                        <a:srgbClr val="9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609027"/>
                  </a:ext>
                </a:extLst>
              </a:tr>
              <a:tr h="3536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index(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str,st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7264" marR="8585" marT="8585" marB="42925" anchor="ctr">
                    <a:lnL w="6350" cap="flat" cmpd="sng" algn="ctr">
                      <a:solidFill>
                        <a:srgbClr val="C8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Retourne la position du string st dans la chaine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ou 0 si non trouvé.</a:t>
                      </a:r>
                    </a:p>
                  </a:txBody>
                  <a:tcPr marL="8585" marR="8585" marT="8585" marB="42925" anchor="ctr">
                    <a:lnL w="6350" cap="flat" cmpd="sng" algn="ctr">
                      <a:solidFill>
                        <a:srgbClr val="D8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65421"/>
                  </a:ext>
                </a:extLst>
              </a:tr>
              <a:tr h="3536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7264" marR="8585" marT="8585" marB="42925" anchor="ctr">
                    <a:lnL w="6350" cap="flat" cmpd="sng" algn="ctr">
                      <a:solidFill>
                        <a:srgbClr val="983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3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Retourne la longueur de la chaine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Si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n'est pas indiquée, par défaut $0 est utilisé.</a:t>
                      </a:r>
                    </a:p>
                  </a:txBody>
                  <a:tcPr marL="8585" marR="8585" marT="8585" marB="42925" anchor="ctr">
                    <a:lnL w="6350" cap="flat" cmpd="sng" algn="ctr">
                      <a:solidFill>
                        <a:srgbClr val="A03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406993"/>
                  </a:ext>
                </a:extLst>
              </a:tr>
              <a:tr h="51509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match(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str,exp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7264" marR="8585" marT="8585" marB="42925" anchor="ctr">
                    <a:lnL w="6350" cap="flat" cmpd="sng" algn="ctr">
                      <a:solidFill>
                        <a:srgbClr val="402D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B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Retourne la position de l'expression régulière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dans la chaine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ou 0 si non trouvé. Affecte les valeurs aux variables RSTART et RLENGTH.</a:t>
                      </a:r>
                    </a:p>
                  </a:txBody>
                  <a:tcPr marL="8585" marR="8585" marT="8585" marB="42925" anchor="ctr">
                    <a:lnL w="6350" cap="flat" cmpd="sng" algn="ctr">
                      <a:solidFill>
                        <a:srgbClr val="70B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43259"/>
                  </a:ext>
                </a:extLst>
              </a:tr>
              <a:tr h="51509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split(str,tab,sep)</a:t>
                      </a:r>
                    </a:p>
                  </a:txBody>
                  <a:tcPr marL="77264" marR="8585" marT="8585" marB="42925" anchor="ctr">
                    <a:lnL w="6350" cap="flat" cmpd="sng" algn="ctr">
                      <a:solidFill>
                        <a:srgbClr val="80C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Sépare la chaine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en éléments dans un tableau tab et en utilisant le séparateur sep. Si sep n'est pas renseigné, FS est utilisé par défaut.</a:t>
                      </a:r>
                    </a:p>
                  </a:txBody>
                  <a:tcPr marL="8585" marR="8585" marT="8585" marB="42925" anchor="ctr">
                    <a:lnL w="6350" cap="flat" cmpd="sng" algn="ctr">
                      <a:solidFill>
                        <a:srgbClr val="30B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18839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28C76F4-7BC3-4046-B72F-725FD58150A4}"/>
              </a:ext>
            </a:extLst>
          </p:cNvPr>
          <p:cNvSpPr/>
          <p:nvPr/>
        </p:nvSpPr>
        <p:spPr>
          <a:xfrm>
            <a:off x="482120" y="1265849"/>
            <a:ext cx="6562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AWK</a:t>
            </a:r>
            <a:r>
              <a:rPr lang="fr-FR" dirty="0"/>
              <a:t> (abréviation de « </a:t>
            </a:r>
            <a:r>
              <a:rPr lang="fr-FR" b="1" dirty="0"/>
              <a:t>A</a:t>
            </a:r>
            <a:r>
              <a:rPr lang="fr-FR" dirty="0"/>
              <a:t>ho </a:t>
            </a:r>
            <a:r>
              <a:rPr lang="fr-FR" b="1" dirty="0" err="1"/>
              <a:t>W</a:t>
            </a:r>
            <a:r>
              <a:rPr lang="fr-FR" dirty="0" err="1"/>
              <a:t>einberger</a:t>
            </a:r>
            <a:r>
              <a:rPr lang="fr-FR" dirty="0"/>
              <a:t> </a:t>
            </a:r>
            <a:r>
              <a:rPr lang="fr-FR" b="1" dirty="0" err="1"/>
              <a:t>K</a:t>
            </a:r>
            <a:r>
              <a:rPr lang="fr-FR" dirty="0" err="1"/>
              <a:t>ernighan</a:t>
            </a:r>
            <a:r>
              <a:rPr lang="fr-FR" dirty="0"/>
              <a:t> ») </a:t>
            </a:r>
          </a:p>
        </p:txBody>
      </p:sp>
    </p:spTree>
    <p:extLst>
      <p:ext uri="{BB962C8B-B14F-4D97-AF65-F5344CB8AC3E}">
        <p14:creationId xmlns:p14="http://schemas.microsoft.com/office/powerpoint/2010/main" val="2105950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28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253FF16-D569-473B-B4AB-7AE1E18F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59704"/>
              </p:ext>
            </p:extLst>
          </p:nvPr>
        </p:nvGraphicFramePr>
        <p:xfrm>
          <a:off x="482120" y="1696399"/>
          <a:ext cx="7205032" cy="3644617"/>
        </p:xfrm>
        <a:graphic>
          <a:graphicData uri="http://schemas.openxmlformats.org/drawingml/2006/table">
            <a:tbl>
              <a:tblPr/>
              <a:tblGrid>
                <a:gridCol w="2044671">
                  <a:extLst>
                    <a:ext uri="{9D8B030D-6E8A-4147-A177-3AD203B41FA5}">
                      <a16:colId xmlns:a16="http://schemas.microsoft.com/office/drawing/2014/main" val="4012117808"/>
                    </a:ext>
                  </a:extLst>
                </a:gridCol>
                <a:gridCol w="5160361">
                  <a:extLst>
                    <a:ext uri="{9D8B030D-6E8A-4147-A177-3AD203B41FA5}">
                      <a16:colId xmlns:a16="http://schemas.microsoft.com/office/drawing/2014/main" val="2061370333"/>
                    </a:ext>
                  </a:extLst>
                </a:gridCol>
              </a:tblGrid>
              <a:tr h="17169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Fonctions chaines</a:t>
                      </a:r>
                    </a:p>
                  </a:txBody>
                  <a:tcPr marL="77264" marR="8585" marT="8585" marB="0" anchor="b">
                    <a:lnL w="6350" cap="flat" cmpd="sng" algn="ctr">
                      <a:solidFill>
                        <a:srgbClr val="0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Commentaire</a:t>
                      </a:r>
                    </a:p>
                  </a:txBody>
                  <a:tcPr marL="77264" marR="8585" marT="858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382"/>
                  </a:ext>
                </a:extLst>
              </a:tr>
              <a:tr h="68679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sprintf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("format",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7264" marR="8585" marT="8585" marB="42925" anchor="ctr">
                    <a:lnL w="6350" cap="flat" cmpd="sng" algn="ctr">
                      <a:solidFill>
                        <a:srgbClr val="70C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Retourne une chaine au lieu de l'affichage vers la sortie standard, contrairement à printf().</a:t>
                      </a:r>
                    </a:p>
                  </a:txBody>
                  <a:tcPr marL="8585" marR="8585" marT="8585" marB="42925" anchor="ctr">
                    <a:lnL w="6350" cap="flat" cmpd="sng" algn="ctr">
                      <a:solidFill>
                        <a:srgbClr val="909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609027"/>
                  </a:ext>
                </a:extLst>
              </a:tr>
              <a:tr h="3536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sub(exp,sub,str)</a:t>
                      </a:r>
                    </a:p>
                  </a:txBody>
                  <a:tcPr marL="77264" marR="8585" marT="8585" marB="42925" anchor="ctr">
                    <a:lnL w="6350" cap="flat" cmpd="sng" algn="ctr">
                      <a:solidFill>
                        <a:srgbClr val="C89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gsub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(), mais ne substitue par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que la première expression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trouvée dans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585" marR="8585" marT="8585" marB="42925" anchor="ctr">
                    <a:lnL w="6350" cap="flat" cmpd="sng" algn="ctr">
                      <a:solidFill>
                        <a:srgbClr val="D8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65421"/>
                  </a:ext>
                </a:extLst>
              </a:tr>
              <a:tr h="3536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substr(str,pos,long)</a:t>
                      </a:r>
                    </a:p>
                  </a:txBody>
                  <a:tcPr marL="77264" marR="8585" marT="8585" marB="42925" anchor="ctr">
                    <a:lnL w="6350" cap="flat" cmpd="sng" algn="ctr">
                      <a:solidFill>
                        <a:srgbClr val="983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3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Retourne une partie du string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commançant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à la position pos et de longueur long. Si long n'est pas indiqué,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 utilise tout le reste de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585" marR="8585" marT="8585" marB="42925" anchor="ctr">
                    <a:lnL w="6350" cap="flat" cmpd="sng" algn="ctr">
                      <a:solidFill>
                        <a:srgbClr val="A03D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406993"/>
                  </a:ext>
                </a:extLst>
              </a:tr>
              <a:tr h="51509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tolower(str)</a:t>
                      </a:r>
                    </a:p>
                  </a:txBody>
                  <a:tcPr marL="77264" marR="8585" marT="8585" marB="42925" anchor="ctr">
                    <a:lnL w="6350" cap="flat" cmpd="sng" algn="ctr">
                      <a:solidFill>
                        <a:srgbClr val="402D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B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 en minuscules toute la chaine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et retourne la nouvelle chaine.</a:t>
                      </a:r>
                    </a:p>
                  </a:txBody>
                  <a:tcPr marL="8585" marR="8585" marT="8585" marB="42925" anchor="ctr">
                    <a:lnL w="6350" cap="flat" cmpd="sng" algn="ctr">
                      <a:solidFill>
                        <a:srgbClr val="70B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43259"/>
                  </a:ext>
                </a:extLst>
              </a:tr>
              <a:tr h="51509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toupper(str)</a:t>
                      </a:r>
                    </a:p>
                  </a:txBody>
                  <a:tcPr marL="77264" marR="8585" marT="8585" marB="42925" anchor="ctr">
                    <a:lnL w="6350" cap="flat" cmpd="sng" algn="ctr">
                      <a:solidFill>
                        <a:srgbClr val="80CD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 en majuscules toute la chaine 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et retourne la nouvelle chaine.</a:t>
                      </a:r>
                    </a:p>
                  </a:txBody>
                  <a:tcPr marL="8585" marR="8585" marT="8585" marB="42925" anchor="ctr">
                    <a:lnL w="6350" cap="flat" cmpd="sng" algn="ctr">
                      <a:solidFill>
                        <a:srgbClr val="30B5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18839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3EFF1E1-F98F-4313-A180-36F5D16DCF2A}"/>
              </a:ext>
            </a:extLst>
          </p:cNvPr>
          <p:cNvSpPr/>
          <p:nvPr/>
        </p:nvSpPr>
        <p:spPr>
          <a:xfrm>
            <a:off x="482120" y="1265849"/>
            <a:ext cx="6562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AWK</a:t>
            </a:r>
            <a:r>
              <a:rPr lang="fr-FR" dirty="0"/>
              <a:t> (abréviation de « </a:t>
            </a:r>
            <a:r>
              <a:rPr lang="fr-FR" b="1" dirty="0"/>
              <a:t>A</a:t>
            </a:r>
            <a:r>
              <a:rPr lang="fr-FR" dirty="0"/>
              <a:t>ho </a:t>
            </a:r>
            <a:r>
              <a:rPr lang="fr-FR" b="1" dirty="0" err="1"/>
              <a:t>W</a:t>
            </a:r>
            <a:r>
              <a:rPr lang="fr-FR" dirty="0" err="1"/>
              <a:t>einberger</a:t>
            </a:r>
            <a:r>
              <a:rPr lang="fr-FR" dirty="0"/>
              <a:t> </a:t>
            </a:r>
            <a:r>
              <a:rPr lang="fr-FR" b="1" dirty="0" err="1"/>
              <a:t>K</a:t>
            </a:r>
            <a:r>
              <a:rPr lang="fr-FR" dirty="0" err="1"/>
              <a:t>ernighan</a:t>
            </a:r>
            <a:r>
              <a:rPr lang="fr-FR" dirty="0"/>
              <a:t> ») </a:t>
            </a:r>
          </a:p>
        </p:txBody>
      </p:sp>
    </p:spTree>
    <p:extLst>
      <p:ext uri="{BB962C8B-B14F-4D97-AF65-F5344CB8AC3E}">
        <p14:creationId xmlns:p14="http://schemas.microsoft.com/office/powerpoint/2010/main" val="212514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5. GREP, SED, AWK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EFF1E1-F98F-4313-A180-36F5D16DCF2A}"/>
              </a:ext>
            </a:extLst>
          </p:cNvPr>
          <p:cNvSpPr/>
          <p:nvPr/>
        </p:nvSpPr>
        <p:spPr>
          <a:xfrm>
            <a:off x="482120" y="1265849"/>
            <a:ext cx="6562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AWK</a:t>
            </a:r>
            <a:r>
              <a:rPr lang="fr-FR" dirty="0"/>
              <a:t> (abréviation de « </a:t>
            </a:r>
            <a:r>
              <a:rPr lang="fr-FR" b="1" dirty="0"/>
              <a:t>A</a:t>
            </a:r>
            <a:r>
              <a:rPr lang="fr-FR" dirty="0"/>
              <a:t>ho </a:t>
            </a:r>
            <a:r>
              <a:rPr lang="fr-FR" b="1" dirty="0" err="1"/>
              <a:t>W</a:t>
            </a:r>
            <a:r>
              <a:rPr lang="fr-FR" dirty="0" err="1"/>
              <a:t>einberger</a:t>
            </a:r>
            <a:r>
              <a:rPr lang="fr-FR" dirty="0"/>
              <a:t> </a:t>
            </a:r>
            <a:r>
              <a:rPr lang="fr-FR" b="1" dirty="0" err="1"/>
              <a:t>K</a:t>
            </a:r>
            <a:r>
              <a:rPr lang="fr-FR" dirty="0" err="1"/>
              <a:t>ernighan</a:t>
            </a:r>
            <a:r>
              <a:rPr lang="fr-FR" dirty="0"/>
              <a:t> »)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F2CA98D-9F75-47C5-AE63-D3AB9EDDB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74275"/>
              </p:ext>
            </p:extLst>
          </p:nvPr>
        </p:nvGraphicFramePr>
        <p:xfrm>
          <a:off x="482120" y="1700600"/>
          <a:ext cx="7670362" cy="4272592"/>
        </p:xfrm>
        <a:graphic>
          <a:graphicData uri="http://schemas.openxmlformats.org/drawingml/2006/table">
            <a:tbl>
              <a:tblPr/>
              <a:tblGrid>
                <a:gridCol w="2176725">
                  <a:extLst>
                    <a:ext uri="{9D8B030D-6E8A-4147-A177-3AD203B41FA5}">
                      <a16:colId xmlns:a16="http://schemas.microsoft.com/office/drawing/2014/main" val="893712558"/>
                    </a:ext>
                  </a:extLst>
                </a:gridCol>
                <a:gridCol w="5493637">
                  <a:extLst>
                    <a:ext uri="{9D8B030D-6E8A-4147-A177-3AD203B41FA5}">
                      <a16:colId xmlns:a16="http://schemas.microsoft.com/office/drawing/2014/main" val="3791915690"/>
                    </a:ext>
                  </a:extLst>
                </a:gridCol>
              </a:tblGrid>
              <a:tr h="364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Fonctions Math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9018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Commentaire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33729"/>
                  </a:ext>
                </a:extLst>
              </a:tr>
              <a:tr h="3778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cos(r)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0CA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1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Cosinus de l'angle r (r en radians)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81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5036"/>
                  </a:ext>
                </a:extLst>
              </a:tr>
              <a:tr h="441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exp(x)</a:t>
                      </a:r>
                    </a:p>
                  </a:txBody>
                  <a:tcPr marL="85725" marR="9525" marT="9525" marB="47625" anchor="ctr">
                    <a:lnL w="6350" cap="flat" cmpd="sng" algn="ctr">
                      <a:solidFill>
                        <a:srgbClr val="F0CA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8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Exponentiel de x</a:t>
                      </a:r>
                    </a:p>
                  </a:txBody>
                  <a:tcPr marL="9525" marR="9525" marT="9525" marB="47625" anchor="ctr">
                    <a:lnL w="6350" cap="flat" cmpd="sng" algn="ctr">
                      <a:solidFill>
                        <a:srgbClr val="A88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0919"/>
                  </a:ext>
                </a:extLst>
              </a:tr>
              <a:tr h="441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int(x)</a:t>
                      </a:r>
                    </a:p>
                  </a:txBody>
                  <a:tcPr marL="85725" marR="9525" marT="9525" marB="47625" anchor="ctr">
                    <a:lnL w="6350" cap="flat" cmpd="sng" algn="ctr">
                      <a:solidFill>
                        <a:srgbClr val="C83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4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 entière de x</a:t>
                      </a:r>
                    </a:p>
                  </a:txBody>
                  <a:tcPr marL="9525" marR="9525" marT="9525" marB="47625" anchor="ctr">
                    <a:lnL w="6350" cap="flat" cmpd="sng" algn="ctr">
                      <a:solidFill>
                        <a:srgbClr val="884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27680"/>
                  </a:ext>
                </a:extLst>
              </a:tr>
              <a:tr h="441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log(x)</a:t>
                      </a:r>
                    </a:p>
                  </a:txBody>
                  <a:tcPr marL="85725" marR="9525" marT="9525" marB="47625" anchor="ctr">
                    <a:lnL w="6350" cap="flat" cmpd="sng" algn="ctr">
                      <a:solidFill>
                        <a:srgbClr val="2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E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Logarithme de x</a:t>
                      </a:r>
                    </a:p>
                  </a:txBody>
                  <a:tcPr marL="9525" marR="9525" marT="9525" marB="47625" anchor="ctr">
                    <a:lnL w="6350" cap="flat" cmpd="sng" algn="ctr">
                      <a:solidFill>
                        <a:srgbClr val="88E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174347"/>
                  </a:ext>
                </a:extLst>
              </a:tr>
              <a:tr h="441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sin(r)</a:t>
                      </a:r>
                    </a:p>
                  </a:txBody>
                  <a:tcPr marL="85725" marR="9525" marT="9525" marB="47625" anchor="ctr">
                    <a:lnL w="6350" cap="flat" cmpd="sng" algn="ctr">
                      <a:solidFill>
                        <a:srgbClr val="285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D3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Sinus de l'angle r (r en radians)</a:t>
                      </a:r>
                    </a:p>
                  </a:txBody>
                  <a:tcPr marL="9525" marR="9525" marT="9525" marB="47625" anchor="ctr">
                    <a:lnL w="6350" cap="flat" cmpd="sng" algn="ctr">
                      <a:solidFill>
                        <a:srgbClr val="00D3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292390"/>
                  </a:ext>
                </a:extLst>
              </a:tr>
              <a:tr h="441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sqrt(x)</a:t>
                      </a:r>
                    </a:p>
                  </a:txBody>
                  <a:tcPr marL="85725" marR="9525" marT="9525" marB="47625" anchor="ctr">
                    <a:lnL w="6350" cap="flat" cmpd="sng" algn="ctr">
                      <a:solidFill>
                        <a:srgbClr val="90A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Racine carrée de x</a:t>
                      </a:r>
                    </a:p>
                  </a:txBody>
                  <a:tcPr marL="9525" marR="9525" marT="9525" marB="47625" anchor="ctr">
                    <a:lnL w="6350" cap="flat" cmpd="sng" algn="ctr">
                      <a:solidFill>
                        <a:srgbClr val="A02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66881"/>
                  </a:ext>
                </a:extLst>
              </a:tr>
              <a:tr h="441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atan2(y,x)</a:t>
                      </a:r>
                    </a:p>
                  </a:txBody>
                  <a:tcPr marL="85725" marR="9525" marT="9525" marB="47625" anchor="ctr">
                    <a:lnL w="6350" cap="flat" cmpd="sng" algn="ctr">
                      <a:solidFill>
                        <a:srgbClr val="5034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4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 tangente de y/x</a:t>
                      </a:r>
                    </a:p>
                  </a:txBody>
                  <a:tcPr marL="9525" marR="9525" marT="9525" marB="47625" anchor="ctr">
                    <a:lnL w="6350" cap="flat" cmpd="sng" algn="ctr">
                      <a:solidFill>
                        <a:srgbClr val="B04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88416"/>
                  </a:ext>
                </a:extLst>
              </a:tr>
              <a:tr h="441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rand()</a:t>
                      </a:r>
                    </a:p>
                  </a:txBody>
                  <a:tcPr marL="85725" marR="9525" marT="9525" marB="47625" anchor="ctr">
                    <a:lnL w="6350" cap="flat" cmpd="sng" algn="ctr">
                      <a:solidFill>
                        <a:srgbClr val="C87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2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pseudo-aléatoire compris entre 0 et 1</a:t>
                      </a:r>
                    </a:p>
                  </a:txBody>
                  <a:tcPr marL="9525" marR="9525" marT="9525" marB="47625" anchor="ctr">
                    <a:lnL w="6350" cap="flat" cmpd="sng" algn="ctr">
                      <a:solidFill>
                        <a:srgbClr val="D02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89608"/>
                  </a:ext>
                </a:extLst>
              </a:tr>
              <a:tr h="441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srand(n)</a:t>
                      </a:r>
                    </a:p>
                  </a:txBody>
                  <a:tcPr marL="85725" marR="9525" marT="9525" marB="47625" anchor="ctr">
                    <a:lnL w="6350" cap="flat" cmpd="sng" algn="ctr">
                      <a:solidFill>
                        <a:srgbClr val="902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6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Réinitialise la fonction rand()</a:t>
                      </a:r>
                    </a:p>
                  </a:txBody>
                  <a:tcPr marL="9525" marR="9525" marT="9525" marB="47625" anchor="ctr">
                    <a:lnL w="6350" cap="flat" cmpd="sng" algn="ctr">
                      <a:solidFill>
                        <a:srgbClr val="B86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85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51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 Révision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309854"/>
            <a:ext cx="845795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1.1 Utilisateurs et groupes</a:t>
            </a:r>
          </a:p>
          <a:p>
            <a:pPr marL="0" indent="0" algn="just">
              <a:buNone/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Le mode console est un mode généralement mono-tache et adapté à une utilisation partagé du system informatique. </a:t>
            </a:r>
          </a:p>
          <a:p>
            <a:pPr marL="0" indent="0" algn="just">
              <a:buNone/>
              <a:defRPr/>
            </a:pPr>
            <a:endParaRPr lang="fr-FR" sz="2400" dirty="0">
              <a:solidFill>
                <a:sysClr val="windowText" lastClr="000000"/>
              </a:solidFill>
              <a:latin typeface="Calibri"/>
            </a:endParaRPr>
          </a:p>
          <a:p>
            <a:pPr marL="0" indent="0" algn="just">
              <a:buNone/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Cependant des droits d’accès aux répertoires et d’utilisation et à l’utilisation des fichiers sont octroyés.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3481566-FA61-4822-8C48-4DD8C4560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93464"/>
              </p:ext>
            </p:extLst>
          </p:nvPr>
        </p:nvGraphicFramePr>
        <p:xfrm>
          <a:off x="282011" y="3955223"/>
          <a:ext cx="7634689" cy="1923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1346">
                  <a:extLst>
                    <a:ext uri="{9D8B030D-6E8A-4147-A177-3AD203B41FA5}">
                      <a16:colId xmlns:a16="http://schemas.microsoft.com/office/drawing/2014/main" val="1236552588"/>
                    </a:ext>
                  </a:extLst>
                </a:gridCol>
                <a:gridCol w="1536853">
                  <a:extLst>
                    <a:ext uri="{9D8B030D-6E8A-4147-A177-3AD203B41FA5}">
                      <a16:colId xmlns:a16="http://schemas.microsoft.com/office/drawing/2014/main" val="1375687571"/>
                    </a:ext>
                  </a:extLst>
                </a:gridCol>
                <a:gridCol w="2500829">
                  <a:extLst>
                    <a:ext uri="{9D8B030D-6E8A-4147-A177-3AD203B41FA5}">
                      <a16:colId xmlns:a16="http://schemas.microsoft.com/office/drawing/2014/main" val="2881216689"/>
                    </a:ext>
                  </a:extLst>
                </a:gridCol>
                <a:gridCol w="1905661">
                  <a:extLst>
                    <a:ext uri="{9D8B030D-6E8A-4147-A177-3AD203B41FA5}">
                      <a16:colId xmlns:a16="http://schemas.microsoft.com/office/drawing/2014/main" val="191443997"/>
                    </a:ext>
                  </a:extLst>
                </a:gridCol>
              </a:tblGrid>
              <a:tr h="480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Droits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Visiteurs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Utilisateurs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Administrateur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6756880"/>
                  </a:ext>
                </a:extLst>
              </a:tr>
              <a:tr h="480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Lecture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Très limité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Limité aux besoins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Non limité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114847"/>
                  </a:ext>
                </a:extLst>
              </a:tr>
              <a:tr h="480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Ecriture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Non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Limité aux besoins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Non limite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581106"/>
                  </a:ext>
                </a:extLst>
              </a:tr>
              <a:tr h="480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Accès dossier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Très limité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Limité aux besoins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Non limite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47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13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30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6. Planification et Ordonnancement</a:t>
            </a: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19" y="1309854"/>
            <a:ext cx="87388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fr-FR" sz="2200" dirty="0" err="1">
                <a:solidFill>
                  <a:sysClr val="windowText" lastClr="000000"/>
                </a:solidFill>
                <a:latin typeface="Calibri"/>
              </a:rPr>
              <a:t>Cron</a:t>
            </a:r>
            <a:r>
              <a:rPr lang="fr-FR" sz="2200" dirty="0">
                <a:solidFill>
                  <a:sysClr val="windowText" lastClr="000000"/>
                </a:solidFill>
                <a:latin typeface="Calibri"/>
              </a:rPr>
              <a:t> et </a:t>
            </a:r>
            <a:r>
              <a:rPr lang="fr-FR" sz="2200" dirty="0" err="1">
                <a:solidFill>
                  <a:sysClr val="windowText" lastClr="000000"/>
                </a:solidFill>
                <a:latin typeface="Calibri"/>
              </a:rPr>
              <a:t>Crontab</a:t>
            </a:r>
            <a:endParaRPr lang="fr-FR" sz="2200" dirty="0">
              <a:solidFill>
                <a:sysClr val="windowText" lastClr="000000"/>
              </a:solidFill>
              <a:latin typeface="Calibri"/>
            </a:endParaRPr>
          </a:p>
          <a:p>
            <a:pPr marL="0" indent="0" algn="just">
              <a:buNone/>
              <a:defRPr/>
            </a:pPr>
            <a:r>
              <a:rPr lang="fr-FR" sz="2200" dirty="0">
                <a:solidFill>
                  <a:sysClr val="windowText" lastClr="000000"/>
                </a:solidFill>
                <a:latin typeface="Calibri"/>
              </a:rPr>
              <a:t>CRON (abréviation de « chronos ») est un planificateur de tâches dont le rôle est simplement d'exécuter des commandes récurrentes, chacune sur une base de temps donnée (toutes les heures, à une heure particulière chaque jour, au début de chaque mois, etc.)</a:t>
            </a:r>
          </a:p>
          <a:p>
            <a:pPr marL="0" indent="0">
              <a:buNone/>
              <a:defRPr/>
            </a:pPr>
            <a:endParaRPr lang="fr-FR" sz="2200" b="1" dirty="0">
              <a:solidFill>
                <a:sysClr val="windowText" lastClr="000000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fr-FR" sz="2200" b="1" dirty="0" err="1">
                <a:solidFill>
                  <a:sysClr val="windowText" lastClr="000000"/>
                </a:solidFill>
                <a:latin typeface="Calibri"/>
              </a:rPr>
              <a:t>cron</a:t>
            </a:r>
            <a:r>
              <a:rPr lang="fr-FR" sz="2200" dirty="0">
                <a:solidFill>
                  <a:sysClr val="windowText" lastClr="000000"/>
                </a:solidFill>
                <a:latin typeface="Calibri"/>
              </a:rPr>
              <a:t> : permet d’activer le planificateur de tache (</a:t>
            </a:r>
            <a:r>
              <a:rPr lang="fr-FR" sz="2200" dirty="0" err="1">
                <a:solidFill>
                  <a:sysClr val="windowText" lastClr="000000"/>
                </a:solidFill>
                <a:latin typeface="Calibri"/>
              </a:rPr>
              <a:t>cron</a:t>
            </a:r>
            <a:r>
              <a:rPr lang="fr-FR" sz="2200" dirty="0">
                <a:solidFill>
                  <a:sysClr val="windowText" lastClr="000000"/>
                </a:solidFill>
                <a:latin typeface="Calibri"/>
              </a:rPr>
              <a:t> on). 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srgbClr val="FF0000"/>
                </a:solidFill>
                <a:latin typeface="Calibri"/>
              </a:rPr>
              <a:t>Attention </a:t>
            </a:r>
            <a:r>
              <a:rPr lang="fr-FR" sz="1600" dirty="0" err="1">
                <a:solidFill>
                  <a:srgbClr val="FF0000"/>
                </a:solidFill>
                <a:latin typeface="Calibri"/>
              </a:rPr>
              <a:t>cron</a:t>
            </a:r>
            <a:r>
              <a:rPr lang="fr-FR" sz="1600" dirty="0">
                <a:solidFill>
                  <a:srgbClr val="FF0000"/>
                </a:solidFill>
                <a:latin typeface="Calibri"/>
              </a:rPr>
              <a:t> est généralement activé au démarrage du Pc, pas besoin de l’activé</a:t>
            </a:r>
          </a:p>
          <a:p>
            <a:pPr marL="0" indent="0">
              <a:buNone/>
              <a:defRPr/>
            </a:pPr>
            <a:endParaRPr lang="fr-FR" sz="2200" b="1" dirty="0">
              <a:solidFill>
                <a:sysClr val="windowText" lastClr="000000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fr-FR" sz="2200" b="1" dirty="0" err="1">
                <a:solidFill>
                  <a:sysClr val="windowText" lastClr="000000"/>
                </a:solidFill>
                <a:latin typeface="Calibri"/>
              </a:rPr>
              <a:t>crontab</a:t>
            </a:r>
            <a:r>
              <a:rPr lang="fr-FR" sz="2200" b="1" dirty="0">
                <a:solidFill>
                  <a:sysClr val="windowText" lastClr="000000"/>
                </a:solidFill>
                <a:latin typeface="Calibri"/>
              </a:rPr>
              <a:t> -e</a:t>
            </a:r>
            <a:r>
              <a:rPr lang="fr-FR" sz="2200" dirty="0">
                <a:solidFill>
                  <a:sysClr val="windowText" lastClr="000000"/>
                </a:solidFill>
                <a:latin typeface="Calibri"/>
              </a:rPr>
              <a:t> : permet d’éditer le fichier utilisateur qui permet de planifier des taches</a:t>
            </a:r>
          </a:p>
          <a:p>
            <a:pPr marL="0" indent="0">
              <a:buNone/>
              <a:defRPr/>
            </a:pPr>
            <a:endParaRPr lang="fr-FR" sz="280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150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709140" y="6166996"/>
            <a:ext cx="1920240" cy="365760"/>
          </a:xfrm>
        </p:spPr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29380" y="6166996"/>
            <a:ext cx="365760" cy="365125"/>
          </a:xfrm>
        </p:spPr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31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6. Planification et Ordonnancement</a:t>
            </a: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47" y="-240948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243013" y="3574011"/>
            <a:ext cx="87388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/>
              <a:t>Les cinq champs qui définissent le moment du lancement sont :</a:t>
            </a:r>
          </a:p>
          <a:p>
            <a:pPr>
              <a:defRPr/>
            </a:pPr>
            <a:endParaRPr lang="fr-FR" sz="2000" dirty="0"/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(m)	minute			Une valeur numérique allant de 0 à 59. 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(h)	heure 			Une valeur numérique allant de 0 à 23. 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(dom)	</a:t>
            </a:r>
            <a:r>
              <a:rPr lang="fr-FR" sz="2000" dirty="0" err="1">
                <a:solidFill>
                  <a:sysClr val="windowText" lastClr="000000"/>
                </a:solidFill>
                <a:latin typeface="Calibri"/>
              </a:rPr>
              <a:t>day</a:t>
            </a: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 of </a:t>
            </a:r>
            <a:r>
              <a:rPr lang="fr-FR" sz="2000" dirty="0" err="1">
                <a:solidFill>
                  <a:sysClr val="windowText" lastClr="000000"/>
                </a:solidFill>
                <a:latin typeface="Calibri"/>
              </a:rPr>
              <a:t>month</a:t>
            </a: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	Une valeur numérique allant de 1 à 31.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(mon)	</a:t>
            </a:r>
            <a:r>
              <a:rPr lang="fr-FR" sz="2000" dirty="0" err="1">
                <a:solidFill>
                  <a:sysClr val="windowText" lastClr="000000"/>
                </a:solidFill>
                <a:latin typeface="Calibri"/>
              </a:rPr>
              <a:t>month</a:t>
            </a: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 			Une valeur numérique allant de 1 à 12. </a:t>
            </a:r>
          </a:p>
          <a:p>
            <a:pPr marL="0" indent="0">
              <a:buNone/>
              <a:defRPr/>
            </a:pP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(dow)	</a:t>
            </a:r>
            <a:r>
              <a:rPr lang="fr-FR" sz="2000" dirty="0" err="1">
                <a:solidFill>
                  <a:sysClr val="windowText" lastClr="000000"/>
                </a:solidFill>
                <a:latin typeface="Calibri"/>
              </a:rPr>
              <a:t>day</a:t>
            </a: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 of </a:t>
            </a:r>
            <a:r>
              <a:rPr lang="fr-FR" sz="2000" dirty="0" err="1">
                <a:solidFill>
                  <a:sysClr val="windowText" lastClr="000000"/>
                </a:solidFill>
                <a:latin typeface="Calibri"/>
              </a:rPr>
              <a:t>week</a:t>
            </a:r>
            <a:r>
              <a:rPr lang="fr-FR" sz="2000" dirty="0">
                <a:solidFill>
                  <a:sysClr val="windowText" lastClr="000000"/>
                </a:solidFill>
                <a:latin typeface="Calibri"/>
              </a:rPr>
              <a:t>		Une valeur numérique allant de 1 à 7.</a:t>
            </a:r>
            <a:endParaRPr lang="fr-FR" sz="28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45C3F-8E6E-47F7-B11C-4FAFE21D3061}"/>
              </a:ext>
            </a:extLst>
          </p:cNvPr>
          <p:cNvSpPr/>
          <p:nvPr/>
        </p:nvSpPr>
        <p:spPr>
          <a:xfrm>
            <a:off x="256245" y="2136909"/>
            <a:ext cx="873889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# m h  dom mon dow   command</a:t>
            </a:r>
            <a:r>
              <a:rPr lang="fr-FR" dirty="0"/>
              <a:t>				commentaires</a:t>
            </a:r>
          </a:p>
          <a:p>
            <a:r>
              <a:rPr lang="fr-FR" dirty="0">
                <a:solidFill>
                  <a:schemeClr val="bg1"/>
                </a:solidFill>
              </a:rPr>
              <a:t>50 14 * * *     </a:t>
            </a:r>
            <a:r>
              <a:rPr lang="fr-FR" dirty="0" err="1">
                <a:solidFill>
                  <a:schemeClr val="bg1"/>
                </a:solidFill>
              </a:rPr>
              <a:t>echo</a:t>
            </a:r>
            <a:r>
              <a:rPr lang="fr-FR" dirty="0">
                <a:solidFill>
                  <a:schemeClr val="bg1"/>
                </a:solidFill>
              </a:rPr>
              <a:t> "Hello" &gt;&gt; /home/</a:t>
            </a:r>
            <a:r>
              <a:rPr lang="fr-FR" dirty="0" err="1">
                <a:solidFill>
                  <a:schemeClr val="bg1"/>
                </a:solidFill>
              </a:rPr>
              <a:t>rhammadi</a:t>
            </a:r>
            <a:r>
              <a:rPr lang="fr-FR" dirty="0">
                <a:solidFill>
                  <a:schemeClr val="bg1"/>
                </a:solidFill>
              </a:rPr>
              <a:t>/texte.txt	</a:t>
            </a:r>
            <a:r>
              <a:rPr lang="fr-FR" dirty="0">
                <a:solidFill>
                  <a:srgbClr val="00B050"/>
                </a:solidFill>
              </a:rPr>
              <a:t>‘tous les jours à 14 :50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Attention l’exécution ce fait dans votre home si pas de Path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A1B1DAC-784B-482B-B673-826FCBD26C4A}"/>
              </a:ext>
            </a:extLst>
          </p:cNvPr>
          <p:cNvSpPr txBox="1">
            <a:spLocks/>
          </p:cNvSpPr>
          <p:nvPr/>
        </p:nvSpPr>
        <p:spPr bwMode="auto">
          <a:xfrm>
            <a:off x="180000" y="1301125"/>
            <a:ext cx="8748215" cy="34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800" dirty="0">
                <a:solidFill>
                  <a:schemeClr val="accent4"/>
                </a:solidFill>
                <a:latin typeface="Calibri"/>
              </a:rPr>
              <a:t>Ouvrir le fichier </a:t>
            </a:r>
            <a:r>
              <a:rPr lang="fr-FR" sz="1800" dirty="0" err="1">
                <a:solidFill>
                  <a:schemeClr val="accent4"/>
                </a:solidFill>
                <a:latin typeface="Calibri"/>
              </a:rPr>
              <a:t>crontab</a:t>
            </a:r>
            <a:r>
              <a:rPr lang="fr-FR" sz="1800" dirty="0">
                <a:solidFill>
                  <a:schemeClr val="accent4"/>
                </a:solidFill>
                <a:latin typeface="Calibri"/>
              </a:rPr>
              <a:t> en tapant:</a:t>
            </a:r>
            <a:endParaRPr lang="fr-FR" sz="2800" dirty="0">
              <a:solidFill>
                <a:schemeClr val="accent4"/>
              </a:solidFill>
              <a:latin typeface="Calibri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12BA133-A4E3-4395-B01D-F8B236198823}"/>
              </a:ext>
            </a:extLst>
          </p:cNvPr>
          <p:cNvSpPr txBox="1">
            <a:spLocks/>
          </p:cNvSpPr>
          <p:nvPr/>
        </p:nvSpPr>
        <p:spPr bwMode="auto">
          <a:xfrm>
            <a:off x="233693" y="1689998"/>
            <a:ext cx="8748215" cy="34621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000" dirty="0">
                <a:solidFill>
                  <a:schemeClr val="bg1"/>
                </a:solidFill>
                <a:latin typeface="Calibri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/>
              </a:rPr>
              <a:t>root@htc-srv</a:t>
            </a:r>
            <a:r>
              <a:rPr lang="fr-FR" sz="2000" dirty="0">
                <a:solidFill>
                  <a:schemeClr val="bg1"/>
                </a:solidFill>
                <a:latin typeface="Calibri"/>
              </a:rPr>
              <a:t>:~#      </a:t>
            </a:r>
            <a:r>
              <a:rPr lang="fr-FR" sz="2000" dirty="0" err="1">
                <a:solidFill>
                  <a:schemeClr val="bg1"/>
                </a:solidFill>
                <a:latin typeface="Calibri"/>
              </a:rPr>
              <a:t>crontab</a:t>
            </a:r>
            <a:r>
              <a:rPr lang="fr-FR" sz="2000" dirty="0">
                <a:solidFill>
                  <a:schemeClr val="bg1"/>
                </a:solidFill>
                <a:latin typeface="Calibri"/>
              </a:rPr>
              <a:t> - e</a:t>
            </a:r>
          </a:p>
        </p:txBody>
      </p:sp>
    </p:spTree>
    <p:extLst>
      <p:ext uri="{BB962C8B-B14F-4D97-AF65-F5344CB8AC3E}">
        <p14:creationId xmlns:p14="http://schemas.microsoft.com/office/powerpoint/2010/main" val="3208399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32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3466533" y="2838745"/>
            <a:ext cx="1583140" cy="81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0" b="1" kern="0" dirty="0">
                <a:solidFill>
                  <a:sysClr val="windowText" lastClr="000000"/>
                </a:solidFill>
              </a:rPr>
              <a:t>FIN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kern="0" dirty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kern="0" dirty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6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F872BB-9437-40FF-8497-4D897DE16B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77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 Révision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309854"/>
            <a:ext cx="8457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1.1 Utilisateurs et groupes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1130EC-E4ED-493B-8771-5B2CD90F3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87" y="2023015"/>
            <a:ext cx="734022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 Révision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309854"/>
            <a:ext cx="8457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1.1 Utilisateurs et groupes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0AF9283-4E7D-4F6C-B0A9-E41FB747C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77591"/>
              </p:ext>
            </p:extLst>
          </p:nvPr>
        </p:nvGraphicFramePr>
        <p:xfrm>
          <a:off x="282011" y="2339259"/>
          <a:ext cx="7602606" cy="30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750">
                  <a:extLst>
                    <a:ext uri="{9D8B030D-6E8A-4147-A177-3AD203B41FA5}">
                      <a16:colId xmlns:a16="http://schemas.microsoft.com/office/drawing/2014/main" val="283032945"/>
                    </a:ext>
                  </a:extLst>
                </a:gridCol>
                <a:gridCol w="1927952">
                  <a:extLst>
                    <a:ext uri="{9D8B030D-6E8A-4147-A177-3AD203B41FA5}">
                      <a16:colId xmlns:a16="http://schemas.microsoft.com/office/drawing/2014/main" val="640230816"/>
                    </a:ext>
                  </a:extLst>
                </a:gridCol>
                <a:gridCol w="1927952">
                  <a:extLst>
                    <a:ext uri="{9D8B030D-6E8A-4147-A177-3AD203B41FA5}">
                      <a16:colId xmlns:a16="http://schemas.microsoft.com/office/drawing/2014/main" val="3272358929"/>
                    </a:ext>
                  </a:extLst>
                </a:gridCol>
                <a:gridCol w="1927952">
                  <a:extLst>
                    <a:ext uri="{9D8B030D-6E8A-4147-A177-3AD203B41FA5}">
                      <a16:colId xmlns:a16="http://schemas.microsoft.com/office/drawing/2014/main" val="2865584595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indent="1530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Utilisateurs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30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Propriétaire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30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Groupe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30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Autres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5583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403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Droits d'accès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r w x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r - x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r - x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4872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403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Position binaire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1 1 1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1 0 1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1 0 1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87995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403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(calcule)</a:t>
                      </a: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fr-FR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fr-FR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fr-FR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fr-FR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fr-FR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fr-FR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fr-FR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fr-FR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fr-FR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7905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403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Valeur décimal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4+2+1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4+0+1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4+0+1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16694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403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Valeur décimal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7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22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97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 Révision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309854"/>
            <a:ext cx="8457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1.2 Lignes de commandes</a:t>
            </a:r>
          </a:p>
          <a:p>
            <a:pPr marL="400050" lvl="1" indent="0">
              <a:buNone/>
              <a:defRPr/>
            </a:pPr>
            <a:endParaRPr lang="fr-FR" sz="2800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BF533C4-025A-4883-B9D7-68E648919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24027"/>
              </p:ext>
            </p:extLst>
          </p:nvPr>
        </p:nvGraphicFramePr>
        <p:xfrm>
          <a:off x="282011" y="1978356"/>
          <a:ext cx="7235027" cy="2763012"/>
        </p:xfrm>
        <a:graphic>
          <a:graphicData uri="http://schemas.openxmlformats.org/drawingml/2006/table">
            <a:tbl>
              <a:tblPr firstRow="1" firstCol="1" bandRow="1"/>
              <a:tblGrid>
                <a:gridCol w="7235027">
                  <a:extLst>
                    <a:ext uri="{9D8B030D-6E8A-4147-A177-3AD203B41FA5}">
                      <a16:colId xmlns:a16="http://schemas.microsoft.com/office/drawing/2014/main" val="2679955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Informations systèmes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79291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 		permet d’obtenir la date système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 		permet d’obtenir la version du Shell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 		liste des processus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path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 		variable environnement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hostname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	Affiche le nom de l'ordinateur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ifconfig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	 	Affiche entre autres l'adresse IP de l'utilisateur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Ping: 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 	Vérifie connexion internet 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0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 Révision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309854"/>
            <a:ext cx="8457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1.2 Lignes de commandes</a:t>
            </a:r>
          </a:p>
          <a:p>
            <a:pPr marL="400050" lvl="1" indent="0">
              <a:buNone/>
              <a:defRPr/>
            </a:pPr>
            <a:endParaRPr lang="fr-FR" sz="2800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A123619-8141-4FF6-87BE-F795E75C2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70582"/>
              </p:ext>
            </p:extLst>
          </p:nvPr>
        </p:nvGraphicFramePr>
        <p:xfrm>
          <a:off x="266289" y="1990323"/>
          <a:ext cx="8150545" cy="3358896"/>
        </p:xfrm>
        <a:graphic>
          <a:graphicData uri="http://schemas.openxmlformats.org/drawingml/2006/table">
            <a:tbl>
              <a:tblPr firstRow="1" firstCol="1" bandRow="1"/>
              <a:tblGrid>
                <a:gridCol w="8150545">
                  <a:extLst>
                    <a:ext uri="{9D8B030D-6E8A-4147-A177-3AD203B41FA5}">
                      <a16:colId xmlns:a16="http://schemas.microsoft.com/office/drawing/2014/main" val="3301744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 de répertoire et de fichier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pwd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	permet de situer le répertoire courant de l’utilisateur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	permet de copier un fichier vers un autre répertoire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	permet de créer un répertoire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mv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	permet de renommer/ déplacer un fichier vers un autre répertoire </a:t>
                      </a: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(&lt;=&gt; couper/coller)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	permet de supprimer un fichier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–i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	permet de supprimer un fichier avec message de confirmation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touch</a:t>
                      </a: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permet de créer un fichier texte vide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100690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637B347-EB97-4139-AACD-BAB88CFB4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984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35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 Révision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309854"/>
            <a:ext cx="8457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1.2 Lignes de commandes</a:t>
            </a:r>
          </a:p>
          <a:p>
            <a:pPr marL="400050" lvl="1" indent="0">
              <a:buNone/>
              <a:defRPr/>
            </a:pPr>
            <a:endParaRPr lang="fr-FR" sz="2800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F32AC58-D1E1-4E0B-A640-5BE0003C7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91545"/>
              </p:ext>
            </p:extLst>
          </p:nvPr>
        </p:nvGraphicFramePr>
        <p:xfrm>
          <a:off x="317086" y="2047494"/>
          <a:ext cx="8457952" cy="2763012"/>
        </p:xfrm>
        <a:graphic>
          <a:graphicData uri="http://schemas.openxmlformats.org/drawingml/2006/table">
            <a:tbl>
              <a:tblPr firstRow="1" firstCol="1" bandRow="1"/>
              <a:tblGrid>
                <a:gridCol w="8457952">
                  <a:extLst>
                    <a:ext uri="{9D8B030D-6E8A-4147-A177-3AD203B41FA5}">
                      <a16:colId xmlns:a16="http://schemas.microsoft.com/office/drawing/2014/main" val="3124054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 	permet d’afficher les répertoires et fichiers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clear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 	permet d’effacer l’affichage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 	permet d’afficher un message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pause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	permet de générer une pause lors du défilement écran de l’affichage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 	permet d’atteindre un répertoire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 ..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	permet remonter au répertoire parent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cat: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permet d’afficher un fichier texte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9015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637B347-EB97-4139-AACD-BAB88CFB4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984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64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fld id="{8058F2D6-CB6B-4F36-8F7B-A6BF933B9C45}" type="datetime4">
              <a:rPr lang="fr-FR" sz="1000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 avril 2022</a:t>
            </a:fld>
            <a:endParaRPr lang="fr-FR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6F-7E03-4727-894E-BF3D9ADD9E36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80000" y="690270"/>
            <a:ext cx="8748215" cy="51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A6AA3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 Révision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Tx/>
              <a:buFont typeface="Arial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2011" y="218098"/>
            <a:ext cx="942886" cy="362747"/>
          </a:xfrm>
        </p:spPr>
        <p:txBody>
          <a:bodyPr/>
          <a:lstStyle/>
          <a:p>
            <a:r>
              <a:rPr lang="fr-FR" sz="1600" b="1" dirty="0">
                <a:solidFill>
                  <a:srgbClr val="2DA2BF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SHELL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B676A-0814-46F0-9C5F-DAD9EDC6BE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9" y="0"/>
            <a:ext cx="1714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428557-3378-4238-B2FB-7E225BFE6611}"/>
              </a:ext>
            </a:extLst>
          </p:cNvPr>
          <p:cNvSpPr/>
          <p:nvPr/>
        </p:nvSpPr>
        <p:spPr>
          <a:xfrm>
            <a:off x="189320" y="1309854"/>
            <a:ext cx="8457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fr-FR" sz="2800" dirty="0">
                <a:solidFill>
                  <a:sysClr val="windowText" lastClr="000000"/>
                </a:solidFill>
                <a:latin typeface="Calibri"/>
              </a:rPr>
              <a:t>1.3 Le PATH</a:t>
            </a:r>
          </a:p>
          <a:p>
            <a:pPr marL="0" indent="0" algn="just">
              <a:buNone/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Variable d'environnement contenant des chemin de </a:t>
            </a:r>
            <a:r>
              <a:rPr lang="fr-FR" sz="2400" dirty="0" err="1">
                <a:solidFill>
                  <a:sysClr val="windowText" lastClr="000000"/>
                </a:solidFill>
                <a:latin typeface="Calibri"/>
              </a:rPr>
              <a:t>repertoire</a:t>
            </a: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 pour l'emplacement des exécutables.</a:t>
            </a:r>
            <a:r>
              <a:rPr lang="fr-FR" sz="2400" dirty="0"/>
              <a:t>  Si un exécutable n'est pas placé dans l'un de ces répertoires, il sera nécessaire d'indiquer le chemin exact chaque fois qu'on l'appellera.</a:t>
            </a:r>
          </a:p>
          <a:p>
            <a:pPr marL="0" indent="0" algn="just">
              <a:buNone/>
              <a:defRPr/>
            </a:pPr>
            <a:endParaRPr lang="fr-FR" sz="2400" dirty="0">
              <a:solidFill>
                <a:sysClr val="windowText" lastClr="000000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Exemple C:/temp; C:/application/bin;…</a:t>
            </a:r>
          </a:p>
          <a:p>
            <a:pPr marL="0" indent="0">
              <a:buNone/>
              <a:defRPr/>
            </a:pPr>
            <a:endParaRPr lang="fr-FR" sz="2400" dirty="0">
              <a:solidFill>
                <a:sysClr val="windowText" lastClr="000000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Mode console:</a:t>
            </a:r>
          </a:p>
          <a:p>
            <a:pPr marL="0" indent="0">
              <a:buNone/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/>
              </a:rPr>
              <a:t>Sous DOS et Windows, c’est %PATH%</a:t>
            </a:r>
          </a:p>
          <a:p>
            <a:pPr marL="0" indent="0">
              <a:buNone/>
              <a:defRPr/>
            </a:pPr>
            <a:r>
              <a:rPr lang="fr-FR" sz="2400" dirty="0"/>
              <a:t>Sous Linux et Unix, c'est $PATH</a:t>
            </a:r>
          </a:p>
          <a:p>
            <a:pPr marL="0" indent="0">
              <a:buNone/>
              <a:defRPr/>
            </a:pPr>
            <a:r>
              <a:rPr lang="fr-FR" sz="2000" dirty="0" err="1">
                <a:solidFill>
                  <a:srgbClr val="FF0000"/>
                </a:solidFill>
                <a:latin typeface="Calibri"/>
              </a:rPr>
              <a:t>Rq</a:t>
            </a:r>
            <a:r>
              <a:rPr lang="fr-FR" sz="2000" dirty="0">
                <a:solidFill>
                  <a:srgbClr val="FF0000"/>
                </a:solidFill>
                <a:latin typeface="Calibri"/>
              </a:rPr>
              <a:t>: On peut initialiser/modifier cette variable temporairement en mode console</a:t>
            </a:r>
          </a:p>
        </p:txBody>
      </p:sp>
    </p:spTree>
    <p:extLst>
      <p:ext uri="{BB962C8B-B14F-4D97-AF65-F5344CB8AC3E}">
        <p14:creationId xmlns:p14="http://schemas.microsoft.com/office/powerpoint/2010/main" val="133722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20703</TotalTime>
  <Words>3532</Words>
  <Application>Microsoft Office PowerPoint</Application>
  <PresentationFormat>Affichage à l'écran (4:3)</PresentationFormat>
  <Paragraphs>625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5" baseType="lpstr">
      <vt:lpstr>Agency FB</vt:lpstr>
      <vt:lpstr>Arial</vt:lpstr>
      <vt:lpstr>Calibri</vt:lpstr>
      <vt:lpstr>Comic Sans MS</vt:lpstr>
      <vt:lpstr>Courier New</vt:lpstr>
      <vt:lpstr>Lucida Console</vt:lpstr>
      <vt:lpstr>Lucida Sans Unicode</vt:lpstr>
      <vt:lpstr>Roboto</vt:lpstr>
      <vt:lpstr>Times New Roman</vt:lpstr>
      <vt:lpstr>Verdana</vt:lpstr>
      <vt:lpstr>Wingdings 2</vt:lpstr>
      <vt:lpstr>Wingdings 3</vt:lpstr>
      <vt:lpstr>Rotonde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Claude Duvallet</dc:creator>
  <cp:keywords>Style très sobre pour le Litis</cp:keywords>
  <cp:lastModifiedBy>Rachid HAMMADI</cp:lastModifiedBy>
  <cp:revision>1144</cp:revision>
  <cp:lastPrinted>2022-04-05T08:09:22Z</cp:lastPrinted>
  <dcterms:created xsi:type="dcterms:W3CDTF">2011-11-25T17:42:08Z</dcterms:created>
  <dcterms:modified xsi:type="dcterms:W3CDTF">2022-04-11T11:37:36Z</dcterms:modified>
</cp:coreProperties>
</file>