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71" r:id="rId6"/>
    <p:sldId id="266" r:id="rId7"/>
    <p:sldId id="264" r:id="rId8"/>
    <p:sldId id="269" r:id="rId9"/>
    <p:sldId id="270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67" autoAdjust="0"/>
  </p:normalViewPr>
  <p:slideViewPr>
    <p:cSldViewPr snapToGrid="0">
      <p:cViewPr>
        <p:scale>
          <a:sx n="80" d="100"/>
          <a:sy n="80" d="100"/>
        </p:scale>
        <p:origin x="880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86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6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BI ce qu’on appelle aussi l’informatique décisionnelle: représente toutes les technologies, les outils, les méthodes et les systèmes permettant à l’entreprise  de collecter et d’analyser les données dans des perspectives de performance, (faciliter et aider à la prise de décision)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6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A ses débuts ; la BI était uniquement réservées aux personnes formées et compétentes comme : les data-analystes, les statisticiens,</a:t>
            </a:r>
          </a:p>
          <a:p>
            <a:r>
              <a:rPr lang="fr-FR" b="1" dirty="0">
                <a:solidFill>
                  <a:srgbClr val="FF0000"/>
                </a:solidFill>
              </a:rPr>
              <a:t>Aujourd’hui la BI est utilisée par les dirigeants des entreprises et leurs employés. </a:t>
            </a:r>
          </a:p>
          <a:p>
            <a:r>
              <a:rPr lang="fr-FR" b="1" dirty="0">
                <a:solidFill>
                  <a:srgbClr val="FF0000"/>
                </a:solidFill>
              </a:rPr>
              <a:t>La même évolution a eu lieu dans la façon d’appliquer la BI, avant elle était appliquée essentiellement en comptabilité en finance ou encore en logistique. Aujourd’hui tous les métiers ont accès à cette science de la donnée pour la prise de décision et l’amélioration des processus et des performances.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Concrètement la BI est essentielle car elle permet aux entreprises de :</a:t>
            </a:r>
          </a:p>
          <a:p>
            <a:r>
              <a:rPr lang="fr-FR" dirty="0"/>
              <a:t>1-mieux maîtriser le marché</a:t>
            </a:r>
          </a:p>
          <a:p>
            <a:r>
              <a:rPr lang="fr-FR" dirty="0"/>
              <a:t>2-accélerer la prise de décision</a:t>
            </a:r>
          </a:p>
          <a:p>
            <a:r>
              <a:rPr lang="fr-FR" dirty="0"/>
              <a:t>3-garder une longueur d’avance sur la concurrence</a:t>
            </a:r>
          </a:p>
          <a:p>
            <a:r>
              <a:rPr lang="fr-FR" dirty="0"/>
              <a:t>4-présenter de nouvelles opportunités de revenus</a:t>
            </a:r>
          </a:p>
          <a:p>
            <a:r>
              <a:rPr lang="fr-FR" dirty="0"/>
              <a:t>5-identifier voire anticiper les obstacles</a:t>
            </a:r>
          </a:p>
          <a:p>
            <a:r>
              <a:rPr lang="fr-FR" dirty="0"/>
              <a:t>6-fournir une meilleure vue d’ensemble</a:t>
            </a:r>
          </a:p>
          <a:p>
            <a:r>
              <a:rPr lang="fr-FR" dirty="0"/>
              <a:t>La BI est aussi utile dans l’extraction de ce qu’on appelle les KPI (les indicateur clé de 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C’est pourquoi les entreprises peuvent y avoir recours pour améliorer leurs processus en tous le temps, pour tous les domaines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Et quelque soit leur secteur d’activité.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Il est au cœur de la Bi, il définit le trajet de la donnée et il se décompose en trois phases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5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données peuvent prévenir de diverses sources : fichiers plats, système opérationnel, </a:t>
            </a:r>
            <a:r>
              <a:rPr lang="fr-FR" dirty="0" err="1"/>
              <a:t>etc</a:t>
            </a:r>
            <a:r>
              <a:rPr lang="fr-FR" dirty="0"/>
              <a:t>, </a:t>
            </a:r>
          </a:p>
          <a:p>
            <a:r>
              <a:rPr lang="fr-FR" dirty="0"/>
              <a:t>Les données arrivent sous des formes elles sont donc hétérogènes.</a:t>
            </a:r>
          </a:p>
          <a:p>
            <a:r>
              <a:rPr lang="fr-FR" dirty="0"/>
              <a:t>D’où la nécessité de les traiter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5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cette phase, on réorganise, transforme, homogénéise les données dans le but on les injecter dans les datawarehouses en utilisant les </a:t>
            </a:r>
            <a:r>
              <a:rPr lang="fr-FR" dirty="0" err="1"/>
              <a:t>etl</a:t>
            </a:r>
            <a:r>
              <a:rPr lang="fr-FR" dirty="0"/>
              <a:t> comme </a:t>
            </a:r>
            <a:r>
              <a:rPr lang="fr-FR" dirty="0" err="1"/>
              <a:t>talend</a:t>
            </a:r>
            <a:endParaRPr lang="fr-FR" dirty="0"/>
          </a:p>
          <a:p>
            <a:r>
              <a:rPr lang="fr-FR" dirty="0"/>
              <a:t>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est au cœur de la Bi, il définit le trajet de la donnée et il se décompose en trois phases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A LA BUSINESS</a:t>
            </a:r>
            <a:br>
              <a:rPr lang="en-US" dirty="0"/>
            </a:br>
            <a:r>
              <a:rPr lang="en-US" dirty="0"/>
              <a:t>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 err="1"/>
              <a:t>Salim.s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2F8BC1-68DA-4512-BF3D-6626284A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64" y="0"/>
            <a:ext cx="2169460" cy="10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EEA8653-E9A8-4FD3-AFAD-F033B7B4CBEB}"/>
              </a:ext>
            </a:extLst>
          </p:cNvPr>
          <p:cNvSpPr txBox="1"/>
          <p:nvPr/>
        </p:nvSpPr>
        <p:spPr>
          <a:xfrm>
            <a:off x="1415988" y="2248584"/>
            <a:ext cx="63120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</a:t>
            </a:r>
            <a:r>
              <a:rPr lang="en-US" dirty="0"/>
              <a:t>  de la BI</a:t>
            </a:r>
          </a:p>
          <a:p>
            <a:r>
              <a:rPr lang="en-US" dirty="0"/>
              <a:t>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fr-FR" dirty="0"/>
              <a:t>Décisionnel:</a:t>
            </a:r>
          </a:p>
          <a:p>
            <a:endParaRPr lang="fr-FR" dirty="0"/>
          </a:p>
          <a:p>
            <a:pPr marL="1828800" lvl="3" indent="-457200">
              <a:buAutoNum type="alphaLcParenR"/>
            </a:pPr>
            <a:r>
              <a:rPr lang="en-US" dirty="0"/>
              <a:t>Phase de </a:t>
            </a:r>
            <a:r>
              <a:rPr lang="en-US" dirty="0" err="1"/>
              <a:t>collecte</a:t>
            </a:r>
            <a:endParaRPr lang="en-US" dirty="0"/>
          </a:p>
          <a:p>
            <a:pPr marL="1828800" lvl="3" indent="-457200">
              <a:buAutoNum type="alphaLcParenR"/>
            </a:pPr>
            <a:r>
              <a:rPr lang="en-US" dirty="0"/>
              <a:t>Phase </a:t>
            </a:r>
            <a:r>
              <a:rPr lang="en-US" dirty="0" err="1"/>
              <a:t>d’integration</a:t>
            </a:r>
            <a:endParaRPr lang="en-US" dirty="0"/>
          </a:p>
          <a:p>
            <a:pPr marL="1828800" lvl="3" indent="-457200">
              <a:buAutoNum type="alphaLcParenR"/>
            </a:pPr>
            <a:r>
              <a:rPr lang="en-US" dirty="0"/>
              <a:t>Phase </a:t>
            </a:r>
            <a:r>
              <a:rPr lang="en-US" dirty="0" err="1"/>
              <a:t>d’organisation</a:t>
            </a:r>
            <a:endParaRPr lang="en-US" dirty="0"/>
          </a:p>
          <a:p>
            <a:pPr marL="1828800" lvl="3" indent="-457200">
              <a:buAutoNum type="alphaLcParenR"/>
            </a:pPr>
            <a:r>
              <a:rPr lang="en-US" dirty="0"/>
              <a:t>Phase de restitution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</a:t>
            </a:r>
            <a:r>
              <a:rPr lang="en-US" dirty="0"/>
              <a:t> de la BI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Qu’est</a:t>
            </a:r>
            <a:r>
              <a:rPr lang="en-US" dirty="0"/>
              <a:t> </a:t>
            </a:r>
            <a:r>
              <a:rPr lang="fr-FR" dirty="0"/>
              <a:t>ce</a:t>
            </a:r>
            <a:r>
              <a:rPr lang="en-US" dirty="0"/>
              <a:t> que la BI ?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</a:t>
            </a:r>
            <a:r>
              <a:rPr lang="en-US" dirty="0"/>
              <a:t> de la BI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Qu’est</a:t>
            </a:r>
            <a:r>
              <a:rPr lang="en-US" dirty="0"/>
              <a:t> </a:t>
            </a:r>
            <a:r>
              <a:rPr lang="fr-FR" dirty="0"/>
              <a:t>ce</a:t>
            </a:r>
            <a:r>
              <a:rPr lang="en-US" dirty="0"/>
              <a:t> que </a:t>
            </a:r>
            <a:r>
              <a:rPr lang="en-US" dirty="0" err="1"/>
              <a:t>c’est</a:t>
            </a:r>
            <a:r>
              <a:rPr lang="en-US" dirty="0"/>
              <a:t> la BI ?</a:t>
            </a:r>
          </a:p>
          <a:p>
            <a:r>
              <a:rPr lang="en-US" dirty="0"/>
              <a:t>A qui </a:t>
            </a:r>
            <a:r>
              <a:rPr lang="en-US" dirty="0" err="1"/>
              <a:t>s’adresse</a:t>
            </a:r>
            <a:r>
              <a:rPr lang="en-US" dirty="0"/>
              <a:t> la BI ?</a:t>
            </a:r>
          </a:p>
        </p:txBody>
      </p:sp>
    </p:spTree>
    <p:extLst>
      <p:ext uri="{BB962C8B-B14F-4D97-AF65-F5344CB8AC3E}">
        <p14:creationId xmlns:p14="http://schemas.microsoft.com/office/powerpoint/2010/main" val="200188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</a:t>
            </a:r>
            <a:r>
              <a:rPr lang="en-US" dirty="0"/>
              <a:t> de la BI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Qu’est</a:t>
            </a:r>
            <a:r>
              <a:rPr lang="en-US" dirty="0"/>
              <a:t> </a:t>
            </a:r>
            <a:r>
              <a:rPr lang="fr-FR" dirty="0"/>
              <a:t>ce</a:t>
            </a:r>
            <a:r>
              <a:rPr lang="en-US" dirty="0"/>
              <a:t> que </a:t>
            </a:r>
            <a:r>
              <a:rPr lang="en-US" dirty="0" err="1"/>
              <a:t>c’est</a:t>
            </a:r>
            <a:r>
              <a:rPr lang="en-US" dirty="0"/>
              <a:t> la BI ?</a:t>
            </a:r>
          </a:p>
          <a:p>
            <a:r>
              <a:rPr lang="en-US" dirty="0"/>
              <a:t>A qui </a:t>
            </a:r>
            <a:r>
              <a:rPr lang="en-US" dirty="0" err="1"/>
              <a:t>s’adresse</a:t>
            </a:r>
            <a:r>
              <a:rPr lang="en-US" dirty="0"/>
              <a:t> la BI ?</a:t>
            </a:r>
          </a:p>
          <a:p>
            <a:r>
              <a:rPr lang="en-US" dirty="0"/>
              <a:t>A quoi </a:t>
            </a:r>
            <a:r>
              <a:rPr lang="en-US" dirty="0" err="1"/>
              <a:t>sert</a:t>
            </a:r>
            <a:r>
              <a:rPr lang="en-US" dirty="0"/>
              <a:t> la BI ?</a:t>
            </a:r>
          </a:p>
        </p:txBody>
      </p:sp>
    </p:spTree>
    <p:extLst>
      <p:ext uri="{BB962C8B-B14F-4D97-AF65-F5344CB8AC3E}">
        <p14:creationId xmlns:p14="http://schemas.microsoft.com/office/powerpoint/2010/main" val="209643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Processus Décisionnel</a:t>
            </a:r>
            <a:endParaRPr lang="en-US" dirty="0"/>
          </a:p>
        </p:txBody>
      </p:sp>
      <p:pic>
        <p:nvPicPr>
          <p:cNvPr id="6" name="Espace réservé du contenu 2">
            <a:extLst>
              <a:ext uri="{FF2B5EF4-FFF2-40B4-BE49-F238E27FC236}">
                <a16:creationId xmlns:a16="http://schemas.microsoft.com/office/drawing/2014/main" id="{7C2923D0-D7F5-4171-B812-9ADFC3B1B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72" y="1529504"/>
            <a:ext cx="5709675" cy="239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7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Processus</a:t>
            </a:r>
            <a:r>
              <a:rPr lang="en-US" dirty="0"/>
              <a:t> Décisionnel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BB9557-AFA2-4896-8598-35F9FC2B8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06" y="1432940"/>
            <a:ext cx="5819739" cy="3621171"/>
          </a:xfrm>
          <a:prstGeom prst="rect">
            <a:avLst/>
          </a:prstGeom>
        </p:spPr>
      </p:pic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4D58895B-F9DD-4113-B73B-A8775D1E894B}"/>
              </a:ext>
            </a:extLst>
          </p:cNvPr>
          <p:cNvSpPr txBox="1">
            <a:spLocks/>
          </p:cNvSpPr>
          <p:nvPr/>
        </p:nvSpPr>
        <p:spPr>
          <a:xfrm>
            <a:off x="3364636" y="1268360"/>
            <a:ext cx="5415378" cy="37857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Sources de données diverses: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 Données très hétérogènes</a:t>
            </a:r>
            <a:endParaRPr lang="fr-FR" sz="1800" dirty="0"/>
          </a:p>
          <a:p>
            <a:pPr marL="1371600" lvl="2" indent="-457200">
              <a:buFont typeface="+mj-lt"/>
              <a:buAutoNum type="alphaLcParenR"/>
            </a:pPr>
            <a:endParaRPr lang="fr-FR" dirty="0"/>
          </a:p>
          <a:p>
            <a:pPr marL="1371600" lvl="2" indent="-457200">
              <a:buFont typeface="+mj-lt"/>
              <a:buAutoNum type="alphaLcParenR"/>
            </a:pPr>
            <a:endParaRPr lang="fr-FR" dirty="0"/>
          </a:p>
          <a:p>
            <a:pPr marL="1371600" lvl="2" indent="-457200">
              <a:buFont typeface="+mj-lt"/>
              <a:buAutoNum type="alphaL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77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Processus</a:t>
            </a:r>
            <a:r>
              <a:rPr lang="en-US" dirty="0"/>
              <a:t> Décisionnel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BB9557-AFA2-4896-8598-35F9FC2B8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06" y="1432940"/>
            <a:ext cx="5819739" cy="3621171"/>
          </a:xfrm>
          <a:prstGeom prst="rect">
            <a:avLst/>
          </a:prstGeom>
        </p:spPr>
      </p:pic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4D58895B-F9DD-4113-B73B-A8775D1E894B}"/>
              </a:ext>
            </a:extLst>
          </p:cNvPr>
          <p:cNvSpPr txBox="1">
            <a:spLocks/>
          </p:cNvSpPr>
          <p:nvPr/>
        </p:nvSpPr>
        <p:spPr>
          <a:xfrm>
            <a:off x="7057747" y="1290892"/>
            <a:ext cx="2006352" cy="37857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1371600" lvl="2" indent="-457200">
              <a:buFont typeface="+mj-lt"/>
              <a:buAutoNum type="alphaLcParenR"/>
            </a:pPr>
            <a:endParaRPr lang="fr-FR" dirty="0"/>
          </a:p>
          <a:p>
            <a:pPr marL="1371600" lvl="2" indent="-457200">
              <a:buFont typeface="+mj-lt"/>
              <a:buAutoNum type="alphaL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003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Processus</a:t>
            </a:r>
            <a:r>
              <a:rPr lang="en-US" dirty="0"/>
              <a:t> Décisionnel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BB9557-AFA2-4896-8598-35F9FC2B8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06" y="1432940"/>
            <a:ext cx="5819739" cy="36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Affichage à l'écran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INTRODUCTION  A LA BUSINESS INTELLIGENCE</vt:lpstr>
      <vt:lpstr>SOMMAIRE</vt:lpstr>
      <vt:lpstr>Définition de la BI </vt:lpstr>
      <vt:lpstr>Définition de la BI </vt:lpstr>
      <vt:lpstr>Définition de la BI </vt:lpstr>
      <vt:lpstr>Processus Décisionnel</vt:lpstr>
      <vt:lpstr>Processus Décisionnel</vt:lpstr>
      <vt:lpstr>Processus Décisionnel</vt:lpstr>
      <vt:lpstr>Processus Décisionnel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2022-02-22T22:58:33Z</dcterms:modified>
</cp:coreProperties>
</file>