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10F"/>
    <a:srgbClr val="ADB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2T17:26:3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13077 233 24575,'-1'1'0,"1"-1"0,0 1 0,0 0 0,-1 0 0,1 0 0,0-1 0,-1 1 0,1 0 0,-1 0 0,1-1 0,-1 1 0,1 0 0,-1-1 0,1 1 0,-1 0 0,0-1 0,1 1 0,-1-1 0,0 1 0,1-1 0,-1 1 0,0-1 0,0 0 0,0 1 0,1-1 0,-1 0 0,-1 0 0,-28 6 0,25-6 0,-29 4 0,-125 22 0,107-14 0,0-3 0,-65 3 0,61-6 0,1 2 0,-67 18 0,57-10 0,-70 7 0,-131-14 0,170-10 0,-127 17 0,-306 26 0,-5-42 0,235-2 0,-3662 2-1186,3054-38 934,799 32 195,-210-31 43,-255-46 1523,37-6-1509,45 21 0,39 8 0,126 5 0,217 42 0,-115 1 0,-730 17 0,842 0 0,-204 37 0,314-41 0,-25 3 0,-1 2 0,2 1 0,-1 1 0,1 2 0,0 0 0,1 1 0,0 2 0,-39 26 0,-89 64 0,142-95 0,0 0 0,0 1 0,1 0 0,0 1 0,1 0 0,0 0 0,0 1 0,-12 21 0,2 1 0,-26 65 0,-55 200 0,23 5 0,70-271 0,-14 59 0,4 0 0,4 0 0,4 2 0,4 93 0,10 478 0,-5-608 0,19 210 0,-12-193 0,3-7 0,3 0 0,43 124 0,-14-19 0,1 3 0,-24-121 0,3-1 0,53 91 0,75 86 0,-124-192 0,59 111 0,-45-71 0,-1-6 0,4-2 0,58 74 0,-81-120 0,0 0 0,2-1 0,0-1 0,1-1 0,2-2 0,0 0 0,0-1 0,2-2 0,29 14 0,9-5 0,98 24 0,-69-23 0,140 39 0,43 12 0,86 8 0,6-30 0,-211-32 0,195 45 0,-166-28 0,733 149-654,-268-90 654,-549-85 0,266 65 0,-219-41 0,315 66 0,9-31 0,156 9 0,177-9 0,-315-36 4,-65-3-114,349-14 315,4-21 197,-166-2-249,-567 4-153,142 1 0,194-26 0,-142-14 0,9 0 0,616-67-474,-720 87 443,-1-6-1,270-83 0,-362 90 66,36-12 234,111-55-1,-160 62-267,73-57 0,-86 59 0,95-82 0,0 1 0,-45 40 0,-2-3 0,112-129 0,-177 181 0,0 0 0,-1-1 0,0 0 0,-1 0 0,-1-1 0,9-25 0,21-98 0,-24 84 0,61-279 0,-64 279 0,-1 0 0,2-82 0,-12-110 0,-2 105 0,3 72 0,-5-219 0,0 214 0,-27-135 0,-16 34 0,32 119 0,-13-71 0,-4-12 0,-25-69 0,-57-177 0,67 253 0,-54-173 0,79 205 0,16 63 0,-2 0 0,-1 1 0,-2 0 0,-18-37 0,-107-216 0,126 264 0,-2 1 0,0 1 0,-1 0 0,-2 1 0,-21-25 0,-100-92 0,80 84 0,-7-3 0,-4 2 0,-1 3 0,-3 3 0,-95-49 0,153 92 0,-1 1 0,0 0 0,1 1 0,-2 1 0,1 0 0,0 1 0,-25-2 0,-113 5 0,98 2 0,40-2 0,0 2 0,0 0 0,0 1 0,0 0 0,1 1 0,-1 1 0,1 0 0,0 1 0,0 1 0,0 0 0,-21 16 0,5-7 0,0-1 0,-1-2 0,0 0 0,-1-3 0,-41 10 0,-13-7 0,63-11 0,1 1 0,1 1 0,-43 14 0,44-11-341,-1 0 0,0-1-1,-24 3 1,6-4-6485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2T17:26:52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11363 258 24575,'-1'0'0,"-304"12"0,-42 8 0,-3-21 0,129-1 0,-152 19 0,-93 23 0,-237-38 0,361-4 0,-10-12 0,1-1 0,-1180 16 0,1492-3 0,0-2 0,-72-17 0,-38-4 0,-260-31 0,86 9 0,-67 28 0,309 15 0,-160-29 0,69 6 0,-222 5 0,311 18 0,-94-15 0,20 1 0,-588 3 0,475 18 0,-972-4 0,1032 20 0,150-12 0,39-3 0,1 1 0,-1 1 0,1 1 0,1 1 0,-1 0 0,-22 15 0,-20 7 0,13-8 0,0-2 0,2 2 0,-82 52 0,112-59 0,0 0 0,0 1 0,2 1 0,0 1 0,1 0 0,1 0 0,-17 33 0,23-38 0,2 0 0,-1 1 0,2 0 0,0 0 0,-4 23 0,-2 11 0,-5 19 0,2 0 0,-6 130 0,19 140 0,3-150 0,-5 13 0,5 205 0,2-351 0,17 75 0,3 31 0,-20-102 0,-2-9 0,12 62 0,-11-91 0,28 170 0,-1 6 0,-6-58 0,-18-101 0,15 47 0,-13-56 0,-2 1 0,-1 0 0,4 43 0,-8-32 0,-2-18 0,0-1 0,2 0 0,1 0 0,8 30 0,25 83 0,12 34 0,-39-143 0,2 1 0,0-1 0,2 0 0,1-1 0,0-1 0,2 0 0,1-2 0,0 1 0,2-2 0,0 0 0,24 17 0,27 18 0,2-3 0,102 54 0,167 68 0,-320-164 0,52 22 0,105 33 0,84 7 0,-42-12 0,-111-26 0,-17-5 0,112 21 0,-48-11 0,-105-24 0,70 11 0,-20-12 0,314 34 0,594 87-196,-661-84-131,3-16 1,523-14-1,-699-23 515,334-24 800,-289-13-988,-119 18 0,142-10 0,54-4 0,-227 24 0,65-20 0,-99 21 0,1 1 0,62-7 0,-39 13 0,79-9 0,51-11 0,319 1 0,1366 24 0,-1139-2 0,-584-3 0,162-22 0,-223 12 0,0-3 0,-1-5 0,91-33 0,293-91 0,-389 124 0,-23 7 0,-1-3 0,85-35 0,-119 38 0,-1-2 0,-1-1 0,-1-1 0,38-35 0,-14 11 0,449-414 0,-458 414 0,-2-2 0,-2-1 0,41-70 0,-60 85 0,-1 0 0,-2 0 0,10-36 0,15-36 0,-1 23 0,34-85 0,-61 137 0,-2-1 0,0 0 0,-2-1 0,3-34 0,-6 18 0,-1 0 0,-3 1 0,-8-63 0,4 81 0,0-1 0,-2 1 0,-1 0 0,-1 1 0,-1 0 0,-25-44 0,4 20 0,-64-77 0,-50-34 0,109 122 0,16 16 0,1 0 0,0-1 0,2-1 0,1-1 0,-16-31 0,13 20 0,-1 0 0,-41-52 0,42 62 0,-28-52 0,1 2 0,-94-112 0,103 140 0,-40-72 0,-26-35 0,68 112 0,-1 1 0,-74-64 0,90 92 0,0 1 0,-1 0 0,-30-12 0,-18-11 0,34 13 0,1-1 0,-43-40 0,-54-64 0,-37-32 0,96 101 0,-3 3 0,-99-56 0,143 96 0,-2 3 0,-57-17 0,79 27 0,-79-19 0,52 13 0,-38-12 0,45 11 0,0 2 0,-1 0 0,0 3 0,-39-3 0,-130 5 0,148 4 0,-144 14 0,19-1 0,148-12 0,-1 1 0,0 1 0,-57 17 0,48-12 147,-80 9 0,15-4-1806,73-8-5167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694FB-1141-4A49-B852-80EA52F6F129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916AE-1F0E-4422-AA26-B78908CCF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93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916AE-1F0E-4422-AA26-B78908CCF5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18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B0C5-0DEB-461A-A383-A6B6D03FD3CC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38D97B-61B8-478D-B656-1BF95274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0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B0C5-0DEB-461A-A383-A6B6D03FD3CC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8D97B-61B8-478D-B656-1BF95274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66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B0C5-0DEB-461A-A383-A6B6D03FD3CC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8D97B-61B8-478D-B656-1BF95274E925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1122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B0C5-0DEB-461A-A383-A6B6D03FD3CC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8D97B-61B8-478D-B656-1BF95274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49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B0C5-0DEB-461A-A383-A6B6D03FD3CC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8D97B-61B8-478D-B656-1BF95274E925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025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B0C5-0DEB-461A-A383-A6B6D03FD3CC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8D97B-61B8-478D-B656-1BF95274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707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B0C5-0DEB-461A-A383-A6B6D03FD3CC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D97B-61B8-478D-B656-1BF95274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396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B0C5-0DEB-461A-A383-A6B6D03FD3CC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D97B-61B8-478D-B656-1BF95274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2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B0C5-0DEB-461A-A383-A6B6D03FD3CC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D97B-61B8-478D-B656-1BF95274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43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B0C5-0DEB-461A-A383-A6B6D03FD3CC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8D97B-61B8-478D-B656-1BF95274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69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B0C5-0DEB-461A-A383-A6B6D03FD3CC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38D97B-61B8-478D-B656-1BF95274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33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B0C5-0DEB-461A-A383-A6B6D03FD3CC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38D97B-61B8-478D-B656-1BF95274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12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B0C5-0DEB-461A-A383-A6B6D03FD3CC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D97B-61B8-478D-B656-1BF95274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33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B0C5-0DEB-461A-A383-A6B6D03FD3CC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D97B-61B8-478D-B656-1BF95274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40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B0C5-0DEB-461A-A383-A6B6D03FD3CC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D97B-61B8-478D-B656-1BF95274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09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B0C5-0DEB-461A-A383-A6B6D03FD3CC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8D97B-61B8-478D-B656-1BF95274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46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B0C5-0DEB-461A-A383-A6B6D03FD3CC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38D97B-61B8-478D-B656-1BF95274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76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customXml" Target="../ink/ink2.xml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3.png"/><Relationship Id="rId2" Type="http://schemas.openxmlformats.org/officeDocument/2006/relationships/image" Target="../media/image17.png"/><Relationship Id="rId16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8.sv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2.svg"/><Relationship Id="rId21" Type="http://schemas.openxmlformats.org/officeDocument/2006/relationships/image" Target="../media/image46.svg"/><Relationship Id="rId7" Type="http://schemas.openxmlformats.org/officeDocument/2006/relationships/image" Target="../media/image20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5" Type="http://schemas.openxmlformats.org/officeDocument/2006/relationships/image" Target="../media/image50.svg"/><Relationship Id="rId2" Type="http://schemas.openxmlformats.org/officeDocument/2006/relationships/image" Target="../media/image2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6.svg"/><Relationship Id="rId24" Type="http://schemas.openxmlformats.org/officeDocument/2006/relationships/image" Target="../media/image49.png"/><Relationship Id="rId5" Type="http://schemas.openxmlformats.org/officeDocument/2006/relationships/image" Target="../media/image32.svg"/><Relationship Id="rId15" Type="http://schemas.openxmlformats.org/officeDocument/2006/relationships/image" Target="../media/image40.svg"/><Relationship Id="rId23" Type="http://schemas.openxmlformats.org/officeDocument/2006/relationships/image" Target="../media/image48.sv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svg"/><Relationship Id="rId4" Type="http://schemas.openxmlformats.org/officeDocument/2006/relationships/image" Target="../media/image31.png"/><Relationship Id="rId9" Type="http://schemas.openxmlformats.org/officeDocument/2006/relationships/image" Target="../media/image28.sv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svg"/><Relationship Id="rId3" Type="http://schemas.openxmlformats.org/officeDocument/2006/relationships/image" Target="../media/image24.svg"/><Relationship Id="rId7" Type="http://schemas.openxmlformats.org/officeDocument/2006/relationships/image" Target="../media/image30.svg"/><Relationship Id="rId12" Type="http://schemas.openxmlformats.org/officeDocument/2006/relationships/image" Target="../media/image57.png"/><Relationship Id="rId17" Type="http://schemas.openxmlformats.org/officeDocument/2006/relationships/image" Target="../media/image54.svg"/><Relationship Id="rId2" Type="http://schemas.openxmlformats.org/officeDocument/2006/relationships/image" Target="../media/image23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6.svg"/><Relationship Id="rId5" Type="http://schemas.openxmlformats.org/officeDocument/2006/relationships/image" Target="../media/image28.svg"/><Relationship Id="rId15" Type="http://schemas.openxmlformats.org/officeDocument/2006/relationships/image" Target="../media/image60.svg"/><Relationship Id="rId10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56.svg"/><Relationship Id="rId1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2DC54E6-402F-4FE2-BFF7-062189F265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" y="58737"/>
            <a:ext cx="1800426" cy="108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9FCE560-FC1E-484A-92B9-DD209C662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423" y="0"/>
            <a:ext cx="4764110" cy="108000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2D30361-E916-407A-8504-5EF7BDB09E8E}"/>
              </a:ext>
            </a:extLst>
          </p:cNvPr>
          <p:cNvSpPr txBox="1"/>
          <p:nvPr/>
        </p:nvSpPr>
        <p:spPr>
          <a:xfrm>
            <a:off x="3216000" y="3244334"/>
            <a:ext cx="5760000" cy="892552"/>
          </a:xfrm>
          <a:prstGeom prst="rect">
            <a:avLst/>
          </a:prstGeom>
          <a:solidFill>
            <a:srgbClr val="ADB8CB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0000" endA="295" endPos="92000" dist="101600" dir="5400000" sy="-100000" algn="bl" rotWithShape="0"/>
          </a:effectLst>
          <a:scene3d>
            <a:camera prst="perspectiveRelaxedModerately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600" b="1" dirty="0"/>
              <a:t>DEMARCHES D’UN PROJET INFORMATIQUE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1C2C6E9-7482-43B5-9CDE-08B39B217383}"/>
              </a:ext>
            </a:extLst>
          </p:cNvPr>
          <p:cNvSpPr txBox="1"/>
          <p:nvPr/>
        </p:nvSpPr>
        <p:spPr>
          <a:xfrm>
            <a:off x="1078029" y="5861785"/>
            <a:ext cx="3118586" cy="369332"/>
          </a:xfrm>
          <a:prstGeom prst="rect">
            <a:avLst/>
          </a:prstGeom>
          <a:solidFill>
            <a:srgbClr val="0B110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Présenté par : SEBIH Salim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8878C55-54EB-47D3-AC60-6931CAE3F9AE}"/>
              </a:ext>
            </a:extLst>
          </p:cNvPr>
          <p:cNvSpPr txBox="1"/>
          <p:nvPr/>
        </p:nvSpPr>
        <p:spPr>
          <a:xfrm>
            <a:off x="7438189" y="5871945"/>
            <a:ext cx="3118586" cy="369332"/>
          </a:xfrm>
          <a:prstGeom prst="rect">
            <a:avLst/>
          </a:prstGeom>
          <a:solidFill>
            <a:srgbClr val="0B110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Promotion Décembre 2021</a:t>
            </a:r>
          </a:p>
        </p:txBody>
      </p:sp>
    </p:spTree>
    <p:extLst>
      <p:ext uri="{BB962C8B-B14F-4D97-AF65-F5344CB8AC3E}">
        <p14:creationId xmlns:p14="http://schemas.microsoft.com/office/powerpoint/2010/main" val="60359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2DC54E6-402F-4FE2-BFF7-062189F265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" y="58737"/>
            <a:ext cx="1800426" cy="108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9FCE560-FC1E-484A-92B9-DD209C662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890" y="7103"/>
            <a:ext cx="4764110" cy="108000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D90120-B4EA-41C0-B7CD-76CF2CC18835}"/>
              </a:ext>
            </a:extLst>
          </p:cNvPr>
          <p:cNvSpPr txBox="1"/>
          <p:nvPr/>
        </p:nvSpPr>
        <p:spPr>
          <a:xfrm>
            <a:off x="2444998" y="7103"/>
            <a:ext cx="46329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PLAN DE LA PRESENTATION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8236735-7CF7-44A9-AB4D-6EDC50381A8E}"/>
              </a:ext>
            </a:extLst>
          </p:cNvPr>
          <p:cNvSpPr txBox="1"/>
          <p:nvPr/>
        </p:nvSpPr>
        <p:spPr>
          <a:xfrm>
            <a:off x="402373" y="1995522"/>
            <a:ext cx="62330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I. INTRODUCTION : GENERALITES ET DEFINITIONS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152D364-2485-459B-89F2-AB3CD13D7C5F}"/>
              </a:ext>
            </a:extLst>
          </p:cNvPr>
          <p:cNvSpPr txBox="1"/>
          <p:nvPr/>
        </p:nvSpPr>
        <p:spPr>
          <a:xfrm>
            <a:off x="1194853" y="2359955"/>
            <a:ext cx="47487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I.  1 Définition D’Un Projet Informatique 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6C0B73E-27FD-4AE9-B3A5-C94CB9083C11}"/>
              </a:ext>
            </a:extLst>
          </p:cNvPr>
          <p:cNvSpPr txBox="1"/>
          <p:nvPr/>
        </p:nvSpPr>
        <p:spPr>
          <a:xfrm>
            <a:off x="1194853" y="2735875"/>
            <a:ext cx="4748747" cy="3830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I.  1 Définitions d’un Environnement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53F95F1-1B1B-49A3-8642-1D1679DFAC0D}"/>
              </a:ext>
            </a:extLst>
          </p:cNvPr>
          <p:cNvSpPr txBox="1"/>
          <p:nvPr/>
        </p:nvSpPr>
        <p:spPr>
          <a:xfrm>
            <a:off x="402372" y="3402354"/>
            <a:ext cx="62330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II. CONSTITUTION DES EQUIPES DE TRAVAIL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E1567AC-109B-46A2-B392-2B04B08D2400}"/>
              </a:ext>
            </a:extLst>
          </p:cNvPr>
          <p:cNvSpPr txBox="1"/>
          <p:nvPr/>
        </p:nvSpPr>
        <p:spPr>
          <a:xfrm>
            <a:off x="1194853" y="3766901"/>
            <a:ext cx="47487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II. 1 L’équipe MOA :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1D32D93-84F9-4A83-998B-C6238271F4EF}"/>
              </a:ext>
            </a:extLst>
          </p:cNvPr>
          <p:cNvSpPr txBox="1"/>
          <p:nvPr/>
        </p:nvSpPr>
        <p:spPr>
          <a:xfrm>
            <a:off x="1194853" y="4133957"/>
            <a:ext cx="47487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II. 1 L’équipe MOE :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1F9CD01-D33B-45A2-B587-228837E6CA39}"/>
              </a:ext>
            </a:extLst>
          </p:cNvPr>
          <p:cNvSpPr txBox="1"/>
          <p:nvPr/>
        </p:nvSpPr>
        <p:spPr>
          <a:xfrm>
            <a:off x="402371" y="4764917"/>
            <a:ext cx="62330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III. ETAPES DE LA REALISATION D’UN PROJET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A0E2E9C-D2CA-4041-95DD-2645242C7B9C}"/>
              </a:ext>
            </a:extLst>
          </p:cNvPr>
          <p:cNvSpPr txBox="1"/>
          <p:nvPr/>
        </p:nvSpPr>
        <p:spPr>
          <a:xfrm>
            <a:off x="392211" y="5394837"/>
            <a:ext cx="62330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IV. GESTION DES ANOMALIES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1F98440-A8E7-4EFA-803B-DDD6BDCA8609}"/>
              </a:ext>
            </a:extLst>
          </p:cNvPr>
          <p:cNvSpPr txBox="1"/>
          <p:nvPr/>
        </p:nvSpPr>
        <p:spPr>
          <a:xfrm>
            <a:off x="1123732" y="5758148"/>
            <a:ext cx="47487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IV. 1 Pendant La Garantie (Turn Over)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E86FE33-74BE-4D5B-9479-8D045A3235AB}"/>
              </a:ext>
            </a:extLst>
          </p:cNvPr>
          <p:cNvSpPr txBox="1"/>
          <p:nvPr/>
        </p:nvSpPr>
        <p:spPr>
          <a:xfrm>
            <a:off x="1123732" y="6123908"/>
            <a:ext cx="474874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IV. 2 Changements post-période de garantie</a:t>
            </a:r>
          </a:p>
        </p:txBody>
      </p:sp>
    </p:spTree>
    <p:extLst>
      <p:ext uri="{BB962C8B-B14F-4D97-AF65-F5344CB8AC3E}">
        <p14:creationId xmlns:p14="http://schemas.microsoft.com/office/powerpoint/2010/main" val="152921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87D5AF9-C400-46B3-9618-78F58E238CBD}"/>
              </a:ext>
            </a:extLst>
          </p:cNvPr>
          <p:cNvSpPr txBox="1"/>
          <p:nvPr/>
        </p:nvSpPr>
        <p:spPr>
          <a:xfrm>
            <a:off x="178853" y="754789"/>
            <a:ext cx="474874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b="1" dirty="0"/>
              <a:t>1 Définition D’Un Projet Informatique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D4033F4-4C3D-4839-A055-97DF0C6B46E5}"/>
              </a:ext>
            </a:extLst>
          </p:cNvPr>
          <p:cNvSpPr txBox="1"/>
          <p:nvPr/>
        </p:nvSpPr>
        <p:spPr>
          <a:xfrm>
            <a:off x="4927600" y="662665"/>
            <a:ext cx="7264400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Un projet en informatiques est un ensemble de processus complexes coordonnés, logiques, dans un temps bien défini dans le but de résoudre  un besoin informatique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727CEF-A102-434E-B7F9-D0B2AF733B65}"/>
              </a:ext>
            </a:extLst>
          </p:cNvPr>
          <p:cNvSpPr txBox="1"/>
          <p:nvPr/>
        </p:nvSpPr>
        <p:spPr>
          <a:xfrm>
            <a:off x="507999" y="1422400"/>
            <a:ext cx="2520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66AB482-CFFD-4E55-9E90-20C2703DCE88}"/>
              </a:ext>
            </a:extLst>
          </p:cNvPr>
          <p:cNvSpPr txBox="1"/>
          <p:nvPr/>
        </p:nvSpPr>
        <p:spPr>
          <a:xfrm>
            <a:off x="4836000" y="1422400"/>
            <a:ext cx="2520000" cy="1800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969E3A-D806-4EC5-B234-28EC4A42FAED}"/>
              </a:ext>
            </a:extLst>
          </p:cNvPr>
          <p:cNvSpPr txBox="1"/>
          <p:nvPr/>
        </p:nvSpPr>
        <p:spPr>
          <a:xfrm>
            <a:off x="507999" y="3214212"/>
            <a:ext cx="2520000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1400" dirty="0">
                <a:solidFill>
                  <a:schemeClr val="bg1"/>
                </a:solidFill>
              </a:rPr>
              <a:t>DETECTION D’UN BESOIN INFORMATIQUE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29450A32-C1A5-48E1-8FCB-5356E8E47BDA}"/>
              </a:ext>
            </a:extLst>
          </p:cNvPr>
          <p:cNvSpPr/>
          <p:nvPr/>
        </p:nvSpPr>
        <p:spPr>
          <a:xfrm>
            <a:off x="3027999" y="2393148"/>
            <a:ext cx="1808001" cy="38087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6D238B-ED1B-4C4A-95C3-F4A7A1C890C2}"/>
              </a:ext>
            </a:extLst>
          </p:cNvPr>
          <p:cNvSpPr txBox="1"/>
          <p:nvPr/>
        </p:nvSpPr>
        <p:spPr>
          <a:xfrm>
            <a:off x="4831710" y="3212501"/>
            <a:ext cx="2520000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1400" dirty="0">
                <a:solidFill>
                  <a:schemeClr val="bg1"/>
                </a:solidFill>
              </a:rPr>
              <a:t>LANCEMENT D’UN PROJET INFORMATIQUE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6393AFC-F5D2-4BB4-B1D7-D01DB6DB4E8F}"/>
              </a:ext>
            </a:extLst>
          </p:cNvPr>
          <p:cNvSpPr/>
          <p:nvPr/>
        </p:nvSpPr>
        <p:spPr>
          <a:xfrm>
            <a:off x="7331162" y="2393147"/>
            <a:ext cx="1808001" cy="38087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9148EFC-08FE-441E-B295-40D4753758F0}"/>
              </a:ext>
            </a:extLst>
          </p:cNvPr>
          <p:cNvSpPr txBox="1"/>
          <p:nvPr/>
        </p:nvSpPr>
        <p:spPr>
          <a:xfrm>
            <a:off x="9115899" y="2907587"/>
            <a:ext cx="1754162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LA SOLUTION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8EA5421-3000-400C-8278-46E5992A420B}"/>
              </a:ext>
            </a:extLst>
          </p:cNvPr>
          <p:cNvSpPr txBox="1"/>
          <p:nvPr/>
        </p:nvSpPr>
        <p:spPr>
          <a:xfrm>
            <a:off x="178852" y="4491427"/>
            <a:ext cx="474874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b="1" dirty="0"/>
              <a:t>2 Définition d’un Environnement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4C4A51A-74C6-4A19-A59B-FC60DA4A01B5}"/>
              </a:ext>
            </a:extLst>
          </p:cNvPr>
          <p:cNvSpPr txBox="1"/>
          <p:nvPr/>
        </p:nvSpPr>
        <p:spPr>
          <a:xfrm>
            <a:off x="3170536" y="10898"/>
            <a:ext cx="623303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I. INTRODUCTION : GENERALITES ET DEFINITIONS</a:t>
            </a:r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6D15DA04-1FFE-48E2-9600-028575C663E6}"/>
              </a:ext>
            </a:extLst>
          </p:cNvPr>
          <p:cNvSpPr/>
          <p:nvPr/>
        </p:nvSpPr>
        <p:spPr>
          <a:xfrm>
            <a:off x="8440329" y="1440193"/>
            <a:ext cx="3023103" cy="2286781"/>
          </a:xfrm>
          <a:prstGeom prst="triangle">
            <a:avLst/>
          </a:prstGeom>
          <a:solidFill>
            <a:srgbClr val="0070C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C6B2B0F-20E8-4DC7-BB48-632010B6F9DB}"/>
              </a:ext>
            </a:extLst>
          </p:cNvPr>
          <p:cNvSpPr txBox="1"/>
          <p:nvPr/>
        </p:nvSpPr>
        <p:spPr>
          <a:xfrm>
            <a:off x="5999850" y="4465938"/>
            <a:ext cx="44706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Matériels + Programmes informatiques</a:t>
            </a:r>
          </a:p>
        </p:txBody>
      </p:sp>
      <p:sp>
        <p:nvSpPr>
          <p:cNvPr id="24" name="Est égal à 23">
            <a:extLst>
              <a:ext uri="{FF2B5EF4-FFF2-40B4-BE49-F238E27FC236}">
                <a16:creationId xmlns:a16="http://schemas.microsoft.com/office/drawing/2014/main" id="{FF372B3B-B451-4666-B4CD-C2FFE62B8CFF}"/>
              </a:ext>
            </a:extLst>
          </p:cNvPr>
          <p:cNvSpPr/>
          <p:nvPr/>
        </p:nvSpPr>
        <p:spPr>
          <a:xfrm>
            <a:off x="5127371" y="4421366"/>
            <a:ext cx="678095" cy="523220"/>
          </a:xfrm>
          <a:prstGeom prst="mathEqual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F274918-5DCB-4EEB-BB2F-1DEB21958B73}"/>
              </a:ext>
            </a:extLst>
          </p:cNvPr>
          <p:cNvSpPr txBox="1"/>
          <p:nvPr/>
        </p:nvSpPr>
        <p:spPr>
          <a:xfrm>
            <a:off x="317913" y="5268711"/>
            <a:ext cx="44706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Différents types d’Environnement ?</a:t>
            </a:r>
          </a:p>
        </p:txBody>
      </p:sp>
      <p:pic>
        <p:nvPicPr>
          <p:cNvPr id="29" name="Graphique 28" descr="Connexions">
            <a:extLst>
              <a:ext uri="{FF2B5EF4-FFF2-40B4-BE49-F238E27FC236}">
                <a16:creationId xmlns:a16="http://schemas.microsoft.com/office/drawing/2014/main" id="{7BB4E61C-EB9A-438A-81C2-38EC10BCB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5890" y="1406760"/>
            <a:ext cx="914400" cy="914400"/>
          </a:xfrm>
          <a:prstGeom prst="rect">
            <a:avLst/>
          </a:prstGeom>
        </p:spPr>
      </p:pic>
      <p:pic>
        <p:nvPicPr>
          <p:cNvPr id="31" name="Graphique 30" descr="Pièces de puzzle">
            <a:extLst>
              <a:ext uri="{FF2B5EF4-FFF2-40B4-BE49-F238E27FC236}">
                <a16:creationId xmlns:a16="http://schemas.microsoft.com/office/drawing/2014/main" id="{D6C3A1EF-3604-40B9-B11C-7D164022B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4764" y="1418713"/>
            <a:ext cx="914400" cy="914400"/>
          </a:xfrm>
          <a:prstGeom prst="rect">
            <a:avLst/>
          </a:prstGeom>
        </p:spPr>
      </p:pic>
      <p:pic>
        <p:nvPicPr>
          <p:cNvPr id="33" name="Graphique 32" descr="Puzzle">
            <a:extLst>
              <a:ext uri="{FF2B5EF4-FFF2-40B4-BE49-F238E27FC236}">
                <a16:creationId xmlns:a16="http://schemas.microsoft.com/office/drawing/2014/main" id="{2C31AF4B-401C-467D-B7A9-49FD832F0D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4680" y="1894280"/>
            <a:ext cx="914400" cy="914400"/>
          </a:xfrm>
          <a:prstGeom prst="rect">
            <a:avLst/>
          </a:prstGeom>
        </p:spPr>
      </p:pic>
      <p:pic>
        <p:nvPicPr>
          <p:cNvPr id="7" name="Graphique 6" descr="Argent">
            <a:extLst>
              <a:ext uri="{FF2B5EF4-FFF2-40B4-BE49-F238E27FC236}">
                <a16:creationId xmlns:a16="http://schemas.microsoft.com/office/drawing/2014/main" id="{61875A75-CD04-49D8-BC2D-2B60CA9169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3058345">
            <a:off x="8076164" y="3562561"/>
            <a:ext cx="523220" cy="523220"/>
          </a:xfrm>
          <a:prstGeom prst="rect">
            <a:avLst/>
          </a:prstGeom>
        </p:spPr>
      </p:pic>
      <p:pic>
        <p:nvPicPr>
          <p:cNvPr id="11" name="Graphique 10" descr="Signe du pouce levé ">
            <a:extLst>
              <a:ext uri="{FF2B5EF4-FFF2-40B4-BE49-F238E27FC236}">
                <a16:creationId xmlns:a16="http://schemas.microsoft.com/office/drawing/2014/main" id="{AF53CA91-6035-4ED1-8950-E86C3430DC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9567096">
            <a:off x="11336856" y="3498660"/>
            <a:ext cx="434800" cy="434800"/>
          </a:xfrm>
          <a:prstGeom prst="rect">
            <a:avLst/>
          </a:prstGeom>
        </p:spPr>
      </p:pic>
      <p:pic>
        <p:nvPicPr>
          <p:cNvPr id="20" name="Graphique 19" descr="Montre">
            <a:extLst>
              <a:ext uri="{FF2B5EF4-FFF2-40B4-BE49-F238E27FC236}">
                <a16:creationId xmlns:a16="http://schemas.microsoft.com/office/drawing/2014/main" id="{EB9C5FA5-4283-4110-B407-C1F903B7CD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581137">
            <a:off x="9676580" y="1065419"/>
            <a:ext cx="550599" cy="55059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1F77ED2-2766-43CF-ABEA-45D4FA3B981D}"/>
              </a:ext>
            </a:extLst>
          </p:cNvPr>
          <p:cNvSpPr txBox="1"/>
          <p:nvPr/>
        </p:nvSpPr>
        <p:spPr>
          <a:xfrm>
            <a:off x="760021" y="6020790"/>
            <a:ext cx="2161309" cy="64633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Environnement de développement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2D58513-C7A6-45CE-A554-3EC912C64470}"/>
              </a:ext>
            </a:extLst>
          </p:cNvPr>
          <p:cNvSpPr txBox="1"/>
          <p:nvPr/>
        </p:nvSpPr>
        <p:spPr>
          <a:xfrm>
            <a:off x="4280461" y="6020790"/>
            <a:ext cx="2161309" cy="646331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Environnement de</a:t>
            </a:r>
          </a:p>
          <a:p>
            <a:r>
              <a:rPr lang="fr-FR" dirty="0"/>
              <a:t>Tests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32DCC26-55D3-419D-851B-78E016E0B735}"/>
              </a:ext>
            </a:extLst>
          </p:cNvPr>
          <p:cNvSpPr txBox="1"/>
          <p:nvPr/>
        </p:nvSpPr>
        <p:spPr>
          <a:xfrm>
            <a:off x="7877101" y="6020790"/>
            <a:ext cx="2161309" cy="646331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Environnement de</a:t>
            </a:r>
          </a:p>
          <a:p>
            <a:r>
              <a:rPr lang="fr-FR" dirty="0"/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142089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18E70E2-E215-44C1-9789-C63F7981D807}"/>
              </a:ext>
            </a:extLst>
          </p:cNvPr>
          <p:cNvSpPr txBox="1"/>
          <p:nvPr/>
        </p:nvSpPr>
        <p:spPr>
          <a:xfrm>
            <a:off x="2979481" y="0"/>
            <a:ext cx="623303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II. CONSTITUTION DES EQUIPES DE TRAVAIL</a:t>
            </a:r>
          </a:p>
        </p:txBody>
      </p:sp>
      <p:pic>
        <p:nvPicPr>
          <p:cNvPr id="6" name="Graphique 5" descr="Pièces de puzzle">
            <a:extLst>
              <a:ext uri="{FF2B5EF4-FFF2-40B4-BE49-F238E27FC236}">
                <a16:creationId xmlns:a16="http://schemas.microsoft.com/office/drawing/2014/main" id="{B02E5D38-B1EF-40EA-9D9F-75D566C59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0782" y="586506"/>
            <a:ext cx="914400" cy="9144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05CFE66-3A7A-4F35-B8DF-C7D1012E8A27}"/>
              </a:ext>
            </a:extLst>
          </p:cNvPr>
          <p:cNvSpPr txBox="1"/>
          <p:nvPr/>
        </p:nvSpPr>
        <p:spPr>
          <a:xfrm>
            <a:off x="1232898" y="1418543"/>
            <a:ext cx="17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Besoin ???</a:t>
            </a:r>
          </a:p>
        </p:txBody>
      </p:sp>
      <p:pic>
        <p:nvPicPr>
          <p:cNvPr id="9" name="Graphique 8" descr="Ligne fléchée : légère courbe">
            <a:extLst>
              <a:ext uri="{FF2B5EF4-FFF2-40B4-BE49-F238E27FC236}">
                <a16:creationId xmlns:a16="http://schemas.microsoft.com/office/drawing/2014/main" id="{B0CEC954-518B-4E41-9482-3D23D93D7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7800" y="534965"/>
            <a:ext cx="914400" cy="914400"/>
          </a:xfrm>
          <a:prstGeom prst="rect">
            <a:avLst/>
          </a:prstGeom>
        </p:spPr>
      </p:pic>
      <p:pic>
        <p:nvPicPr>
          <p:cNvPr id="11" name="Graphique 10" descr="Livres">
            <a:extLst>
              <a:ext uri="{FF2B5EF4-FFF2-40B4-BE49-F238E27FC236}">
                <a16:creationId xmlns:a16="http://schemas.microsoft.com/office/drawing/2014/main" id="{0147220C-1C03-40DF-8CAC-DE2A74CFCC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7546" y="534965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C86890A-7AD1-45EA-AD79-277B8327AF31}"/>
              </a:ext>
            </a:extLst>
          </p:cNvPr>
          <p:cNvSpPr txBox="1"/>
          <p:nvPr/>
        </p:nvSpPr>
        <p:spPr>
          <a:xfrm>
            <a:off x="3902466" y="1427107"/>
            <a:ext cx="21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Cahier de Charges</a:t>
            </a:r>
          </a:p>
        </p:txBody>
      </p:sp>
      <p:pic>
        <p:nvPicPr>
          <p:cNvPr id="13" name="Graphique 12" descr="Ligne fléchée : légère courbe">
            <a:extLst>
              <a:ext uri="{FF2B5EF4-FFF2-40B4-BE49-F238E27FC236}">
                <a16:creationId xmlns:a16="http://schemas.microsoft.com/office/drawing/2014/main" id="{B507DCFA-9501-424B-928B-108E5E461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6946" y="586506"/>
            <a:ext cx="914400" cy="914400"/>
          </a:xfrm>
          <a:prstGeom prst="rect">
            <a:avLst/>
          </a:prstGeom>
        </p:spPr>
      </p:pic>
      <p:pic>
        <p:nvPicPr>
          <p:cNvPr id="15" name="Graphique 14" descr="Homme">
            <a:extLst>
              <a:ext uri="{FF2B5EF4-FFF2-40B4-BE49-F238E27FC236}">
                <a16:creationId xmlns:a16="http://schemas.microsoft.com/office/drawing/2014/main" id="{CA7415BA-E6D2-4DAA-93B1-97297FB983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0056" y="555513"/>
            <a:ext cx="914400" cy="9144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70C9989-84C2-4DE0-BF4D-3BC5115295C0}"/>
              </a:ext>
            </a:extLst>
          </p:cNvPr>
          <p:cNvSpPr txBox="1"/>
          <p:nvPr/>
        </p:nvSpPr>
        <p:spPr>
          <a:xfrm>
            <a:off x="6258667" y="1412466"/>
            <a:ext cx="21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CPMOA</a:t>
            </a:r>
          </a:p>
        </p:txBody>
      </p:sp>
      <p:pic>
        <p:nvPicPr>
          <p:cNvPr id="17" name="Graphique 16" descr="Ligne fléchée : légère courbe">
            <a:extLst>
              <a:ext uri="{FF2B5EF4-FFF2-40B4-BE49-F238E27FC236}">
                <a16:creationId xmlns:a16="http://schemas.microsoft.com/office/drawing/2014/main" id="{1ED63AF0-98A4-4E81-98C7-D54333BC4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3166" y="586506"/>
            <a:ext cx="914400" cy="914400"/>
          </a:xfrm>
          <a:prstGeom prst="rect">
            <a:avLst/>
          </a:prstGeom>
        </p:spPr>
      </p:pic>
      <p:pic>
        <p:nvPicPr>
          <p:cNvPr id="18" name="Graphique 17" descr="Homme">
            <a:extLst>
              <a:ext uri="{FF2B5EF4-FFF2-40B4-BE49-F238E27FC236}">
                <a16:creationId xmlns:a16="http://schemas.microsoft.com/office/drawing/2014/main" id="{A68A2C22-99AD-4D5A-A67E-AE943A75CD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52900" y="553803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E5D6899-42E3-4AA5-886C-E606C9C1836E}"/>
              </a:ext>
            </a:extLst>
          </p:cNvPr>
          <p:cNvSpPr txBox="1"/>
          <p:nvPr/>
        </p:nvSpPr>
        <p:spPr>
          <a:xfrm>
            <a:off x="8614868" y="1452561"/>
            <a:ext cx="149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AMOA</a:t>
            </a:r>
          </a:p>
        </p:txBody>
      </p:sp>
      <p:pic>
        <p:nvPicPr>
          <p:cNvPr id="20" name="Graphique 19" descr="Homme">
            <a:extLst>
              <a:ext uri="{FF2B5EF4-FFF2-40B4-BE49-F238E27FC236}">
                <a16:creationId xmlns:a16="http://schemas.microsoft.com/office/drawing/2014/main" id="{E57C9E4C-C7DC-46B6-9BE6-DA1CBD63EC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48838" y="586506"/>
            <a:ext cx="914400" cy="9144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DAB114C-5ADF-4A33-9E71-8F212DD4B2DD}"/>
              </a:ext>
            </a:extLst>
          </p:cNvPr>
          <p:cNvSpPr txBox="1"/>
          <p:nvPr/>
        </p:nvSpPr>
        <p:spPr>
          <a:xfrm>
            <a:off x="9658586" y="1448779"/>
            <a:ext cx="198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L’Expert Métier</a:t>
            </a:r>
          </a:p>
        </p:txBody>
      </p:sp>
      <p:pic>
        <p:nvPicPr>
          <p:cNvPr id="22" name="Graphique 21" descr="Ligne fléchée : légère courbe">
            <a:extLst>
              <a:ext uri="{FF2B5EF4-FFF2-40B4-BE49-F238E27FC236}">
                <a16:creationId xmlns:a16="http://schemas.microsoft.com/office/drawing/2014/main" id="{6FE8BF0D-05C6-4000-8DB2-818B70F41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871782" y="2480806"/>
            <a:ext cx="914400" cy="914400"/>
          </a:xfrm>
          <a:prstGeom prst="rect">
            <a:avLst/>
          </a:prstGeom>
        </p:spPr>
      </p:pic>
      <p:pic>
        <p:nvPicPr>
          <p:cNvPr id="23" name="Graphique 22" descr="Homme">
            <a:extLst>
              <a:ext uri="{FF2B5EF4-FFF2-40B4-BE49-F238E27FC236}">
                <a16:creationId xmlns:a16="http://schemas.microsoft.com/office/drawing/2014/main" id="{5C295B0C-A772-4614-84CE-4411AAC4C2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47810" y="4484117"/>
            <a:ext cx="914400" cy="9144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E50CC05-B2E1-4E1C-8F29-C1B62436C77A}"/>
              </a:ext>
            </a:extLst>
          </p:cNvPr>
          <p:cNvSpPr txBox="1"/>
          <p:nvPr/>
        </p:nvSpPr>
        <p:spPr>
          <a:xfrm>
            <a:off x="9232215" y="5334222"/>
            <a:ext cx="21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CPMOE</a:t>
            </a:r>
          </a:p>
        </p:txBody>
      </p:sp>
      <p:pic>
        <p:nvPicPr>
          <p:cNvPr id="25" name="Graphique 24" descr="Ligne fléchée : légère courbe">
            <a:extLst>
              <a:ext uri="{FF2B5EF4-FFF2-40B4-BE49-F238E27FC236}">
                <a16:creationId xmlns:a16="http://schemas.microsoft.com/office/drawing/2014/main" id="{D7F7D697-BC76-4AAA-AA97-12E766CF9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544678" y="4747890"/>
            <a:ext cx="914400" cy="914400"/>
          </a:xfrm>
          <a:prstGeom prst="rect">
            <a:avLst/>
          </a:prstGeom>
        </p:spPr>
      </p:pic>
      <p:pic>
        <p:nvPicPr>
          <p:cNvPr id="26" name="Graphique 25" descr="Homme">
            <a:extLst>
              <a:ext uri="{FF2B5EF4-FFF2-40B4-BE49-F238E27FC236}">
                <a16:creationId xmlns:a16="http://schemas.microsoft.com/office/drawing/2014/main" id="{A6F46D41-95C1-42F4-8A4E-FBF884CAE62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54226" y="4419822"/>
            <a:ext cx="914400" cy="914400"/>
          </a:xfrm>
          <a:prstGeom prst="rect">
            <a:avLst/>
          </a:prstGeom>
        </p:spPr>
      </p:pic>
      <p:pic>
        <p:nvPicPr>
          <p:cNvPr id="27" name="Graphique 26" descr="Homme">
            <a:extLst>
              <a:ext uri="{FF2B5EF4-FFF2-40B4-BE49-F238E27FC236}">
                <a16:creationId xmlns:a16="http://schemas.microsoft.com/office/drawing/2014/main" id="{E927E846-A7AE-45A3-968D-5B8BF710A9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4286" y="4407838"/>
            <a:ext cx="914400" cy="91440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5A07F9F5-9FFF-4133-A02F-38671599C61D}"/>
              </a:ext>
            </a:extLst>
          </p:cNvPr>
          <p:cNvSpPr txBox="1"/>
          <p:nvPr/>
        </p:nvSpPr>
        <p:spPr>
          <a:xfrm>
            <a:off x="5821154" y="5346206"/>
            <a:ext cx="149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AMOA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4773351-F930-4799-A42E-299746970D6A}"/>
              </a:ext>
            </a:extLst>
          </p:cNvPr>
          <p:cNvSpPr txBox="1"/>
          <p:nvPr/>
        </p:nvSpPr>
        <p:spPr>
          <a:xfrm>
            <a:off x="6878542" y="5355587"/>
            <a:ext cx="149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Ing</a:t>
            </a:r>
            <a:r>
              <a:rPr lang="fr-FR" dirty="0"/>
              <a:t>. Deve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4D1E2A32-839D-4BB1-A020-4689D7F33883}"/>
                  </a:ext>
                </a:extLst>
              </p14:cNvPr>
              <p14:cNvContentPartPr/>
              <p14:nvPr/>
            </p14:nvContentPartPr>
            <p14:xfrm>
              <a:off x="5730969" y="4231464"/>
              <a:ext cx="5397480" cy="21510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4D1E2A32-839D-4BB1-A020-4689D7F3388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22329" y="4222464"/>
                <a:ext cx="5415120" cy="21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737E8C9C-7CC5-4865-B957-D57F251ED9E7}"/>
                  </a:ext>
                </a:extLst>
              </p14:cNvPr>
              <p14:cNvContentPartPr/>
              <p14:nvPr/>
            </p14:nvContentPartPr>
            <p14:xfrm>
              <a:off x="6851289" y="420504"/>
              <a:ext cx="5080680" cy="191340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737E8C9C-7CC5-4865-B957-D57F251ED9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42649" y="411504"/>
                <a:ext cx="5098320" cy="19310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6617715F-7907-4511-A60C-78EC2585124D}"/>
              </a:ext>
            </a:extLst>
          </p:cNvPr>
          <p:cNvSpPr txBox="1"/>
          <p:nvPr/>
        </p:nvSpPr>
        <p:spPr>
          <a:xfrm>
            <a:off x="2743200" y="2208944"/>
            <a:ext cx="3351086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Equipe Fonctionnelle +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2DA1794-7024-4F9B-86BB-48A6B9533799}"/>
              </a:ext>
            </a:extLst>
          </p:cNvPr>
          <p:cNvSpPr txBox="1"/>
          <p:nvPr/>
        </p:nvSpPr>
        <p:spPr>
          <a:xfrm>
            <a:off x="2135316" y="5320301"/>
            <a:ext cx="3351086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Equipe Technique +</a:t>
            </a:r>
          </a:p>
        </p:txBody>
      </p:sp>
      <p:pic>
        <p:nvPicPr>
          <p:cNvPr id="36" name="Graphique 35" descr="Ligne fléchée : légère courbe">
            <a:extLst>
              <a:ext uri="{FF2B5EF4-FFF2-40B4-BE49-F238E27FC236}">
                <a16:creationId xmlns:a16="http://schemas.microsoft.com/office/drawing/2014/main" id="{BB9B5EEF-ABC9-465A-9976-9597FDF8E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587961">
            <a:off x="5126973" y="1577304"/>
            <a:ext cx="2026879" cy="849133"/>
          </a:xfrm>
          <a:prstGeom prst="rect">
            <a:avLst/>
          </a:prstGeom>
        </p:spPr>
      </p:pic>
      <p:pic>
        <p:nvPicPr>
          <p:cNvPr id="37" name="Graphique 36" descr="Ligne fléchée : légère courbe">
            <a:extLst>
              <a:ext uri="{FF2B5EF4-FFF2-40B4-BE49-F238E27FC236}">
                <a16:creationId xmlns:a16="http://schemas.microsoft.com/office/drawing/2014/main" id="{6E5BB852-F363-49B4-8426-B1AC2E038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587961">
            <a:off x="3893156" y="4603558"/>
            <a:ext cx="2026879" cy="8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5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BA2BB06-E7D9-4F71-B715-7335BFB0277C}"/>
              </a:ext>
            </a:extLst>
          </p:cNvPr>
          <p:cNvSpPr txBox="1"/>
          <p:nvPr/>
        </p:nvSpPr>
        <p:spPr>
          <a:xfrm>
            <a:off x="3170536" y="10898"/>
            <a:ext cx="623303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III. LES ETAPES DE LA REALISATION D’UN PROJET</a:t>
            </a:r>
          </a:p>
        </p:txBody>
      </p:sp>
      <p:pic>
        <p:nvPicPr>
          <p:cNvPr id="7" name="Graphique 6" descr="Livres">
            <a:extLst>
              <a:ext uri="{FF2B5EF4-FFF2-40B4-BE49-F238E27FC236}">
                <a16:creationId xmlns:a16="http://schemas.microsoft.com/office/drawing/2014/main" id="{95B994D5-C9D0-4B69-A1E1-732B927A4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7793" y="604907"/>
            <a:ext cx="914400" cy="914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68FCB91-F487-420F-A9DD-2AC627CD3931}"/>
              </a:ext>
            </a:extLst>
          </p:cNvPr>
          <p:cNvSpPr txBox="1"/>
          <p:nvPr/>
        </p:nvSpPr>
        <p:spPr>
          <a:xfrm>
            <a:off x="2256033" y="1374652"/>
            <a:ext cx="21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Cahier de Charges</a:t>
            </a:r>
          </a:p>
        </p:txBody>
      </p:sp>
      <p:pic>
        <p:nvPicPr>
          <p:cNvPr id="3" name="Graphique 2" descr="Fusée">
            <a:extLst>
              <a:ext uri="{FF2B5EF4-FFF2-40B4-BE49-F238E27FC236}">
                <a16:creationId xmlns:a16="http://schemas.microsoft.com/office/drawing/2014/main" id="{B62B91A0-AE9E-4E74-BBB6-528F7BEF3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6987" y="321833"/>
            <a:ext cx="914400" cy="914400"/>
          </a:xfrm>
          <a:prstGeom prst="rect">
            <a:avLst/>
          </a:prstGeom>
        </p:spPr>
      </p:pic>
      <p:pic>
        <p:nvPicPr>
          <p:cNvPr id="9" name="Graphique 8" descr="Ligne fléchée : légère courbe">
            <a:extLst>
              <a:ext uri="{FF2B5EF4-FFF2-40B4-BE49-F238E27FC236}">
                <a16:creationId xmlns:a16="http://schemas.microsoft.com/office/drawing/2014/main" id="{7508F654-5E13-43C2-9767-F8ECCA2A5B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2206" y="604907"/>
            <a:ext cx="914400" cy="914400"/>
          </a:xfrm>
          <a:prstGeom prst="rect">
            <a:avLst/>
          </a:prstGeom>
        </p:spPr>
      </p:pic>
      <p:pic>
        <p:nvPicPr>
          <p:cNvPr id="10" name="Graphique 9" descr="Homme">
            <a:extLst>
              <a:ext uri="{FF2B5EF4-FFF2-40B4-BE49-F238E27FC236}">
                <a16:creationId xmlns:a16="http://schemas.microsoft.com/office/drawing/2014/main" id="{78D09B98-8580-484E-801E-597E56EE12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3666" y="380230"/>
            <a:ext cx="914400" cy="914400"/>
          </a:xfrm>
          <a:prstGeom prst="rect">
            <a:avLst/>
          </a:prstGeom>
        </p:spPr>
      </p:pic>
      <p:pic>
        <p:nvPicPr>
          <p:cNvPr id="12" name="Graphique 11" descr="Liste de vérification">
            <a:extLst>
              <a:ext uri="{FF2B5EF4-FFF2-40B4-BE49-F238E27FC236}">
                <a16:creationId xmlns:a16="http://schemas.microsoft.com/office/drawing/2014/main" id="{C5145248-8863-48A0-8FDC-5D8C4B0042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78529" y="1243595"/>
            <a:ext cx="914400" cy="914400"/>
          </a:xfrm>
          <a:prstGeom prst="rect">
            <a:avLst/>
          </a:prstGeom>
        </p:spPr>
      </p:pic>
      <p:pic>
        <p:nvPicPr>
          <p:cNvPr id="14" name="Graphique 13" descr="Brainstorming de groupe">
            <a:extLst>
              <a:ext uri="{FF2B5EF4-FFF2-40B4-BE49-F238E27FC236}">
                <a16:creationId xmlns:a16="http://schemas.microsoft.com/office/drawing/2014/main" id="{94CFA546-E5D1-48BB-9AA0-4348D4D417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92053" y="332413"/>
            <a:ext cx="914400" cy="914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AC9D172-6A2E-49BE-BEF8-4929B1CCC9E0}"/>
              </a:ext>
            </a:extLst>
          </p:cNvPr>
          <p:cNvSpPr txBox="1"/>
          <p:nvPr/>
        </p:nvSpPr>
        <p:spPr>
          <a:xfrm>
            <a:off x="5220979" y="2160413"/>
            <a:ext cx="21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SFG</a:t>
            </a:r>
          </a:p>
        </p:txBody>
      </p:sp>
      <p:pic>
        <p:nvPicPr>
          <p:cNvPr id="16" name="Graphique 15" descr="Ligne fléchée : légère courbe">
            <a:extLst>
              <a:ext uri="{FF2B5EF4-FFF2-40B4-BE49-F238E27FC236}">
                <a16:creationId xmlns:a16="http://schemas.microsoft.com/office/drawing/2014/main" id="{38D5D63B-B9AC-4990-BBDF-2C0E833B7F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85568" y="644918"/>
            <a:ext cx="914400" cy="914400"/>
          </a:xfrm>
          <a:prstGeom prst="rect">
            <a:avLst/>
          </a:prstGeom>
        </p:spPr>
      </p:pic>
      <p:pic>
        <p:nvPicPr>
          <p:cNvPr id="17" name="Graphique 16" descr="Liste de vérification">
            <a:extLst>
              <a:ext uri="{FF2B5EF4-FFF2-40B4-BE49-F238E27FC236}">
                <a16:creationId xmlns:a16="http://schemas.microsoft.com/office/drawing/2014/main" id="{86324AE3-2363-4B6B-BABE-7C11B4E9D2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34211" y="1246813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8511A38-2257-4CC2-A07F-76F6786D485B}"/>
              </a:ext>
            </a:extLst>
          </p:cNvPr>
          <p:cNvSpPr txBox="1"/>
          <p:nvPr/>
        </p:nvSpPr>
        <p:spPr>
          <a:xfrm>
            <a:off x="9161978" y="6316756"/>
            <a:ext cx="21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STD</a:t>
            </a:r>
          </a:p>
        </p:txBody>
      </p:sp>
      <p:pic>
        <p:nvPicPr>
          <p:cNvPr id="22" name="Graphique 21" descr="Ligne fléchée : courbe dans le sens des aiguilles d’une montre">
            <a:extLst>
              <a:ext uri="{FF2B5EF4-FFF2-40B4-BE49-F238E27FC236}">
                <a16:creationId xmlns:a16="http://schemas.microsoft.com/office/drawing/2014/main" id="{1E2B8A64-E994-41F1-A326-A100DC4981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9520713" y="1525158"/>
            <a:ext cx="914400" cy="914400"/>
          </a:xfrm>
          <a:prstGeom prst="rect">
            <a:avLst/>
          </a:prstGeom>
        </p:spPr>
      </p:pic>
      <p:pic>
        <p:nvPicPr>
          <p:cNvPr id="25" name="Graphique 24" descr="Homme">
            <a:extLst>
              <a:ext uri="{FF2B5EF4-FFF2-40B4-BE49-F238E27FC236}">
                <a16:creationId xmlns:a16="http://schemas.microsoft.com/office/drawing/2014/main" id="{C1BC221F-5A3F-4EAC-993E-F37F0C20D9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02540" y="4459537"/>
            <a:ext cx="747005" cy="747005"/>
          </a:xfrm>
          <a:prstGeom prst="rect">
            <a:avLst/>
          </a:prstGeom>
        </p:spPr>
      </p:pic>
      <p:pic>
        <p:nvPicPr>
          <p:cNvPr id="26" name="Graphique 25" descr="Liste de vérification">
            <a:extLst>
              <a:ext uri="{FF2B5EF4-FFF2-40B4-BE49-F238E27FC236}">
                <a16:creationId xmlns:a16="http://schemas.microsoft.com/office/drawing/2014/main" id="{FFF6E7E8-1153-491E-AB95-AA34731255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56303" y="5156724"/>
            <a:ext cx="573342" cy="57334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BACCEA5F-3F5E-472C-93CC-614F99F6F606}"/>
              </a:ext>
            </a:extLst>
          </p:cNvPr>
          <p:cNvSpPr txBox="1"/>
          <p:nvPr/>
        </p:nvSpPr>
        <p:spPr>
          <a:xfrm>
            <a:off x="7274099" y="2155577"/>
            <a:ext cx="21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SFD</a:t>
            </a:r>
          </a:p>
        </p:txBody>
      </p:sp>
      <p:pic>
        <p:nvPicPr>
          <p:cNvPr id="28" name="Graphique 27" descr="Liste de vérification">
            <a:extLst>
              <a:ext uri="{FF2B5EF4-FFF2-40B4-BE49-F238E27FC236}">
                <a16:creationId xmlns:a16="http://schemas.microsoft.com/office/drawing/2014/main" id="{688DD795-54A1-411C-8C47-174686A2E1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68854" y="2971800"/>
            <a:ext cx="914400" cy="914400"/>
          </a:xfrm>
          <a:prstGeom prst="rect">
            <a:avLst/>
          </a:prstGeom>
        </p:spPr>
      </p:pic>
      <p:pic>
        <p:nvPicPr>
          <p:cNvPr id="29" name="Graphique 28" descr="Liste de vérification">
            <a:extLst>
              <a:ext uri="{FF2B5EF4-FFF2-40B4-BE49-F238E27FC236}">
                <a16:creationId xmlns:a16="http://schemas.microsoft.com/office/drawing/2014/main" id="{B6F063B0-5F85-4C70-AC13-8687211756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878581" y="2971800"/>
            <a:ext cx="914400" cy="914400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4E3EE32C-6240-4F42-A8D4-0C9A539B9A73}"/>
              </a:ext>
            </a:extLst>
          </p:cNvPr>
          <p:cNvSpPr txBox="1"/>
          <p:nvPr/>
        </p:nvSpPr>
        <p:spPr>
          <a:xfrm>
            <a:off x="7913666" y="3795433"/>
            <a:ext cx="21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Manuel Utilisateur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CCABE4E-8402-440D-AB17-646FEE3FBE1D}"/>
              </a:ext>
            </a:extLst>
          </p:cNvPr>
          <p:cNvSpPr txBox="1"/>
          <p:nvPr/>
        </p:nvSpPr>
        <p:spPr>
          <a:xfrm>
            <a:off x="10230488" y="3774885"/>
            <a:ext cx="21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Plan des tests</a:t>
            </a:r>
          </a:p>
        </p:txBody>
      </p:sp>
      <p:pic>
        <p:nvPicPr>
          <p:cNvPr id="33" name="Graphique 32" descr="Ligne fléchée : courbe dans le sens des aiguilles d’une montre">
            <a:extLst>
              <a:ext uri="{FF2B5EF4-FFF2-40B4-BE49-F238E27FC236}">
                <a16:creationId xmlns:a16="http://schemas.microsoft.com/office/drawing/2014/main" id="{9A75FF3B-B3E5-42F5-ABA0-0297B68CFD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9344345" y="4808855"/>
            <a:ext cx="914400" cy="914400"/>
          </a:xfrm>
          <a:prstGeom prst="rect">
            <a:avLst/>
          </a:prstGeom>
        </p:spPr>
      </p:pic>
      <p:pic>
        <p:nvPicPr>
          <p:cNvPr id="34" name="Graphique 33" descr="Brainstorming de groupe">
            <a:extLst>
              <a:ext uri="{FF2B5EF4-FFF2-40B4-BE49-F238E27FC236}">
                <a16:creationId xmlns:a16="http://schemas.microsoft.com/office/drawing/2014/main" id="{7FE490CE-D28F-4663-B113-6F40AFE26B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49974" y="3036216"/>
            <a:ext cx="914400" cy="914400"/>
          </a:xfrm>
          <a:prstGeom prst="rect">
            <a:avLst/>
          </a:prstGeom>
        </p:spPr>
      </p:pic>
      <p:pic>
        <p:nvPicPr>
          <p:cNvPr id="35" name="Graphique 34" descr="Brainstorming de groupe">
            <a:extLst>
              <a:ext uri="{FF2B5EF4-FFF2-40B4-BE49-F238E27FC236}">
                <a16:creationId xmlns:a16="http://schemas.microsoft.com/office/drawing/2014/main" id="{5A25C4C7-D8E4-49A4-93A1-F570B08AFC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35113" y="3004992"/>
            <a:ext cx="914400" cy="914400"/>
          </a:xfrm>
          <a:prstGeom prst="rect">
            <a:avLst/>
          </a:prstGeom>
        </p:spPr>
      </p:pic>
      <p:sp>
        <p:nvSpPr>
          <p:cNvPr id="36" name="Signe Plus 35">
            <a:extLst>
              <a:ext uri="{FF2B5EF4-FFF2-40B4-BE49-F238E27FC236}">
                <a16:creationId xmlns:a16="http://schemas.microsoft.com/office/drawing/2014/main" id="{0B6B9728-3E17-44A8-8FB3-C66F8B3D0731}"/>
              </a:ext>
            </a:extLst>
          </p:cNvPr>
          <p:cNvSpPr/>
          <p:nvPr/>
        </p:nvSpPr>
        <p:spPr>
          <a:xfrm>
            <a:off x="9988187" y="3298004"/>
            <a:ext cx="314219" cy="36933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08BFD8-BE2A-4F07-9E49-C91665557EFA}"/>
              </a:ext>
            </a:extLst>
          </p:cNvPr>
          <p:cNvSpPr/>
          <p:nvPr/>
        </p:nvSpPr>
        <p:spPr>
          <a:xfrm>
            <a:off x="8160724" y="4422361"/>
            <a:ext cx="1149111" cy="17410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9" name="Graphique 38" descr="Ligne fléchée : légère courbe">
            <a:extLst>
              <a:ext uri="{FF2B5EF4-FFF2-40B4-BE49-F238E27FC236}">
                <a16:creationId xmlns:a16="http://schemas.microsoft.com/office/drawing/2014/main" id="{9DFA239E-4069-445A-859A-21A26814CD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7001509" y="4819086"/>
            <a:ext cx="914400" cy="914400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51E23D30-A07F-46C8-A207-A5AC2D4929B3}"/>
              </a:ext>
            </a:extLst>
          </p:cNvPr>
          <p:cNvSpPr txBox="1"/>
          <p:nvPr/>
        </p:nvSpPr>
        <p:spPr>
          <a:xfrm>
            <a:off x="7828907" y="6143950"/>
            <a:ext cx="2076230" cy="646331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Environnement développement</a:t>
            </a:r>
          </a:p>
        </p:txBody>
      </p:sp>
      <p:pic>
        <p:nvPicPr>
          <p:cNvPr id="42" name="Graphique 41" descr="Homme">
            <a:extLst>
              <a:ext uri="{FF2B5EF4-FFF2-40B4-BE49-F238E27FC236}">
                <a16:creationId xmlns:a16="http://schemas.microsoft.com/office/drawing/2014/main" id="{D75763CF-5C51-4C27-BAA1-8FCC46C753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39496" y="4432821"/>
            <a:ext cx="747005" cy="74700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A700ECB-5F3D-4029-86F8-4C027C6D502F}"/>
              </a:ext>
            </a:extLst>
          </p:cNvPr>
          <p:cNvSpPr/>
          <p:nvPr/>
        </p:nvSpPr>
        <p:spPr>
          <a:xfrm>
            <a:off x="6375374" y="4460159"/>
            <a:ext cx="578438" cy="17410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6D92DE-61DD-48A3-8347-4028E5B7D285}"/>
              </a:ext>
            </a:extLst>
          </p:cNvPr>
          <p:cNvSpPr/>
          <p:nvPr/>
        </p:nvSpPr>
        <p:spPr>
          <a:xfrm>
            <a:off x="5799483" y="4465696"/>
            <a:ext cx="578438" cy="174104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0E24690-A44D-42AF-9283-0157B21C9F80}"/>
              </a:ext>
            </a:extLst>
          </p:cNvPr>
          <p:cNvSpPr txBox="1"/>
          <p:nvPr/>
        </p:nvSpPr>
        <p:spPr>
          <a:xfrm>
            <a:off x="5309173" y="3821563"/>
            <a:ext cx="2076230" cy="646331"/>
          </a:xfrm>
          <a:prstGeom prst="rect">
            <a:avLst/>
          </a:prstGeom>
          <a:solidFill>
            <a:schemeClr val="accent4">
              <a:alpha val="5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Environnement Intégration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FCB38C6-A8D8-44F4-B5ED-BD659A643FA1}"/>
              </a:ext>
            </a:extLst>
          </p:cNvPr>
          <p:cNvSpPr txBox="1"/>
          <p:nvPr/>
        </p:nvSpPr>
        <p:spPr>
          <a:xfrm>
            <a:off x="5235688" y="6142566"/>
            <a:ext cx="2076230" cy="646331"/>
          </a:xfrm>
          <a:prstGeom prst="rect">
            <a:avLst/>
          </a:prstGeom>
          <a:solidFill>
            <a:schemeClr val="accent6">
              <a:alpha val="5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Environnement Recette</a:t>
            </a:r>
          </a:p>
        </p:txBody>
      </p:sp>
      <p:pic>
        <p:nvPicPr>
          <p:cNvPr id="48" name="Graphique 47" descr="Homme">
            <a:extLst>
              <a:ext uri="{FF2B5EF4-FFF2-40B4-BE49-F238E27FC236}">
                <a16:creationId xmlns:a16="http://schemas.microsoft.com/office/drawing/2014/main" id="{FC7FE716-D15B-446B-AC87-F1F1316CEC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65178" y="4441385"/>
            <a:ext cx="747005" cy="747005"/>
          </a:xfrm>
          <a:prstGeom prst="rect">
            <a:avLst/>
          </a:prstGeom>
        </p:spPr>
      </p:pic>
      <p:pic>
        <p:nvPicPr>
          <p:cNvPr id="50" name="Graphique 49" descr="Hiérarchie">
            <a:extLst>
              <a:ext uri="{FF2B5EF4-FFF2-40B4-BE49-F238E27FC236}">
                <a16:creationId xmlns:a16="http://schemas.microsoft.com/office/drawing/2014/main" id="{58858E8F-09B7-4F8C-ACB4-E152B132D0F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381153" y="4540638"/>
            <a:ext cx="914400" cy="9144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F9A84CFF-36BD-4220-817F-8F3E201272BD}"/>
              </a:ext>
            </a:extLst>
          </p:cNvPr>
          <p:cNvSpPr/>
          <p:nvPr/>
        </p:nvSpPr>
        <p:spPr>
          <a:xfrm>
            <a:off x="3359079" y="4440654"/>
            <a:ext cx="1032696" cy="174104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04B456B-E828-4599-AB94-0D2B1F214242}"/>
              </a:ext>
            </a:extLst>
          </p:cNvPr>
          <p:cNvSpPr txBox="1"/>
          <p:nvPr/>
        </p:nvSpPr>
        <p:spPr>
          <a:xfrm>
            <a:off x="2820763" y="6142565"/>
            <a:ext cx="2076230" cy="646331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Environnement Production</a:t>
            </a:r>
          </a:p>
        </p:txBody>
      </p:sp>
      <p:pic>
        <p:nvPicPr>
          <p:cNvPr id="53" name="Graphique 52" descr="Ligne fléchée : légère courbe">
            <a:extLst>
              <a:ext uri="{FF2B5EF4-FFF2-40B4-BE49-F238E27FC236}">
                <a16:creationId xmlns:a16="http://schemas.microsoft.com/office/drawing/2014/main" id="{135F29AA-8B23-4A28-9610-1DB9FA3C7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626460" y="4817375"/>
            <a:ext cx="914400" cy="914400"/>
          </a:xfrm>
          <a:prstGeom prst="rect">
            <a:avLst/>
          </a:prstGeom>
        </p:spPr>
      </p:pic>
      <p:pic>
        <p:nvPicPr>
          <p:cNvPr id="54" name="Graphique 53" descr="Ligne fléchée : légère courbe">
            <a:extLst>
              <a:ext uri="{FF2B5EF4-FFF2-40B4-BE49-F238E27FC236}">
                <a16:creationId xmlns:a16="http://schemas.microsoft.com/office/drawing/2014/main" id="{711679D1-3DAB-4E95-8456-E9865C557A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902102" y="4815665"/>
            <a:ext cx="914400" cy="914400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1524EF4F-8B60-4388-A7D5-BE3DF6C116CD}"/>
              </a:ext>
            </a:extLst>
          </p:cNvPr>
          <p:cNvSpPr txBox="1"/>
          <p:nvPr/>
        </p:nvSpPr>
        <p:spPr>
          <a:xfrm>
            <a:off x="219697" y="6130581"/>
            <a:ext cx="2076230" cy="646331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Formation des utilisateurs finaux</a:t>
            </a:r>
          </a:p>
        </p:txBody>
      </p:sp>
      <p:pic>
        <p:nvPicPr>
          <p:cNvPr id="58" name="Graphique 57" descr="Homme">
            <a:extLst>
              <a:ext uri="{FF2B5EF4-FFF2-40B4-BE49-F238E27FC236}">
                <a16:creationId xmlns:a16="http://schemas.microsoft.com/office/drawing/2014/main" id="{9930CD7B-29EE-4D6D-9F94-34E2A2573C7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7149" y="5502654"/>
            <a:ext cx="627927" cy="627927"/>
          </a:xfrm>
          <a:prstGeom prst="rect">
            <a:avLst/>
          </a:prstGeom>
        </p:spPr>
      </p:pic>
      <p:pic>
        <p:nvPicPr>
          <p:cNvPr id="59" name="Graphique 58" descr="Ligne fléchée : légère courbe">
            <a:extLst>
              <a:ext uri="{FF2B5EF4-FFF2-40B4-BE49-F238E27FC236}">
                <a16:creationId xmlns:a16="http://schemas.microsoft.com/office/drawing/2014/main" id="{87A22A85-4DC5-40BD-AB5E-DE2D3541F3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51112" y="4078901"/>
            <a:ext cx="914400" cy="914400"/>
          </a:xfrm>
          <a:prstGeom prst="rect">
            <a:avLst/>
          </a:prstGeom>
        </p:spPr>
      </p:pic>
      <p:pic>
        <p:nvPicPr>
          <p:cNvPr id="61" name="Graphique 60" descr="Enseignant">
            <a:extLst>
              <a:ext uri="{FF2B5EF4-FFF2-40B4-BE49-F238E27FC236}">
                <a16:creationId xmlns:a16="http://schemas.microsoft.com/office/drawing/2014/main" id="{27F4F018-BD77-4EEC-9AEE-8354ADAB38E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64917" y="5359417"/>
            <a:ext cx="914400" cy="914400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839A8B23-9AFF-4897-BA91-AC4CD23D1F33}"/>
              </a:ext>
            </a:extLst>
          </p:cNvPr>
          <p:cNvSpPr txBox="1"/>
          <p:nvPr/>
        </p:nvSpPr>
        <p:spPr>
          <a:xfrm>
            <a:off x="0" y="3499027"/>
            <a:ext cx="2076230" cy="461665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Maintenance</a:t>
            </a:r>
          </a:p>
        </p:txBody>
      </p:sp>
      <p:pic>
        <p:nvPicPr>
          <p:cNvPr id="49" name="Graphique 48" descr="Ligne fléchée : légère courbe">
            <a:extLst>
              <a:ext uri="{FF2B5EF4-FFF2-40B4-BE49-F238E27FC236}">
                <a16:creationId xmlns:a16="http://schemas.microsoft.com/office/drawing/2014/main" id="{951F78B4-7B02-4553-A9A8-C7B1A0E773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221645">
            <a:off x="1127184" y="2788398"/>
            <a:ext cx="914400" cy="914400"/>
          </a:xfrm>
          <a:prstGeom prst="rect">
            <a:avLst/>
          </a:prstGeom>
        </p:spPr>
      </p:pic>
      <p:pic>
        <p:nvPicPr>
          <p:cNvPr id="55" name="Graphique 54" descr="Ligne fléchée : légère courbe">
            <a:extLst>
              <a:ext uri="{FF2B5EF4-FFF2-40B4-BE49-F238E27FC236}">
                <a16:creationId xmlns:a16="http://schemas.microsoft.com/office/drawing/2014/main" id="{38F812D8-5808-403D-9CB7-C2DDB70259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086292">
            <a:off x="31379" y="2675711"/>
            <a:ext cx="914400" cy="914400"/>
          </a:xfrm>
          <a:prstGeom prst="rect">
            <a:avLst/>
          </a:prstGeom>
        </p:spPr>
      </p:pic>
      <p:pic>
        <p:nvPicPr>
          <p:cNvPr id="56" name="Graphique 55" descr="Ligne fléchée : légère courbe">
            <a:extLst>
              <a:ext uri="{FF2B5EF4-FFF2-40B4-BE49-F238E27FC236}">
                <a16:creationId xmlns:a16="http://schemas.microsoft.com/office/drawing/2014/main" id="{1F351D1F-3F0C-4B88-817E-88313C7091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72883" y="2343125"/>
            <a:ext cx="914400" cy="914400"/>
          </a:xfrm>
          <a:prstGeom prst="rect">
            <a:avLst/>
          </a:prstGeom>
        </p:spPr>
      </p:pic>
      <p:pic>
        <p:nvPicPr>
          <p:cNvPr id="60" name="Graphique 59" descr="Visage souriant sans remplissage">
            <a:extLst>
              <a:ext uri="{FF2B5EF4-FFF2-40B4-BE49-F238E27FC236}">
                <a16:creationId xmlns:a16="http://schemas.microsoft.com/office/drawing/2014/main" id="{43290725-E8DA-4BD4-AABB-1558F81A65D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975837" y="3556238"/>
            <a:ext cx="376425" cy="376425"/>
          </a:xfrm>
          <a:prstGeom prst="rect">
            <a:avLst/>
          </a:prstGeom>
        </p:spPr>
      </p:pic>
      <p:sp>
        <p:nvSpPr>
          <p:cNvPr id="2" name="Bouton d'action : Aide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4F547F5-5600-40AD-8D2B-086A5268C827}"/>
              </a:ext>
            </a:extLst>
          </p:cNvPr>
          <p:cNvSpPr/>
          <p:nvPr/>
        </p:nvSpPr>
        <p:spPr>
          <a:xfrm>
            <a:off x="865076" y="1971304"/>
            <a:ext cx="393708" cy="300478"/>
          </a:xfrm>
          <a:prstGeom prst="actionButtonHelp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Bouton d'action : Aide 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01B976A-481C-4F87-A6FB-51916DEA80D3}"/>
              </a:ext>
            </a:extLst>
          </p:cNvPr>
          <p:cNvSpPr/>
          <p:nvPr/>
        </p:nvSpPr>
        <p:spPr>
          <a:xfrm>
            <a:off x="1686509" y="2558533"/>
            <a:ext cx="393708" cy="300478"/>
          </a:xfrm>
          <a:prstGeom prst="actionButtonHelp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Bouton d'action : Aide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575AE1D-45AA-48C1-8823-950D3927455B}"/>
              </a:ext>
            </a:extLst>
          </p:cNvPr>
          <p:cNvSpPr/>
          <p:nvPr/>
        </p:nvSpPr>
        <p:spPr>
          <a:xfrm>
            <a:off x="-4701" y="2491471"/>
            <a:ext cx="393708" cy="300478"/>
          </a:xfrm>
          <a:prstGeom prst="actionButtonHelp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5" name="Graphique 64" descr="Liste de vérification">
            <a:extLst>
              <a:ext uri="{FF2B5EF4-FFF2-40B4-BE49-F238E27FC236}">
                <a16:creationId xmlns:a16="http://schemas.microsoft.com/office/drawing/2014/main" id="{1B60C501-6AC1-4AEC-85FE-3A68AE07A4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52543" y="5156724"/>
            <a:ext cx="573342" cy="573342"/>
          </a:xfrm>
          <a:prstGeom prst="rect">
            <a:avLst/>
          </a:prstGeom>
        </p:spPr>
      </p:pic>
      <p:pic>
        <p:nvPicPr>
          <p:cNvPr id="66" name="Graphique 65" descr="Liste de vérification">
            <a:extLst>
              <a:ext uri="{FF2B5EF4-FFF2-40B4-BE49-F238E27FC236}">
                <a16:creationId xmlns:a16="http://schemas.microsoft.com/office/drawing/2014/main" id="{84763595-BC27-449F-908A-F83D5FC06A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3543" y="5156724"/>
            <a:ext cx="573342" cy="573342"/>
          </a:xfrm>
          <a:prstGeom prst="rect">
            <a:avLst/>
          </a:prstGeom>
        </p:spPr>
      </p:pic>
      <p:pic>
        <p:nvPicPr>
          <p:cNvPr id="67" name="Graphique 66" descr="Liste de vérification">
            <a:extLst>
              <a:ext uri="{FF2B5EF4-FFF2-40B4-BE49-F238E27FC236}">
                <a16:creationId xmlns:a16="http://schemas.microsoft.com/office/drawing/2014/main" id="{56878BF7-D487-49B6-869B-86F183AFB1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3543" y="5659644"/>
            <a:ext cx="573342" cy="573342"/>
          </a:xfrm>
          <a:prstGeom prst="rect">
            <a:avLst/>
          </a:prstGeom>
        </p:spPr>
      </p:pic>
      <p:pic>
        <p:nvPicPr>
          <p:cNvPr id="68" name="Graphique 67" descr="Liste de vérification">
            <a:extLst>
              <a:ext uri="{FF2B5EF4-FFF2-40B4-BE49-F238E27FC236}">
                <a16:creationId xmlns:a16="http://schemas.microsoft.com/office/drawing/2014/main" id="{3D42F3BD-B47F-4064-8944-9A7A82CFFF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52543" y="5659644"/>
            <a:ext cx="573342" cy="573342"/>
          </a:xfrm>
          <a:prstGeom prst="rect">
            <a:avLst/>
          </a:prstGeom>
        </p:spPr>
      </p:pic>
      <p:pic>
        <p:nvPicPr>
          <p:cNvPr id="69" name="Graphique 68" descr="Liste de vérification">
            <a:extLst>
              <a:ext uri="{FF2B5EF4-FFF2-40B4-BE49-F238E27FC236}">
                <a16:creationId xmlns:a16="http://schemas.microsoft.com/office/drawing/2014/main" id="{D7DB705A-DB02-407A-AD0F-0AAFDB787C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56303" y="5659644"/>
            <a:ext cx="573342" cy="57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7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582E02C-56FC-4097-8B33-7DD50161F59E}"/>
              </a:ext>
            </a:extLst>
          </p:cNvPr>
          <p:cNvSpPr txBox="1"/>
          <p:nvPr/>
        </p:nvSpPr>
        <p:spPr>
          <a:xfrm>
            <a:off x="3170536" y="10898"/>
            <a:ext cx="623303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IV. GESTION DES ANOMALIE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5488CA-D7DD-438D-9E4C-AF7AD998F98A}"/>
              </a:ext>
            </a:extLst>
          </p:cNvPr>
          <p:cNvSpPr txBox="1"/>
          <p:nvPr/>
        </p:nvSpPr>
        <p:spPr>
          <a:xfrm>
            <a:off x="0" y="785456"/>
            <a:ext cx="4748747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IV. 1 Pendant La Garantie (Turn Over) :</a:t>
            </a:r>
          </a:p>
        </p:txBody>
      </p:sp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D8435190-BCAC-4762-A85E-18EC8A1E0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0278" y="1426484"/>
            <a:ext cx="916110" cy="916110"/>
          </a:xfrm>
          <a:prstGeom prst="rect">
            <a:avLst/>
          </a:prstGeom>
        </p:spPr>
      </p:pic>
      <p:pic>
        <p:nvPicPr>
          <p:cNvPr id="8" name="Graphique 7" descr="Homme">
            <a:extLst>
              <a:ext uri="{FF2B5EF4-FFF2-40B4-BE49-F238E27FC236}">
                <a16:creationId xmlns:a16="http://schemas.microsoft.com/office/drawing/2014/main" id="{264BD86B-86DB-4C98-A835-10D576ADA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5806" y="1426484"/>
            <a:ext cx="914400" cy="914400"/>
          </a:xfrm>
          <a:prstGeom prst="rect">
            <a:avLst/>
          </a:prstGeom>
        </p:spPr>
      </p:pic>
      <p:pic>
        <p:nvPicPr>
          <p:cNvPr id="9" name="Graphique 8" descr="Homme">
            <a:extLst>
              <a:ext uri="{FF2B5EF4-FFF2-40B4-BE49-F238E27FC236}">
                <a16:creationId xmlns:a16="http://schemas.microsoft.com/office/drawing/2014/main" id="{5587C9AD-3DAC-49B1-9E64-440F06170F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5614" y="1426484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544E901-7A5B-466B-AD77-CD45F5787495}"/>
              </a:ext>
            </a:extLst>
          </p:cNvPr>
          <p:cNvSpPr/>
          <p:nvPr/>
        </p:nvSpPr>
        <p:spPr>
          <a:xfrm>
            <a:off x="4160177" y="1560014"/>
            <a:ext cx="1541983" cy="23796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EBA9E4A4-AC9D-4769-AC42-A26B8CE265E1}"/>
              </a:ext>
            </a:extLst>
          </p:cNvPr>
          <p:cNvSpPr/>
          <p:nvPr/>
        </p:nvSpPr>
        <p:spPr>
          <a:xfrm>
            <a:off x="6500973" y="1558304"/>
            <a:ext cx="1541983" cy="23796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Graphique 14" descr="Batterie en charge">
            <a:extLst>
              <a:ext uri="{FF2B5EF4-FFF2-40B4-BE49-F238E27FC236}">
                <a16:creationId xmlns:a16="http://schemas.microsoft.com/office/drawing/2014/main" id="{01DC13E6-3B64-44AC-89B8-4F6646270C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8895" y="1311724"/>
            <a:ext cx="741484" cy="741484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2943E57B-36BF-4DB4-B8D8-E1C55BC7CA5F}"/>
              </a:ext>
            </a:extLst>
          </p:cNvPr>
          <p:cNvSpPr/>
          <p:nvPr/>
        </p:nvSpPr>
        <p:spPr>
          <a:xfrm>
            <a:off x="1682395" y="1548030"/>
            <a:ext cx="1541983" cy="23796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EBE2742D-5AF6-488E-A3E5-075E640CCD5F}"/>
              </a:ext>
            </a:extLst>
          </p:cNvPr>
          <p:cNvSpPr/>
          <p:nvPr/>
        </p:nvSpPr>
        <p:spPr>
          <a:xfrm rot="10800000">
            <a:off x="6458167" y="2029200"/>
            <a:ext cx="1541983" cy="23796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17" descr="Liste de vérification">
            <a:extLst>
              <a:ext uri="{FF2B5EF4-FFF2-40B4-BE49-F238E27FC236}">
                <a16:creationId xmlns:a16="http://schemas.microsoft.com/office/drawing/2014/main" id="{90C1DED7-4354-4810-AA86-428825E741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55614" y="2340884"/>
            <a:ext cx="914400" cy="914400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60EC9160-93FD-4944-B39E-EFBCC58713CA}"/>
              </a:ext>
            </a:extLst>
          </p:cNvPr>
          <p:cNvSpPr/>
          <p:nvPr/>
        </p:nvSpPr>
        <p:spPr>
          <a:xfrm rot="10800000">
            <a:off x="4103680" y="2037764"/>
            <a:ext cx="1541983" cy="23796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EFBEAB2D-D3CD-454B-87C8-1A9EF423833D}"/>
              </a:ext>
            </a:extLst>
          </p:cNvPr>
          <p:cNvSpPr/>
          <p:nvPr/>
        </p:nvSpPr>
        <p:spPr>
          <a:xfrm rot="8534876">
            <a:off x="1893025" y="2611399"/>
            <a:ext cx="1541983" cy="23796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Graphique 21" descr="Batterie pleine">
            <a:extLst>
              <a:ext uri="{FF2B5EF4-FFF2-40B4-BE49-F238E27FC236}">
                <a16:creationId xmlns:a16="http://schemas.microsoft.com/office/drawing/2014/main" id="{46F3432E-AAD4-49DF-85B1-407FEA55A6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6454" y="2920740"/>
            <a:ext cx="815118" cy="815118"/>
          </a:xfrm>
          <a:prstGeom prst="rect">
            <a:avLst/>
          </a:prstGeom>
        </p:spPr>
      </p:pic>
      <p:pic>
        <p:nvPicPr>
          <p:cNvPr id="24" name="Graphique 23" descr="Visage triste à remplissage uni">
            <a:extLst>
              <a:ext uri="{FF2B5EF4-FFF2-40B4-BE49-F238E27FC236}">
                <a16:creationId xmlns:a16="http://schemas.microsoft.com/office/drawing/2014/main" id="{B4CE64F7-9F9E-4DB8-A8DE-42C530C43E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6400" y="1102424"/>
            <a:ext cx="376425" cy="376425"/>
          </a:xfrm>
          <a:prstGeom prst="rect">
            <a:avLst/>
          </a:prstGeom>
        </p:spPr>
      </p:pic>
      <p:pic>
        <p:nvPicPr>
          <p:cNvPr id="26" name="Graphique 25" descr="Visage souriant sans remplissage">
            <a:extLst>
              <a:ext uri="{FF2B5EF4-FFF2-40B4-BE49-F238E27FC236}">
                <a16:creationId xmlns:a16="http://schemas.microsoft.com/office/drawing/2014/main" id="{A41B836D-7634-40DC-A3C0-3D38CEC095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83840" y="2321270"/>
            <a:ext cx="388985" cy="388985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6D8ACA4A-473C-4B57-BF1E-8109702F1817}"/>
              </a:ext>
            </a:extLst>
          </p:cNvPr>
          <p:cNvSpPr txBox="1"/>
          <p:nvPr/>
        </p:nvSpPr>
        <p:spPr>
          <a:xfrm>
            <a:off x="0" y="4654708"/>
            <a:ext cx="474874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IV. 2 Changements post-période de garantie 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61D86C3-EC1E-4473-817B-A39DC9F7F22E}"/>
              </a:ext>
            </a:extLst>
          </p:cNvPr>
          <p:cNvSpPr txBox="1"/>
          <p:nvPr/>
        </p:nvSpPr>
        <p:spPr>
          <a:xfrm>
            <a:off x="1828113" y="5469766"/>
            <a:ext cx="307916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Gestion des Evolutions :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A0B5960-75D3-4F4A-AB3D-F14C1B8D6B79}"/>
              </a:ext>
            </a:extLst>
          </p:cNvPr>
          <p:cNvSpPr txBox="1"/>
          <p:nvPr/>
        </p:nvSpPr>
        <p:spPr>
          <a:xfrm>
            <a:off x="1828113" y="5972686"/>
            <a:ext cx="307916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Gestion des Avenants :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43A6834-C490-4576-8A1E-3ECB11A44319}"/>
              </a:ext>
            </a:extLst>
          </p:cNvPr>
          <p:cNvSpPr txBox="1"/>
          <p:nvPr/>
        </p:nvSpPr>
        <p:spPr>
          <a:xfrm>
            <a:off x="1828113" y="6475606"/>
            <a:ext cx="307916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Gestion des Livraisons :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003690A8-0FF6-404B-A14B-750294C44F8E}"/>
              </a:ext>
            </a:extLst>
          </p:cNvPr>
          <p:cNvSpPr/>
          <p:nvPr/>
        </p:nvSpPr>
        <p:spPr>
          <a:xfrm>
            <a:off x="4999512" y="5505391"/>
            <a:ext cx="914400" cy="21851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0469D5F-D28B-4E22-A6DB-F4674E5A03A0}"/>
              </a:ext>
            </a:extLst>
          </p:cNvPr>
          <p:cNvSpPr txBox="1"/>
          <p:nvPr/>
        </p:nvSpPr>
        <p:spPr>
          <a:xfrm>
            <a:off x="5982394" y="5379902"/>
            <a:ext cx="6185856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Une loi qui change =&gt; Changement de Règle de gestion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FF73069-6AA0-4583-B71E-A3362B5AB949}"/>
              </a:ext>
            </a:extLst>
          </p:cNvPr>
          <p:cNvSpPr txBox="1"/>
          <p:nvPr/>
        </p:nvSpPr>
        <p:spPr>
          <a:xfrm>
            <a:off x="5982394" y="5921408"/>
            <a:ext cx="6185856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MOA se trompe dans la rédaction des SFG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D8C6A897-C16D-4CB0-B814-EFF0E8204B5E}"/>
              </a:ext>
            </a:extLst>
          </p:cNvPr>
          <p:cNvSpPr/>
          <p:nvPr/>
        </p:nvSpPr>
        <p:spPr>
          <a:xfrm>
            <a:off x="4999512" y="5962789"/>
            <a:ext cx="914400" cy="21851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405AAC2D-C306-4FF9-A627-B4CA4FA7B073}"/>
              </a:ext>
            </a:extLst>
          </p:cNvPr>
          <p:cNvSpPr/>
          <p:nvPr/>
        </p:nvSpPr>
        <p:spPr>
          <a:xfrm>
            <a:off x="4997535" y="6435825"/>
            <a:ext cx="914400" cy="21851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321A89-3231-429E-9566-569BC10FB1EE}"/>
              </a:ext>
            </a:extLst>
          </p:cNvPr>
          <p:cNvSpPr txBox="1"/>
          <p:nvPr/>
        </p:nvSpPr>
        <p:spPr>
          <a:xfrm>
            <a:off x="5980416" y="6453813"/>
            <a:ext cx="6185856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Les Différentes versions d’une même application</a:t>
            </a:r>
          </a:p>
        </p:txBody>
      </p:sp>
    </p:spTree>
    <p:extLst>
      <p:ext uri="{BB962C8B-B14F-4D97-AF65-F5344CB8AC3E}">
        <p14:creationId xmlns:p14="http://schemas.microsoft.com/office/powerpoint/2010/main" val="412984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480552D-92DA-478B-AF3F-EDBCF69ED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288000"/>
            <a:ext cx="9211351" cy="625603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02187970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701</TotalTime>
  <Words>280</Words>
  <Application>Microsoft Office PowerPoint</Application>
  <PresentationFormat>Grand écran</PresentationFormat>
  <Paragraphs>62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Salim SEBIH</dc:creator>
  <cp:lastModifiedBy>Salim SEBIH</cp:lastModifiedBy>
  <cp:revision>70</cp:revision>
  <dcterms:created xsi:type="dcterms:W3CDTF">2021-12-30T15:36:42Z</dcterms:created>
  <dcterms:modified xsi:type="dcterms:W3CDTF">2022-01-03T14:53:50Z</dcterms:modified>
</cp:coreProperties>
</file>