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57" r:id="rId5"/>
    <p:sldId id="260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B00FE"/>
    <a:srgbClr val="DE7B1E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48" autoAdjust="0"/>
  </p:normalViewPr>
  <p:slideViewPr>
    <p:cSldViewPr>
      <p:cViewPr varScale="1">
        <p:scale>
          <a:sx n="59" d="100"/>
          <a:sy n="59" d="100"/>
        </p:scale>
        <p:origin x="16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CE2A13A-2852-41B3-AD68-15C80475E3D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6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A13A-2852-41B3-AD68-15C80475E3D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412875"/>
            <a:ext cx="3024187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652963"/>
            <a:ext cx="1655763" cy="1008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44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62713" y="1052513"/>
            <a:ext cx="1854200" cy="51831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052513"/>
            <a:ext cx="5410200" cy="51831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7472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BABA-D8D9-44AC-A063-56A0C090F36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0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5867F-DBC9-462A-9931-2632D52001C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4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C2FF9-E068-40E2-AC59-6A813F63B412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7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AF50B-16FA-4EAD-871C-D22D800DED2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1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5B61-4175-4747-A199-B65049970BF8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8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39626-2506-479E-ACF7-3E0B05EECC8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37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50E4D-F1D5-450F-8C73-2EE87444306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15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A95F-8B46-4F4B-A7FC-54B2B4C3C475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8599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00F78-4E7E-423D-A7A1-CEE7D3393B8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66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2BD82-1BBF-42BF-B000-7D21C23F717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6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AA98D-DF69-4B6A-A234-00CB6B350B5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455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47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136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229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55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82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68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0525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41680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B110ABB-F99A-4B53-9EFB-90F3706D51F8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67544" y="1412875"/>
            <a:ext cx="3240856" cy="1368425"/>
          </a:xfrm>
        </p:spPr>
        <p:txBody>
          <a:bodyPr/>
          <a:lstStyle/>
          <a:p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Mission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868863"/>
            <a:ext cx="1590675" cy="792162"/>
          </a:xfrm>
        </p:spPr>
        <p:txBody>
          <a:bodyPr/>
          <a:lstStyle/>
          <a:p>
            <a:r>
              <a:rPr lang="ru-RU"/>
              <a:t>C</a:t>
            </a:r>
            <a:r>
              <a:rPr lang="en-US"/>
              <a:t>o</a:t>
            </a:r>
            <a:r>
              <a:rPr lang="ru-RU"/>
              <a:t>mpany name</a:t>
            </a:r>
            <a:endParaRPr lang="uk-UA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1867875-0E6A-BEF4-E976-0EF04040EBD6}"/>
              </a:ext>
            </a:extLst>
          </p:cNvPr>
          <p:cNvSpPr/>
          <p:nvPr/>
        </p:nvSpPr>
        <p:spPr bwMode="auto">
          <a:xfrm>
            <a:off x="1042988" y="4005064"/>
            <a:ext cx="2304876" cy="230425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EE74C5-025C-1BAA-A959-2317252BE96B}"/>
              </a:ext>
            </a:extLst>
          </p:cNvPr>
          <p:cNvSpPr txBox="1"/>
          <p:nvPr/>
        </p:nvSpPr>
        <p:spPr>
          <a:xfrm>
            <a:off x="7531766" y="6309320"/>
            <a:ext cx="266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16/05/2022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BDBB05-C348-0F0F-21CE-56EDDBBE3D71}"/>
              </a:ext>
            </a:extLst>
          </p:cNvPr>
          <p:cNvSpPr txBox="1"/>
          <p:nvPr/>
        </p:nvSpPr>
        <p:spPr>
          <a:xfrm>
            <a:off x="7501273" y="5938095"/>
            <a:ext cx="266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Salim.S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0BBFFA9-D18F-E34F-60FD-42D09895EDD0}"/>
              </a:ext>
            </a:extLst>
          </p:cNvPr>
          <p:cNvSpPr txBox="1"/>
          <p:nvPr/>
        </p:nvSpPr>
        <p:spPr>
          <a:xfrm>
            <a:off x="2807804" y="32036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87751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07188" cy="850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205410"/>
            <a:ext cx="6778625" cy="3167806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DU CLIENT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CONTEXTE, NATURE &amp; OBJECTIFS DU PROJET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KPI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 TECHNIQUE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METHODOLOGIE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030663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LE CLIENT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46F94D-8631-418D-0A0F-7A8B072ADBB5}"/>
              </a:ext>
            </a:extLst>
          </p:cNvPr>
          <p:cNvSpPr/>
          <p:nvPr/>
        </p:nvSpPr>
        <p:spPr bwMode="auto">
          <a:xfrm>
            <a:off x="-55042" y="827420"/>
            <a:ext cx="2051720" cy="201500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B34C8D-06C4-35B6-01BD-C057C8F0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6293"/>
            <a:ext cx="3702459" cy="19526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5683AF-5ACB-81C7-0DB3-D3008B995FAA}"/>
              </a:ext>
            </a:extLst>
          </p:cNvPr>
          <p:cNvSpPr txBox="1"/>
          <p:nvPr/>
        </p:nvSpPr>
        <p:spPr>
          <a:xfrm>
            <a:off x="4572000" y="30689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 dans 63 pays (5 continents)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A02BA32-21BC-C532-BA4E-25DCD0AA3C4F}"/>
              </a:ext>
            </a:extLst>
          </p:cNvPr>
          <p:cNvCxnSpPr/>
          <p:nvPr/>
        </p:nvCxnSpPr>
        <p:spPr bwMode="auto">
          <a:xfrm>
            <a:off x="4572000" y="-171400"/>
            <a:ext cx="0" cy="702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E7D0DC1-1610-ED5E-A113-B4EDF89B6D3F}"/>
              </a:ext>
            </a:extLst>
          </p:cNvPr>
          <p:cNvCxnSpPr/>
          <p:nvPr/>
        </p:nvCxnSpPr>
        <p:spPr bwMode="auto">
          <a:xfrm flipH="1">
            <a:off x="0" y="34290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7F87A87-BE78-1211-1AB6-C195E1DA0727}"/>
              </a:ext>
            </a:extLst>
          </p:cNvPr>
          <p:cNvSpPr txBox="1"/>
          <p:nvPr/>
        </p:nvSpPr>
        <p:spPr>
          <a:xfrm>
            <a:off x="-5443" y="3429000"/>
            <a:ext cx="4937477" cy="3053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branche Services - Courrier – Colis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Banque Postale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Geopost (colis-express)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réseau La Poste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numérique.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A81230-9F4C-52E2-72C5-F60DF4757C3B}"/>
              </a:ext>
            </a:extLst>
          </p:cNvPr>
          <p:cNvSpPr txBox="1"/>
          <p:nvPr/>
        </p:nvSpPr>
        <p:spPr>
          <a:xfrm>
            <a:off x="395536" y="2853420"/>
            <a:ext cx="390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 milliards d’objets distribués/an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C53C6F3-054B-4FA2-9C90-6DBD7C0FDB10}"/>
              </a:ext>
            </a:extLst>
          </p:cNvPr>
          <p:cNvSpPr txBox="1"/>
          <p:nvPr/>
        </p:nvSpPr>
        <p:spPr>
          <a:xfrm>
            <a:off x="4788024" y="3228672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En France 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17 000 points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1,3 million de clients/jour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Distribution 6 jours sur 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65 000 facteurs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7A7B94-8FA5-6029-862E-91498B6EA319}"/>
              </a:ext>
            </a:extLst>
          </p:cNvPr>
          <p:cNvSpPr txBox="1"/>
          <p:nvPr/>
        </p:nvSpPr>
        <p:spPr>
          <a:xfrm>
            <a:off x="7105409" y="265776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l’International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395FBAD-762C-142B-DBEB-B8D25057BBB8}"/>
              </a:ext>
            </a:extLst>
          </p:cNvPr>
          <p:cNvSpPr txBox="1"/>
          <p:nvPr/>
        </p:nvSpPr>
        <p:spPr>
          <a:xfrm>
            <a:off x="2385540" y="1650258"/>
            <a:ext cx="20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BSCC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030663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LE CONTEXTE 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9E4575-769D-69E4-0963-66011824FF75}"/>
              </a:ext>
            </a:extLst>
          </p:cNvPr>
          <p:cNvSpPr txBox="1"/>
          <p:nvPr/>
        </p:nvSpPr>
        <p:spPr>
          <a:xfrm>
            <a:off x="179512" y="908720"/>
            <a:ext cx="6696744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Modernisation et de transformation numérique du groupe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 usage massif de Tableau Software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Les données étaient peu ou pas valorisées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Une attrition relative observée chez les clients du Groupe La Poste</a:t>
            </a:r>
          </a:p>
        </p:txBody>
      </p:sp>
    </p:spTree>
    <p:extLst>
      <p:ext uri="{BB962C8B-B14F-4D97-AF65-F5344CB8AC3E}">
        <p14:creationId xmlns:p14="http://schemas.microsoft.com/office/powerpoint/2010/main" val="26888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030663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LE CONTEXTE 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9E4575-769D-69E4-0963-66011824FF75}"/>
              </a:ext>
            </a:extLst>
          </p:cNvPr>
          <p:cNvSpPr txBox="1"/>
          <p:nvPr/>
        </p:nvSpPr>
        <p:spPr>
          <a:xfrm>
            <a:off x="179512" y="908720"/>
            <a:ext cx="6696744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Modernisation et de transformation numérique du groupe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 usage massif de Tableau Software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Les données étaient peu ou pas valorisées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Une attrition relative observée chez les clients du Groupe La Poste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8F9AFA-D60A-9BFB-D3EB-8A15BBD938FE}"/>
              </a:ext>
            </a:extLst>
          </p:cNvPr>
          <p:cNvSpPr txBox="1"/>
          <p:nvPr/>
        </p:nvSpPr>
        <p:spPr>
          <a:xfrm>
            <a:off x="0" y="407707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OBJECTIFS: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Limiter l’attrition et améliorer l’expérience client meilleure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Améliorer le pilotage opérationnel de plateformes de tri et de distribution de colis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Valorisation et organisation de la donnée</a:t>
            </a:r>
          </a:p>
          <a:p>
            <a:pPr marL="342900" indent="-342900">
              <a:buAutoNum type="arabicPeriod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E8B743-DEB9-2BD4-8824-3FEB3363FEEE}"/>
              </a:ext>
            </a:extLst>
          </p:cNvPr>
          <p:cNvSpPr txBox="1"/>
          <p:nvPr/>
        </p:nvSpPr>
        <p:spPr>
          <a:xfrm>
            <a:off x="4597017" y="3140968"/>
            <a:ext cx="4464496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LA SOLUTION (Nature) :</a:t>
            </a:r>
          </a:p>
          <a:p>
            <a:pPr algn="just"/>
            <a:r>
              <a:rPr lang="fr-FR" dirty="0"/>
              <a:t>Mise en place d’un cluster Hadoop</a:t>
            </a:r>
          </a:p>
          <a:p>
            <a:pPr algn="just"/>
            <a:r>
              <a:rPr lang="fr-FR" dirty="0"/>
              <a:t> « </a:t>
            </a:r>
            <a:r>
              <a:rPr lang="fr-FR" dirty="0" err="1"/>
              <a:t>Butia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60556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536504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ARCHITECTURE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B6D2D4-5587-372C-EB20-410BFF84BB1C}"/>
              </a:ext>
            </a:extLst>
          </p:cNvPr>
          <p:cNvSpPr txBox="1"/>
          <p:nvPr/>
        </p:nvSpPr>
        <p:spPr>
          <a:xfrm>
            <a:off x="5652120" y="2780928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594E3E-1FC7-A5A4-222D-479A62FD4756}"/>
              </a:ext>
            </a:extLst>
          </p:cNvPr>
          <p:cNvSpPr txBox="1"/>
          <p:nvPr/>
        </p:nvSpPr>
        <p:spPr>
          <a:xfrm>
            <a:off x="251520" y="863424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65780B-7275-5E69-5F37-78122539F5B2}"/>
              </a:ext>
            </a:extLst>
          </p:cNvPr>
          <p:cNvSpPr txBox="1"/>
          <p:nvPr/>
        </p:nvSpPr>
        <p:spPr>
          <a:xfrm>
            <a:off x="251520" y="2771636"/>
            <a:ext cx="4320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HDFS (DLGP)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651153-7D2E-798F-F71E-74D9C205E383}"/>
              </a:ext>
            </a:extLst>
          </p:cNvPr>
          <p:cNvSpPr txBox="1"/>
          <p:nvPr/>
        </p:nvSpPr>
        <p:spPr>
          <a:xfrm>
            <a:off x="5652120" y="4499828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D82566-1134-FA8E-BD6D-686DE7103C47}"/>
              </a:ext>
            </a:extLst>
          </p:cNvPr>
          <p:cNvSpPr txBox="1"/>
          <p:nvPr/>
        </p:nvSpPr>
        <p:spPr>
          <a:xfrm>
            <a:off x="5652120" y="5949280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ACA11C-F781-893F-2D87-7DEB67B87FDA}"/>
              </a:ext>
            </a:extLst>
          </p:cNvPr>
          <p:cNvSpPr txBox="1"/>
          <p:nvPr/>
        </p:nvSpPr>
        <p:spPr>
          <a:xfrm>
            <a:off x="971600" y="4139789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F80D69-F731-4294-DD7B-26E2613F44A4}"/>
              </a:ext>
            </a:extLst>
          </p:cNvPr>
          <p:cNvSpPr txBox="1"/>
          <p:nvPr/>
        </p:nvSpPr>
        <p:spPr>
          <a:xfrm>
            <a:off x="971600" y="5039889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F668BF-11F2-05BE-B53A-B6A5558449E1}"/>
              </a:ext>
            </a:extLst>
          </p:cNvPr>
          <p:cNvSpPr txBox="1"/>
          <p:nvPr/>
        </p:nvSpPr>
        <p:spPr>
          <a:xfrm>
            <a:off x="971600" y="5939989"/>
            <a:ext cx="21602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A2B91E0-5F6D-748B-055B-6EA0D96B6FE8}"/>
              </a:ext>
            </a:extLst>
          </p:cNvPr>
          <p:cNvCxnSpPr/>
          <p:nvPr/>
        </p:nvCxnSpPr>
        <p:spPr bwMode="auto">
          <a:xfrm>
            <a:off x="2411760" y="1248435"/>
            <a:ext cx="1296144" cy="5963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CD70032-DD39-C17A-3C19-C6E17C6EBED8}"/>
              </a:ext>
            </a:extLst>
          </p:cNvPr>
          <p:cNvCxnSpPr>
            <a:stCxn id="3" idx="2"/>
            <a:endCxn id="10" idx="0"/>
          </p:cNvCxnSpPr>
          <p:nvPr/>
        </p:nvCxnSpPr>
        <p:spPr bwMode="auto">
          <a:xfrm>
            <a:off x="6732240" y="3150260"/>
            <a:ext cx="0" cy="13495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ACDA89E-A619-E017-31F7-BBDEE67DE62A}"/>
              </a:ext>
            </a:extLst>
          </p:cNvPr>
          <p:cNvCxnSpPr/>
          <p:nvPr/>
        </p:nvCxnSpPr>
        <p:spPr bwMode="auto">
          <a:xfrm>
            <a:off x="6732240" y="4897035"/>
            <a:ext cx="0" cy="10522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F0A5337-758A-B0C9-DD06-D87302298A83}"/>
              </a:ext>
            </a:extLst>
          </p:cNvPr>
          <p:cNvCxnSpPr/>
          <p:nvPr/>
        </p:nvCxnSpPr>
        <p:spPr bwMode="auto">
          <a:xfrm>
            <a:off x="1691680" y="5409221"/>
            <a:ext cx="0" cy="5400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D92521D-BBE0-B432-99D2-B8A8F746BE89}"/>
              </a:ext>
            </a:extLst>
          </p:cNvPr>
          <p:cNvCxnSpPr/>
          <p:nvPr/>
        </p:nvCxnSpPr>
        <p:spPr bwMode="auto">
          <a:xfrm>
            <a:off x="1696074" y="4499828"/>
            <a:ext cx="0" cy="5400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850C3E8-AE10-A3F6-920E-4F42AC16B845}"/>
              </a:ext>
            </a:extLst>
          </p:cNvPr>
          <p:cNvCxnSpPr/>
          <p:nvPr/>
        </p:nvCxnSpPr>
        <p:spPr bwMode="auto">
          <a:xfrm>
            <a:off x="1691680" y="3150260"/>
            <a:ext cx="0" cy="9895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6FE67FB-C7C4-CC7A-72C9-D8E6B81CAEB3}"/>
              </a:ext>
            </a:extLst>
          </p:cNvPr>
          <p:cNvCxnSpPr/>
          <p:nvPr/>
        </p:nvCxnSpPr>
        <p:spPr bwMode="auto">
          <a:xfrm flipH="1">
            <a:off x="4499992" y="3068960"/>
            <a:ext cx="11521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703A62C-0E9E-305F-82D0-28EF9F8A7344}"/>
              </a:ext>
            </a:extLst>
          </p:cNvPr>
          <p:cNvSpPr txBox="1"/>
          <p:nvPr/>
        </p:nvSpPr>
        <p:spPr>
          <a:xfrm>
            <a:off x="4228527" y="2088232"/>
            <a:ext cx="3744415" cy="4797152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1B9E6D3-5ABC-E6FA-63BC-2CBFDC2027F3}"/>
              </a:ext>
            </a:extLst>
          </p:cNvPr>
          <p:cNvSpPr txBox="1"/>
          <p:nvPr/>
        </p:nvSpPr>
        <p:spPr>
          <a:xfrm>
            <a:off x="367816" y="2098697"/>
            <a:ext cx="3744415" cy="4797152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2EE5D4F-EDDE-445D-A53B-4BBB7CB95A63}"/>
              </a:ext>
            </a:extLst>
          </p:cNvPr>
          <p:cNvSpPr txBox="1"/>
          <p:nvPr/>
        </p:nvSpPr>
        <p:spPr>
          <a:xfrm>
            <a:off x="3059832" y="1844824"/>
            <a:ext cx="2160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9C38367-AF8E-0010-421C-EFA4229A0594}"/>
              </a:ext>
            </a:extLst>
          </p:cNvPr>
          <p:cNvCxnSpPr/>
          <p:nvPr/>
        </p:nvCxnSpPr>
        <p:spPr bwMode="auto">
          <a:xfrm>
            <a:off x="4355976" y="2204864"/>
            <a:ext cx="1296144" cy="5963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931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536504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KPI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0B2AB9-8921-9825-1DB3-154545A75463}"/>
              </a:ext>
            </a:extLst>
          </p:cNvPr>
          <p:cNvSpPr txBox="1"/>
          <p:nvPr/>
        </p:nvSpPr>
        <p:spPr>
          <a:xfrm>
            <a:off x="107504" y="1124744"/>
            <a:ext cx="7632848" cy="54425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Taux de tri et/ ou de distribution par chaque centrale plateforme (colis et courriers) tout en respectant les délais impartis	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Taux de dysfonctionnement de tri et/ou de distribution des courriers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Taux de distribution par chaque plateforme et bureau de poste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Permettre aux clients de visualiser en temps réel le statut de leur courrier (colis)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Suivre en temps réel le taux des flux de courriers et de colis sur les différentes plateformes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20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607"/>
            <a:ext cx="8100392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ENVIRONNEMENT TECHNIQUE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E4FD48-85CE-E05D-AA38-904899DA785A}"/>
              </a:ext>
            </a:extLst>
          </p:cNvPr>
          <p:cNvSpPr txBox="1"/>
          <p:nvPr/>
        </p:nvSpPr>
        <p:spPr>
          <a:xfrm>
            <a:off x="539552" y="169151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Langages</a:t>
            </a:r>
            <a:r>
              <a:rPr lang="fr-FR" dirty="0"/>
              <a:t>: Java 8, Shell, SQL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AF1003-A598-3233-0850-904463A375A4}"/>
              </a:ext>
            </a:extLst>
          </p:cNvPr>
          <p:cNvSpPr txBox="1"/>
          <p:nvPr/>
        </p:nvSpPr>
        <p:spPr>
          <a:xfrm>
            <a:off x="497225" y="24208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Stockage &amp; transport</a:t>
            </a:r>
            <a:r>
              <a:rPr lang="fr-FR" dirty="0"/>
              <a:t>: HDFS, </a:t>
            </a:r>
            <a:r>
              <a:rPr lang="fr-FR" dirty="0" err="1"/>
              <a:t>Hive</a:t>
            </a:r>
            <a:r>
              <a:rPr lang="fr-FR" dirty="0"/>
              <a:t>, Kafka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C360DB-D8FF-7CBD-07B2-51A8D3203CC5}"/>
              </a:ext>
            </a:extLst>
          </p:cNvPr>
          <p:cNvSpPr txBox="1"/>
          <p:nvPr/>
        </p:nvSpPr>
        <p:spPr>
          <a:xfrm>
            <a:off x="539552" y="32129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Traitement</a:t>
            </a:r>
            <a:r>
              <a:rPr lang="fr-FR" dirty="0"/>
              <a:t>: Spark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5A5955-4C13-5E08-95F4-4D93CE3ADA38}"/>
              </a:ext>
            </a:extLst>
          </p:cNvPr>
          <p:cNvSpPr txBox="1"/>
          <p:nvPr/>
        </p:nvSpPr>
        <p:spPr>
          <a:xfrm>
            <a:off x="538874" y="3861048"/>
            <a:ext cx="81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Reporting</a:t>
            </a:r>
            <a:r>
              <a:rPr lang="fr-FR" i="1" u="sng" dirty="0"/>
              <a:t> &amp; Dataviz </a:t>
            </a:r>
            <a:r>
              <a:rPr lang="fr-FR" dirty="0"/>
              <a:t>: Tableau, </a:t>
            </a:r>
            <a:r>
              <a:rPr lang="fr-FR" dirty="0" err="1"/>
              <a:t>Elasticsearch</a:t>
            </a:r>
            <a:r>
              <a:rPr lang="fr-FR" dirty="0"/>
              <a:t>, </a:t>
            </a:r>
            <a:r>
              <a:rPr lang="fr-FR" dirty="0" err="1"/>
              <a:t>kibana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E21AD1-03FC-BEFF-860F-204BDBF8D863}"/>
              </a:ext>
            </a:extLst>
          </p:cNvPr>
          <p:cNvSpPr txBox="1"/>
          <p:nvPr/>
        </p:nvSpPr>
        <p:spPr>
          <a:xfrm>
            <a:off x="504595" y="429309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i="1" u="sng" dirty="0"/>
              <a:t>DevOps</a:t>
            </a:r>
            <a:r>
              <a:rPr lang="fr-FR" dirty="0"/>
              <a:t> : GIT, JENKINS, NEXUS, ANSIBLE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66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100607"/>
            <a:ext cx="4536504" cy="649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 METHODLOGIE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92CCD9-808B-8ED7-7870-5E416832A475}"/>
              </a:ext>
            </a:extLst>
          </p:cNvPr>
          <p:cNvSpPr txBox="1"/>
          <p:nvPr/>
        </p:nvSpPr>
        <p:spPr>
          <a:xfrm>
            <a:off x="179512" y="1844824"/>
            <a:ext cx="8712968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05 Collaborateur: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Scrum Master :  Chef de projet (Laurent. D)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La Team : 2 Développeurs (moi &amp; un développeur BI)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PO : Expert Métier et AMOA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289</TotalTime>
  <Words>387</Words>
  <Application>Microsoft Office PowerPoint</Application>
  <PresentationFormat>Affichage à l'écran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Dosis</vt:lpstr>
      <vt:lpstr>template</vt:lpstr>
      <vt:lpstr>Custom Design</vt:lpstr>
      <vt:lpstr>Mission 2</vt:lpstr>
      <vt:lpstr>SOMMAIRE</vt:lpstr>
      <vt:lpstr>I. LE CLIENT</vt:lpstr>
      <vt:lpstr>II. LE CONTEXTE </vt:lpstr>
      <vt:lpstr>II. LE CONTEXTE </vt:lpstr>
      <vt:lpstr>III. ARCHITECTURE</vt:lpstr>
      <vt:lpstr>IV. KPI</vt:lpstr>
      <vt:lpstr>V. ENVIRONNEMENT TECHNIQUE</vt:lpstr>
      <vt:lpstr>VI. METHODLOGIE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Salim SEBIH</cp:lastModifiedBy>
  <cp:revision>23</cp:revision>
  <dcterms:created xsi:type="dcterms:W3CDTF">2013-06-24T09:29:37Z</dcterms:created>
  <dcterms:modified xsi:type="dcterms:W3CDTF">2022-05-15T17:07:33Z</dcterms:modified>
</cp:coreProperties>
</file>