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46D58B2-0EC0-43D3-B4FF-D860C567A318}"/>
              </a:ext>
            </a:extLst>
          </p:cNvPr>
          <p:cNvSpPr>
            <a:spLocks noGrp="1"/>
          </p:cNvSpPr>
          <p:nvPr>
            <p:ph type="ctrTitle"/>
          </p:nvPr>
        </p:nvSpPr>
        <p:spPr/>
        <p:txBody>
          <a:bodyPr>
            <a:normAutofit fontScale="90000"/>
          </a:bodyPr>
          <a:lstStyle/>
          <a:p>
            <a:r>
              <a:rPr lang="fr-FR" dirty="0"/>
              <a:t/>
            </a:r>
            <a:br>
              <a:rPr lang="fr-FR" dirty="0"/>
            </a:br>
            <a:r>
              <a:rPr lang="fr-FR" dirty="0"/>
              <a:t>Kafka </a:t>
            </a:r>
            <a:r>
              <a:rPr lang="fr-FR" dirty="0" err="1"/>
              <a:t>streams</a:t>
            </a:r>
            <a:r>
              <a:rPr lang="fr-FR" dirty="0"/>
              <a:t/>
            </a:r>
            <a:br>
              <a:rPr lang="fr-FR" dirty="0"/>
            </a:br>
            <a:endParaRPr lang="fr-FR" dirty="0"/>
          </a:p>
        </p:txBody>
      </p:sp>
      <p:sp>
        <p:nvSpPr>
          <p:cNvPr id="3" name="Sous-titre 2">
            <a:extLst>
              <a:ext uri="{FF2B5EF4-FFF2-40B4-BE49-F238E27FC236}">
                <a16:creationId xmlns:a16="http://schemas.microsoft.com/office/drawing/2014/main" xmlns="" id="{D4D7288B-72D3-4DE9-8DB4-00FEBDA1989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xmlns="" val="369102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B474BB-B8AE-49B8-AA34-00AFF74DFF25}"/>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xmlns="" id="{FD17A8B5-F4A1-4DF0-8745-ED4467954D84}"/>
              </a:ext>
            </a:extLst>
          </p:cNvPr>
          <p:cNvSpPr>
            <a:spLocks noGrp="1"/>
          </p:cNvSpPr>
          <p:nvPr>
            <p:ph idx="1"/>
          </p:nvPr>
        </p:nvSpPr>
        <p:spPr/>
        <p:txBody>
          <a:bodyPr/>
          <a:lstStyle/>
          <a:p>
            <a:r>
              <a:rPr lang="fr-FR" dirty="0"/>
              <a:t>Kafka </a:t>
            </a:r>
            <a:r>
              <a:rPr lang="fr-FR" dirty="0" err="1"/>
              <a:t>Streams</a:t>
            </a:r>
            <a:r>
              <a:rPr lang="fr-FR" dirty="0"/>
              <a:t> est un terme que l’on entend de plus en plus souvent dans l’écosystème des applications de </a:t>
            </a:r>
            <a:r>
              <a:rPr lang="fr-FR" dirty="0" err="1"/>
              <a:t>stream-processing</a:t>
            </a:r>
            <a:r>
              <a:rPr lang="fr-FR" dirty="0"/>
              <a:t>. Nous allons voir dans cet article quels sont les avantages que présente cette librairie. Puis nous allons illustrer ces avantages dans un cas d’utilisation simple.</a:t>
            </a:r>
          </a:p>
        </p:txBody>
      </p:sp>
    </p:spTree>
    <p:extLst>
      <p:ext uri="{BB962C8B-B14F-4D97-AF65-F5344CB8AC3E}">
        <p14:creationId xmlns:p14="http://schemas.microsoft.com/office/powerpoint/2010/main" xmlns="" val="398196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1FB85CC-576F-4148-8A84-0C1DA9AD7B6C}"/>
              </a:ext>
            </a:extLst>
          </p:cNvPr>
          <p:cNvSpPr>
            <a:spLocks noGrp="1"/>
          </p:cNvSpPr>
          <p:nvPr>
            <p:ph type="title"/>
          </p:nvPr>
        </p:nvSpPr>
        <p:spPr/>
        <p:txBody>
          <a:bodyPr/>
          <a:lstStyle/>
          <a:p>
            <a:r>
              <a:rPr lang="fr-FR" dirty="0"/>
              <a:t>Le but de </a:t>
            </a:r>
            <a:r>
              <a:rPr lang="fr-FR" dirty="0" err="1"/>
              <a:t>kafka</a:t>
            </a:r>
            <a:endParaRPr lang="fr-FR" dirty="0"/>
          </a:p>
        </p:txBody>
      </p:sp>
      <p:sp>
        <p:nvSpPr>
          <p:cNvPr id="3" name="Espace réservé du contenu 2">
            <a:extLst>
              <a:ext uri="{FF2B5EF4-FFF2-40B4-BE49-F238E27FC236}">
                <a16:creationId xmlns:a16="http://schemas.microsoft.com/office/drawing/2014/main" xmlns="" id="{E289C547-1A3D-45A7-B891-5CCE4FA49599}"/>
              </a:ext>
            </a:extLst>
          </p:cNvPr>
          <p:cNvSpPr>
            <a:spLocks noGrp="1"/>
          </p:cNvSpPr>
          <p:nvPr>
            <p:ph idx="1"/>
          </p:nvPr>
        </p:nvSpPr>
        <p:spPr/>
        <p:txBody>
          <a:bodyPr/>
          <a:lstStyle/>
          <a:p>
            <a:r>
              <a:rPr lang="fr-FR" dirty="0"/>
              <a:t>Aucune dépendance externe autre que Kafka</a:t>
            </a:r>
          </a:p>
          <a:p>
            <a:r>
              <a:rPr lang="fr-FR" dirty="0"/>
              <a:t>Librairie simple et légère</a:t>
            </a:r>
          </a:p>
          <a:p>
            <a:r>
              <a:rPr lang="fr-FR" dirty="0" err="1"/>
              <a:t>Fault-tolerant</a:t>
            </a:r>
            <a:r>
              <a:rPr lang="fr-FR" dirty="0"/>
              <a:t> et scalable</a:t>
            </a:r>
          </a:p>
          <a:p>
            <a:r>
              <a:rPr lang="fr-FR" dirty="0"/>
              <a:t>Traitement de la donnée </a:t>
            </a:r>
            <a:r>
              <a:rPr lang="fr-FR" i="1" dirty="0" err="1"/>
              <a:t>event</a:t>
            </a:r>
            <a:r>
              <a:rPr lang="fr-FR" i="1" dirty="0"/>
              <a:t>-time</a:t>
            </a:r>
            <a:r>
              <a:rPr lang="fr-FR" dirty="0"/>
              <a:t> (contrairement aux approches micro-batch)</a:t>
            </a:r>
          </a:p>
          <a:p>
            <a:r>
              <a:rPr lang="fr-FR" dirty="0"/>
              <a:t>Ajout de ressources à chaud</a:t>
            </a:r>
          </a:p>
          <a:p>
            <a:r>
              <a:rPr lang="fr-FR" dirty="0"/>
              <a:t>Mécanisme de reprise en cas de panne</a:t>
            </a:r>
          </a:p>
          <a:p>
            <a:endParaRPr lang="fr-FR" dirty="0"/>
          </a:p>
        </p:txBody>
      </p:sp>
    </p:spTree>
    <p:extLst>
      <p:ext uri="{BB962C8B-B14F-4D97-AF65-F5344CB8AC3E}">
        <p14:creationId xmlns:p14="http://schemas.microsoft.com/office/powerpoint/2010/main" xmlns="" val="6522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0D790F9-00D4-4D8E-9FAA-A0EC03BC03C9}"/>
              </a:ext>
            </a:extLst>
          </p:cNvPr>
          <p:cNvSpPr>
            <a:spLocks noGrp="1"/>
          </p:cNvSpPr>
          <p:nvPr>
            <p:ph type="title"/>
          </p:nvPr>
        </p:nvSpPr>
        <p:spPr/>
        <p:txBody>
          <a:bodyPr/>
          <a:lstStyle/>
          <a:p>
            <a:r>
              <a:rPr lang="fr-FR" b="1" dirty="0"/>
              <a:t>Fonctionnement et avantages</a:t>
            </a:r>
            <a:br>
              <a:rPr lang="fr-FR" b="1" dirty="0"/>
            </a:br>
            <a:endParaRPr lang="fr-FR" dirty="0"/>
          </a:p>
        </p:txBody>
      </p:sp>
      <p:sp>
        <p:nvSpPr>
          <p:cNvPr id="3" name="Espace réservé du contenu 2">
            <a:extLst>
              <a:ext uri="{FF2B5EF4-FFF2-40B4-BE49-F238E27FC236}">
                <a16:creationId xmlns:a16="http://schemas.microsoft.com/office/drawing/2014/main" xmlns="" id="{EA0668FB-C384-4FD2-83AC-C587EFF79C89}"/>
              </a:ext>
            </a:extLst>
          </p:cNvPr>
          <p:cNvSpPr>
            <a:spLocks noGrp="1"/>
          </p:cNvSpPr>
          <p:nvPr>
            <p:ph idx="1"/>
          </p:nvPr>
        </p:nvSpPr>
        <p:spPr/>
        <p:txBody>
          <a:bodyPr/>
          <a:lstStyle/>
          <a:p>
            <a:r>
              <a:rPr lang="fr-FR" b="1" dirty="0"/>
              <a:t>Simplicité:</a:t>
            </a:r>
          </a:p>
          <a:p>
            <a:pPr marL="0" indent="0">
              <a:buNone/>
            </a:pPr>
            <a:r>
              <a:rPr lang="fr-FR" b="1" dirty="0"/>
              <a:t>Une </a:t>
            </a:r>
            <a:r>
              <a:rPr lang="fr-FR" dirty="0"/>
              <a:t>librairie simple et performante à la fois, tout en proposant une API haut niveau permettant de manipuler les flux avec des fonctions telles que </a:t>
            </a:r>
            <a:r>
              <a:rPr lang="fr-FR" dirty="0" err="1"/>
              <a:t>map</a:t>
            </a:r>
            <a:r>
              <a:rPr lang="fr-FR" dirty="0"/>
              <a:t>, </a:t>
            </a:r>
            <a:r>
              <a:rPr lang="fr-FR" dirty="0" err="1"/>
              <a:t>filter</a:t>
            </a:r>
            <a:r>
              <a:rPr lang="fr-FR" dirty="0"/>
              <a:t>, count proposées depuis Java 8 et une API bas niveau permettant d’obtenir une plus grande flexibilité. Les développeurs familiers avec Java 8 n’auront aucun mal à se plonger dans la librairie et à développer leur première application rapidement.</a:t>
            </a:r>
            <a:endParaRPr lang="fr-FR" b="1" dirty="0"/>
          </a:p>
          <a:p>
            <a:endParaRPr lang="fr-FR" dirty="0"/>
          </a:p>
        </p:txBody>
      </p:sp>
    </p:spTree>
    <p:extLst>
      <p:ext uri="{BB962C8B-B14F-4D97-AF65-F5344CB8AC3E}">
        <p14:creationId xmlns:p14="http://schemas.microsoft.com/office/powerpoint/2010/main" xmlns="" val="98497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9A76952-FDFE-4CB9-83DA-D82C8334A4EC}"/>
              </a:ext>
            </a:extLst>
          </p:cNvPr>
          <p:cNvSpPr>
            <a:spLocks noGrp="1"/>
          </p:cNvSpPr>
          <p:nvPr>
            <p:ph type="title"/>
          </p:nvPr>
        </p:nvSpPr>
        <p:spPr/>
        <p:txBody>
          <a:bodyPr/>
          <a:lstStyle/>
          <a:p>
            <a:r>
              <a:rPr lang="fr-FR" b="1" dirty="0"/>
              <a:t>Fonctionnement et avantages</a:t>
            </a:r>
            <a:endParaRPr lang="fr-FR" dirty="0"/>
          </a:p>
        </p:txBody>
      </p:sp>
      <p:sp>
        <p:nvSpPr>
          <p:cNvPr id="3" name="Espace réservé du contenu 2">
            <a:extLst>
              <a:ext uri="{FF2B5EF4-FFF2-40B4-BE49-F238E27FC236}">
                <a16:creationId xmlns:a16="http://schemas.microsoft.com/office/drawing/2014/main" xmlns="" id="{C2612D5D-EA9D-46FF-95E3-AD2217F135B9}"/>
              </a:ext>
            </a:extLst>
          </p:cNvPr>
          <p:cNvSpPr>
            <a:spLocks noGrp="1"/>
          </p:cNvSpPr>
          <p:nvPr>
            <p:ph idx="1"/>
          </p:nvPr>
        </p:nvSpPr>
        <p:spPr/>
        <p:txBody>
          <a:bodyPr>
            <a:normAutofit fontScale="92500" lnSpcReduction="20000"/>
          </a:bodyPr>
          <a:lstStyle/>
          <a:p>
            <a:r>
              <a:rPr lang="fr-FR" b="1" dirty="0"/>
              <a:t>Performance :</a:t>
            </a:r>
          </a:p>
          <a:p>
            <a:r>
              <a:rPr lang="fr-FR" dirty="0"/>
              <a:t>En plus de proposer une installation simple et rapide, l’API proposée par Confluent offre de très grandes performances car elle utilise les mécanismes de Kafka et son système de partitionnement pour consommer les évènements; ceci garantit une grande performance des applications, une scalabilité ainsi que l’ordre d’arrivée des données.</a:t>
            </a:r>
          </a:p>
          <a:p>
            <a:r>
              <a:rPr lang="fr-FR" dirty="0"/>
              <a:t>De plus, la particularité clé de cette librairie réside dans son architecture. La plupart des applications de </a:t>
            </a:r>
            <a:r>
              <a:rPr lang="fr-FR" dirty="0" err="1"/>
              <a:t>stream</a:t>
            </a:r>
            <a:r>
              <a:rPr lang="fr-FR" dirty="0"/>
              <a:t> </a:t>
            </a:r>
            <a:r>
              <a:rPr lang="fr-FR" dirty="0" err="1"/>
              <a:t>processing</a:t>
            </a:r>
            <a:r>
              <a:rPr lang="fr-FR" dirty="0"/>
              <a:t> classiques nécessitent l’installation d’un cluster dédié au traitement de la donnée en plus de Kafka (Kafka + Spark streaming par exemple), comme les applications Kafka se lancent via une ligne de commande, les </a:t>
            </a:r>
            <a:r>
              <a:rPr lang="fr-FR" dirty="0" err="1"/>
              <a:t>ops</a:t>
            </a:r>
            <a:r>
              <a:rPr lang="fr-FR" dirty="0"/>
              <a:t> et les développeurs n’auront plus à monter, maintenir et tuner un cluster supplémentaire en plus de Kafka.</a:t>
            </a:r>
          </a:p>
          <a:p>
            <a:pPr marL="0" indent="0">
              <a:buNone/>
            </a:pPr>
            <a:endParaRPr lang="fr-FR" b="1" dirty="0"/>
          </a:p>
          <a:p>
            <a:pPr marL="0" indent="0">
              <a:buNone/>
            </a:pPr>
            <a:endParaRPr lang="fr-FR" dirty="0"/>
          </a:p>
        </p:txBody>
      </p:sp>
    </p:spTree>
    <p:extLst>
      <p:ext uri="{BB962C8B-B14F-4D97-AF65-F5344CB8AC3E}">
        <p14:creationId xmlns:p14="http://schemas.microsoft.com/office/powerpoint/2010/main" xmlns="" val="252812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4E1E7BB-3907-4ADF-9202-F374DFDA957E}"/>
              </a:ext>
            </a:extLst>
          </p:cNvPr>
          <p:cNvSpPr>
            <a:spLocks noGrp="1"/>
          </p:cNvSpPr>
          <p:nvPr>
            <p:ph type="title"/>
          </p:nvPr>
        </p:nvSpPr>
        <p:spPr/>
        <p:txBody>
          <a:bodyPr/>
          <a:lstStyle/>
          <a:p>
            <a:r>
              <a:rPr lang="fr-FR" dirty="0"/>
              <a:t>La </a:t>
            </a:r>
            <a:r>
              <a:rPr lang="fr-FR"/>
              <a:t>tolérance </a:t>
            </a:r>
            <a:r>
              <a:rPr lang="fr-FR" smtClean="0"/>
              <a:t>aux pannes</a:t>
            </a:r>
            <a:endParaRPr lang="fr-FR" dirty="0"/>
          </a:p>
        </p:txBody>
      </p:sp>
      <p:sp>
        <p:nvSpPr>
          <p:cNvPr id="3" name="Espace réservé du contenu 2">
            <a:extLst>
              <a:ext uri="{FF2B5EF4-FFF2-40B4-BE49-F238E27FC236}">
                <a16:creationId xmlns:a16="http://schemas.microsoft.com/office/drawing/2014/main" xmlns="" id="{92C5F9E7-9B84-4B1E-BBA7-DDCAE601A1F1}"/>
              </a:ext>
            </a:extLst>
          </p:cNvPr>
          <p:cNvSpPr>
            <a:spLocks noGrp="1"/>
          </p:cNvSpPr>
          <p:nvPr>
            <p:ph idx="1"/>
          </p:nvPr>
        </p:nvSpPr>
        <p:spPr/>
        <p:txBody>
          <a:bodyPr/>
          <a:lstStyle/>
          <a:p>
            <a:r>
              <a:rPr lang="fr-FR" dirty="0"/>
              <a:t>La librairie est basée sur la tolérance à la panne embarquée dans Kafka, les partitions se veulent hautement disponibles et répliquées. Cette réplication permet, en cas de panne, de redémarrer une tâche à partir de son “point-of-</a:t>
            </a:r>
            <a:r>
              <a:rPr lang="fr-FR" dirty="0" err="1"/>
              <a:t>failure</a:t>
            </a:r>
            <a:r>
              <a:rPr lang="fr-FR" dirty="0"/>
              <a:t>” dans une instance déjà existante.</a:t>
            </a:r>
          </a:p>
          <a:p>
            <a:r>
              <a:rPr lang="fr-FR" dirty="0"/>
              <a:t>Sous le capot, Kafka </a:t>
            </a:r>
            <a:r>
              <a:rPr lang="fr-FR" dirty="0" err="1"/>
              <a:t>Streams</a:t>
            </a:r>
            <a:r>
              <a:rPr lang="fr-FR" dirty="0"/>
              <a:t> écrit ses données dans un changelog, il s’agit d’un fichier persisté sur le disque écrit de façon séquentielle au fur et à mesure que la donnée arrive et utilise un mécanisme de compactage basé sur la dualité entre les flux et les tables .</a:t>
            </a:r>
          </a:p>
          <a:p>
            <a:endParaRPr lang="fr-FR" dirty="0"/>
          </a:p>
        </p:txBody>
      </p:sp>
    </p:spTree>
    <p:extLst>
      <p:ext uri="{BB962C8B-B14F-4D97-AF65-F5344CB8AC3E}">
        <p14:creationId xmlns:p14="http://schemas.microsoft.com/office/powerpoint/2010/main" xmlns="" val="899002126"/>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TotalTime>
  <Words>384</Words>
  <Application>Microsoft Office PowerPoint</Application>
  <PresentationFormat>Personnalisé</PresentationFormat>
  <Paragraphs>20</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Galerie</vt:lpstr>
      <vt:lpstr> Kafka streams </vt:lpstr>
      <vt:lpstr>introduction</vt:lpstr>
      <vt:lpstr>Le but de kafka</vt:lpstr>
      <vt:lpstr>Fonctionnement et avantages </vt:lpstr>
      <vt:lpstr>Fonctionnement et avantages</vt:lpstr>
      <vt:lpstr>La tolérance aux pannes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streams</dc:title>
  <dc:creator>Hassiba DERROUICHE</dc:creator>
  <cp:lastModifiedBy>me</cp:lastModifiedBy>
  <cp:revision>3</cp:revision>
  <dcterms:created xsi:type="dcterms:W3CDTF">2018-10-27T08:01:48Z</dcterms:created>
  <dcterms:modified xsi:type="dcterms:W3CDTF">2018-11-07T19:23:41Z</dcterms:modified>
</cp:coreProperties>
</file>