
<file path=[Content_Types].xml><?xml version="1.0" encoding="utf-8"?>
<Types xmlns="http://schemas.openxmlformats.org/package/2006/content-types">
  <Default Extension="crdownload" ContentType="image/pn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9" r:id="rId4"/>
    <p:sldId id="260" r:id="rId5"/>
    <p:sldId id="268" r:id="rId6"/>
    <p:sldId id="269" r:id="rId7"/>
    <p:sldId id="262" r:id="rId8"/>
    <p:sldId id="264" r:id="rId9"/>
    <p:sldId id="263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9F"/>
    <a:srgbClr val="65482B"/>
    <a:srgbClr val="C75806"/>
    <a:srgbClr val="000000"/>
    <a:srgbClr val="0CC1E0"/>
    <a:srgbClr val="1B00FE"/>
    <a:srgbClr val="DE7B1E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87985" autoAdjust="0"/>
  </p:normalViewPr>
  <p:slideViewPr>
    <p:cSldViewPr>
      <p:cViewPr varScale="1">
        <p:scale>
          <a:sx n="94" d="100"/>
          <a:sy n="94" d="100"/>
        </p:scale>
        <p:origin x="6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66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CE2A13A-2852-41B3-AD68-15C80475E3D2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160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Transactional Data Hub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), c’est-à-dire un hub dans lequel on peut gérer des cas d’usage streaming opérationnels, et pas seulement des cas d’usage décisionnels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2A13A-2852-41B3-AD68-15C80475E3D2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38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2A13A-2852-41B3-AD68-15C80475E3D2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924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2A13A-2852-41B3-AD68-15C80475E3D2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938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>
              <a:solidFill>
                <a:srgbClr val="00499F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2A13A-2852-41B3-AD68-15C80475E3D2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57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rgbClr val="00499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figure suivante récapitule l’architecture interne de Kafka Connect avec l’exemple d’une source de données, Oracle. L’utilisation de Kafka Connect revient à déclarer/supprimer les Connecteurs (indiquer la source de données à copier, les paramètres de connexion à cette source, le nombre de tâches, le topic de destination, …</a:t>
            </a:r>
            <a:r>
              <a:rPr lang="fr-FR" sz="1200" b="1" dirty="0" err="1">
                <a:solidFill>
                  <a:srgbClr val="00499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fr-FR" sz="1200" b="1" dirty="0">
                <a:solidFill>
                  <a:srgbClr val="00499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et les configurer via un fichier de configuration (mode standalone), </a:t>
            </a:r>
            <a:endParaRPr lang="fr-FR" b="1" dirty="0">
              <a:solidFill>
                <a:srgbClr val="00499F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2A13A-2852-41B3-AD68-15C80475E3D2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94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412875"/>
            <a:ext cx="3024187" cy="14398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652963"/>
            <a:ext cx="1655763" cy="10080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8445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62713" y="1052513"/>
            <a:ext cx="1854200" cy="518318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00113" y="1052513"/>
            <a:ext cx="5410200" cy="518318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74729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6BABA-D8D9-44AC-A063-56A0C090F362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60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5867F-DBC9-462A-9931-2632D52001C9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47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C2FF9-E068-40E2-AC59-6A813F63B412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778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AF50B-16FA-4EAD-871C-D22D800DED23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315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15B61-4175-4747-A199-B65049970BF8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384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39626-2506-479E-ACF7-3E0B05EECC89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837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50E4D-F1D5-450F-8C73-2EE874443066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215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9A95F-8B46-4F4B-A7FC-54B2B4C3C475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88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58599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00F78-4E7E-423D-A7A1-CEE7D3393B89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066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2BD82-1BBF-42BF-B000-7D21C23F717B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669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AA98D-DF69-4B6A-A234-00CB6B350B5D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54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5455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00113" y="2205038"/>
            <a:ext cx="3632200" cy="4030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4713" y="2205038"/>
            <a:ext cx="3632200" cy="4030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1366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2298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551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41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2827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3682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052513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205038"/>
            <a:ext cx="7416800" cy="403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071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4B110ABB-F99A-4B53-9EFB-90F3706D51F8}" type="slidenum">
              <a:rPr lang="ru-RU"/>
              <a:pPr/>
              <a:t>‹N°›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crdownload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crdownload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43532"/>
            <a:ext cx="3672408" cy="2880321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fr-FR" sz="4800" dirty="0"/>
              <a:t>KAFKA Connect &amp; </a:t>
            </a:r>
            <a:br>
              <a:rPr lang="fr-FR" sz="4800" dirty="0"/>
            </a:br>
            <a:r>
              <a:rPr lang="fr-FR" sz="4800" dirty="0"/>
              <a:t>KAFKA Streams</a:t>
            </a:r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0FCA55B-648E-4A2A-AF24-3AB1D761195E}"/>
              </a:ext>
            </a:extLst>
          </p:cNvPr>
          <p:cNvSpPr txBox="1"/>
          <p:nvPr/>
        </p:nvSpPr>
        <p:spPr>
          <a:xfrm>
            <a:off x="6156176" y="62373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Salim SEBIH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615BD4-5DF2-4E4E-92D7-7AA8F80CA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05064"/>
            <a:ext cx="2287141" cy="22871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FEEB028-3548-442E-AE40-CB7374722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0"/>
            <a:ext cx="6707188" cy="850900"/>
          </a:xfrm>
        </p:spPr>
        <p:txBody>
          <a:bodyPr/>
          <a:lstStyle/>
          <a:p>
            <a:r>
              <a: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KAFKA CONNECT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90C940-04C2-4FBA-9F78-EE4526438164}"/>
              </a:ext>
            </a:extLst>
          </p:cNvPr>
          <p:cNvSpPr txBox="1"/>
          <p:nvPr/>
        </p:nvSpPr>
        <p:spPr>
          <a:xfrm>
            <a:off x="1187624" y="85090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dirty="0">
                <a:solidFill>
                  <a:schemeClr val="tx2"/>
                </a:solidFill>
              </a:rPr>
              <a:t>1. Architecture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F8C5D17-42A5-4D12-92A1-47F7238FED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7" r="4049" b="4717"/>
          <a:stretch/>
        </p:blipFill>
        <p:spPr bwMode="auto">
          <a:xfrm>
            <a:off x="232282" y="1844824"/>
            <a:ext cx="8383081" cy="468052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72849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FEEB028-3548-442E-AE40-CB7374722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0"/>
            <a:ext cx="6707188" cy="850900"/>
          </a:xfrm>
        </p:spPr>
        <p:txBody>
          <a:bodyPr/>
          <a:lstStyle/>
          <a:p>
            <a:r>
              <a: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KAFKA CONNECT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90C940-04C2-4FBA-9F78-EE4526438164}"/>
              </a:ext>
            </a:extLst>
          </p:cNvPr>
          <p:cNvSpPr txBox="1"/>
          <p:nvPr/>
        </p:nvSpPr>
        <p:spPr>
          <a:xfrm>
            <a:off x="1187624" y="85090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dirty="0">
                <a:solidFill>
                  <a:schemeClr val="tx2"/>
                </a:solidFill>
              </a:rPr>
              <a:t>1. Définition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86F259-8CF9-48EE-B16B-73832EAEAFCE}"/>
              </a:ext>
            </a:extLst>
          </p:cNvPr>
          <p:cNvPicPr/>
          <p:nvPr/>
        </p:nvPicPr>
        <p:blipFill rotWithShape="1">
          <a:blip r:embed="rId2"/>
          <a:srcRect l="2050" t="2723" r="3137" b="7393"/>
          <a:stretch/>
        </p:blipFill>
        <p:spPr bwMode="auto">
          <a:xfrm>
            <a:off x="179513" y="1701800"/>
            <a:ext cx="7848872" cy="4751536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404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0"/>
            <a:ext cx="6707188" cy="850900"/>
          </a:xfrm>
        </p:spPr>
        <p:txBody>
          <a:bodyPr/>
          <a:lstStyle/>
          <a:p>
            <a:r>
              <a: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485602"/>
            <a:ext cx="7056313" cy="5111750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altLang="ko-KR" dirty="0">
                <a:solidFill>
                  <a:schemeClr val="tx2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KAFKA STREAMS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	1. Définition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	2. Conditions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	3. Architecture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	4. Kstreams VS Ktable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solidFill>
                  <a:schemeClr val="tx2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chemeClr val="tx2"/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514350" indent="-514350">
              <a:buAutoNum type="romanUcPeriod" startAt="2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CONNECT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1. Définition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 Architecture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 Mode de fonctionnement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698F01-DE78-4BED-84B1-671C7DDCC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7848872" cy="55446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Disponible depuis la version 0.10 de Kafka</a:t>
            </a:r>
            <a:endParaRPr lang="fr-FR" sz="2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(API) </a:t>
            </a:r>
            <a:r>
              <a:rPr lang="fr-FR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bibliothèque de traitement de données(Threads avec des taches) </a:t>
            </a:r>
          </a:p>
          <a:p>
            <a:pPr>
              <a:lnSpc>
                <a:spcPct val="150000"/>
              </a:lnSpc>
            </a:pPr>
            <a:r>
              <a:rPr lang="fr-FR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Traitement unitaire des données au niveau des topics</a:t>
            </a:r>
          </a:p>
          <a:p>
            <a:pPr>
              <a:lnSpc>
                <a:spcPct val="150000"/>
              </a:lnSpc>
            </a:pPr>
            <a:r>
              <a:rPr lang="fr-FR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 Data Hub (Opérationnel &amp; décisionnel)</a:t>
            </a:r>
          </a:p>
          <a:p>
            <a:pPr>
              <a:lnSpc>
                <a:spcPct val="150000"/>
              </a:lnSpc>
            </a:pPr>
            <a:r>
              <a:rPr lang="fr-FR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agrégations, les jointures, opérations complexes</a:t>
            </a:r>
          </a:p>
          <a:p>
            <a:pPr>
              <a:lnSpc>
                <a:spcPct val="150000"/>
              </a:lnSpc>
            </a:pPr>
            <a:r>
              <a:rPr lang="fr-FR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Architectures complexes des projets telle que Lambda ne sont plus nécessaires</a:t>
            </a:r>
          </a:p>
          <a:p>
            <a:pPr>
              <a:lnSpc>
                <a:spcPct val="150000"/>
              </a:lnSpc>
            </a:pPr>
            <a:r>
              <a:rPr lang="fr-FR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Très faible latence =&gt; traitement en temps réel</a:t>
            </a:r>
          </a:p>
          <a:p>
            <a:endParaRPr lang="fr-FR" sz="2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EEB028-3548-442E-AE40-CB7374722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0"/>
            <a:ext cx="6707188" cy="850900"/>
          </a:xfrm>
        </p:spPr>
        <p:txBody>
          <a:bodyPr/>
          <a:lstStyle/>
          <a:p>
            <a:r>
              <a: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KAFKA STREAMS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90C940-04C2-4FBA-9F78-EE4526438164}"/>
              </a:ext>
            </a:extLst>
          </p:cNvPr>
          <p:cNvSpPr txBox="1"/>
          <p:nvPr/>
        </p:nvSpPr>
        <p:spPr>
          <a:xfrm>
            <a:off x="1187624" y="85090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dirty="0">
                <a:solidFill>
                  <a:schemeClr val="tx2"/>
                </a:solidFill>
              </a:rPr>
              <a:t>1. Définition</a:t>
            </a:r>
          </a:p>
        </p:txBody>
      </p:sp>
    </p:spTree>
    <p:extLst>
      <p:ext uri="{BB962C8B-B14F-4D97-AF65-F5344CB8AC3E}">
        <p14:creationId xmlns:p14="http://schemas.microsoft.com/office/powerpoint/2010/main" val="179652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FEEB028-3548-442E-AE40-CB7374722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0"/>
            <a:ext cx="6707188" cy="850900"/>
          </a:xfrm>
        </p:spPr>
        <p:txBody>
          <a:bodyPr/>
          <a:lstStyle/>
          <a:p>
            <a:r>
              <a: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KAFKA STREAMS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90C940-04C2-4FBA-9F78-EE4526438164}"/>
              </a:ext>
            </a:extLst>
          </p:cNvPr>
          <p:cNvSpPr txBox="1"/>
          <p:nvPr/>
        </p:nvSpPr>
        <p:spPr>
          <a:xfrm>
            <a:off x="1187624" y="850900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dirty="0">
                <a:solidFill>
                  <a:schemeClr val="tx2"/>
                </a:solidFill>
              </a:rPr>
              <a:t>1. Condition : Co-partitionnement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4F98B7C-3AA4-4F23-A5BE-CA1747EA20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2" r="9662"/>
          <a:stretch/>
        </p:blipFill>
        <p:spPr>
          <a:xfrm>
            <a:off x="323528" y="1471612"/>
            <a:ext cx="5797152" cy="3914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A9F76D6-7079-4F21-963C-3F92330F98FF}"/>
              </a:ext>
            </a:extLst>
          </p:cNvPr>
          <p:cNvSpPr txBox="1"/>
          <p:nvPr/>
        </p:nvSpPr>
        <p:spPr>
          <a:xfrm>
            <a:off x="6228184" y="2225020"/>
            <a:ext cx="2808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Les clefs des messages ont le même schéma.</a:t>
            </a:r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Les topics qui les matérialisent ont le même nombre de partitions.</a:t>
            </a:r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Les producers de données utilisent le </a:t>
            </a:r>
            <a:r>
              <a:rPr lang="fr-FR" dirty="0" err="1"/>
              <a:t>DefaultPartitioner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23A54B-86BD-46EB-91E0-0684CAB7ED05}"/>
              </a:ext>
            </a:extLst>
          </p:cNvPr>
          <p:cNvSpPr txBox="1"/>
          <p:nvPr/>
        </p:nvSpPr>
        <p:spPr>
          <a:xfrm>
            <a:off x="1043608" y="551723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d’un bon co-partiotionnement de deux topics</a:t>
            </a:r>
          </a:p>
        </p:txBody>
      </p:sp>
    </p:spTree>
    <p:extLst>
      <p:ext uri="{BB962C8B-B14F-4D97-AF65-F5344CB8AC3E}">
        <p14:creationId xmlns:p14="http://schemas.microsoft.com/office/powerpoint/2010/main" val="363252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FEEB028-3548-442E-AE40-CB7374722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0"/>
            <a:ext cx="6707188" cy="850900"/>
          </a:xfrm>
        </p:spPr>
        <p:txBody>
          <a:bodyPr/>
          <a:lstStyle/>
          <a:p>
            <a:r>
              <a: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KAFKA STREAMS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90C940-04C2-4FBA-9F78-EE4526438164}"/>
              </a:ext>
            </a:extLst>
          </p:cNvPr>
          <p:cNvSpPr txBox="1"/>
          <p:nvPr/>
        </p:nvSpPr>
        <p:spPr>
          <a:xfrm>
            <a:off x="1187624" y="850900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dirty="0">
                <a:solidFill>
                  <a:schemeClr val="tx2"/>
                </a:solidFill>
              </a:rPr>
              <a:t>1. Condition : Co-partitionnement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C92FD40-0002-4A90-B016-E9AE096EEC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6" r="12988"/>
          <a:stretch/>
        </p:blipFill>
        <p:spPr>
          <a:xfrm>
            <a:off x="251520" y="1581150"/>
            <a:ext cx="6984776" cy="3695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CBCB9A5-2520-4189-A291-DEF63D833A61}"/>
              </a:ext>
            </a:extLst>
          </p:cNvPr>
          <p:cNvSpPr txBox="1"/>
          <p:nvPr/>
        </p:nvSpPr>
        <p:spPr>
          <a:xfrm>
            <a:off x="1043608" y="551723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d’un mauvais co-partiotionnement de deux topics</a:t>
            </a:r>
          </a:p>
        </p:txBody>
      </p:sp>
    </p:spTree>
    <p:extLst>
      <p:ext uri="{BB962C8B-B14F-4D97-AF65-F5344CB8AC3E}">
        <p14:creationId xmlns:p14="http://schemas.microsoft.com/office/powerpoint/2010/main" val="290797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FEEB028-3548-442E-AE40-CB7374722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0"/>
            <a:ext cx="6707188" cy="850900"/>
          </a:xfrm>
        </p:spPr>
        <p:txBody>
          <a:bodyPr/>
          <a:lstStyle/>
          <a:p>
            <a:r>
              <a: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KAFKA STREAMS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90C940-04C2-4FBA-9F78-EE4526438164}"/>
              </a:ext>
            </a:extLst>
          </p:cNvPr>
          <p:cNvSpPr txBox="1"/>
          <p:nvPr/>
        </p:nvSpPr>
        <p:spPr>
          <a:xfrm>
            <a:off x="1187624" y="85090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dirty="0">
                <a:solidFill>
                  <a:schemeClr val="tx2"/>
                </a:solidFill>
              </a:rPr>
              <a:t>2. Architecture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3DEEA2C-5FD4-47AD-BC36-0521AA30A7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6427" r="9013"/>
          <a:stretch/>
        </p:blipFill>
        <p:spPr bwMode="auto">
          <a:xfrm>
            <a:off x="971600" y="1556792"/>
            <a:ext cx="6264696" cy="5075311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7705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FEEB028-3548-442E-AE40-CB7374722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0"/>
            <a:ext cx="6707188" cy="850900"/>
          </a:xfrm>
        </p:spPr>
        <p:txBody>
          <a:bodyPr/>
          <a:lstStyle/>
          <a:p>
            <a:r>
              <a: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KAFKA STREAMS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90C940-04C2-4FBA-9F78-EE4526438164}"/>
              </a:ext>
            </a:extLst>
          </p:cNvPr>
          <p:cNvSpPr txBox="1"/>
          <p:nvPr/>
        </p:nvSpPr>
        <p:spPr>
          <a:xfrm>
            <a:off x="1187624" y="85090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dirty="0">
                <a:solidFill>
                  <a:schemeClr val="tx2"/>
                </a:solidFill>
              </a:rPr>
              <a:t>3. Kstreams VS KTable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9A7217-50E6-41FB-9264-F7F7A227F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20888"/>
            <a:ext cx="8506410" cy="30761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F7F6814-1DD5-4DBE-B174-BD06D9A3808C}"/>
              </a:ext>
            </a:extLst>
          </p:cNvPr>
          <p:cNvSpPr txBox="1"/>
          <p:nvPr/>
        </p:nvSpPr>
        <p:spPr>
          <a:xfrm>
            <a:off x="6012160" y="23488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Streams finis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BB9D6D-A5ED-4A41-A376-BA3710EC2F94}"/>
              </a:ext>
            </a:extLst>
          </p:cNvPr>
          <p:cNvSpPr txBox="1"/>
          <p:nvPr/>
        </p:nvSpPr>
        <p:spPr>
          <a:xfrm>
            <a:off x="1187624" y="234888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Streams infinis</a:t>
            </a:r>
          </a:p>
        </p:txBody>
      </p:sp>
    </p:spTree>
    <p:extLst>
      <p:ext uri="{BB962C8B-B14F-4D97-AF65-F5344CB8AC3E}">
        <p14:creationId xmlns:p14="http://schemas.microsoft.com/office/powerpoint/2010/main" val="402028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FEEB028-3548-442E-AE40-CB7374722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0"/>
            <a:ext cx="6707188" cy="850900"/>
          </a:xfrm>
        </p:spPr>
        <p:txBody>
          <a:bodyPr/>
          <a:lstStyle/>
          <a:p>
            <a:r>
              <a: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KAFKA CONNECT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90C940-04C2-4FBA-9F78-EE4526438164}"/>
              </a:ext>
            </a:extLst>
          </p:cNvPr>
          <p:cNvSpPr txBox="1"/>
          <p:nvPr/>
        </p:nvSpPr>
        <p:spPr>
          <a:xfrm>
            <a:off x="1187624" y="85090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dirty="0">
                <a:solidFill>
                  <a:schemeClr val="tx2"/>
                </a:solidFill>
              </a:rPr>
              <a:t>1. Définition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668B7FE-45CB-448D-A17B-8A3C635C24AB}"/>
              </a:ext>
            </a:extLst>
          </p:cNvPr>
          <p:cNvSpPr txBox="1"/>
          <p:nvPr/>
        </p:nvSpPr>
        <p:spPr>
          <a:xfrm>
            <a:off x="996008" y="1844824"/>
            <a:ext cx="76437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u="sng" dirty="0">
                <a:solidFill>
                  <a:schemeClr val="tx2"/>
                </a:solidFill>
              </a:rPr>
              <a:t>Problématiques: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chemeClr val="tx2"/>
                </a:solidFill>
              </a:rPr>
              <a:t>Existence de plusieurs sources (bases de données) =&gt; il faut développer un producer pour chaque BDD.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chemeClr val="tx2"/>
                </a:solidFill>
              </a:rPr>
              <a:t>Les données dans kafka classique sont des faits (aucun caractère de streaming)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="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="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u="sng" dirty="0">
                <a:solidFill>
                  <a:schemeClr val="tx2"/>
                </a:solidFill>
              </a:rPr>
              <a:t>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chemeClr val="tx2"/>
                </a:solidFill>
              </a:rPr>
              <a:t>Kafka Connect : une passerelle entre une grande variété de systèmes opérationnels (tels que les SGBDR, les ERP, les data warehouse, les outils de journalisation) et le Log de Kafka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Bu</a:t>
            </a:r>
            <a:r>
              <a:rPr lang="fr-FR" b="0" dirty="0">
                <a:solidFill>
                  <a:schemeClr val="tx2"/>
                </a:solidFill>
              </a:rPr>
              <a:t>t : copier/transférer les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Usage:</a:t>
            </a:r>
            <a:r>
              <a:rPr lang="fr-FR" b="0" dirty="0">
                <a:solidFill>
                  <a:schemeClr val="tx2"/>
                </a:solidFill>
              </a:rPr>
              <a:t> immédiat ou différé.</a:t>
            </a:r>
            <a:endParaRPr lang="fr-FR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i="1" u="sng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31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FEEB028-3548-442E-AE40-CB7374722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0"/>
            <a:ext cx="6707188" cy="850900"/>
          </a:xfrm>
        </p:spPr>
        <p:txBody>
          <a:bodyPr/>
          <a:lstStyle/>
          <a:p>
            <a:r>
              <a: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KAFKA CONNECT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90C940-04C2-4FBA-9F78-EE4526438164}"/>
              </a:ext>
            </a:extLst>
          </p:cNvPr>
          <p:cNvSpPr txBox="1"/>
          <p:nvPr/>
        </p:nvSpPr>
        <p:spPr>
          <a:xfrm>
            <a:off x="1187624" y="85090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dirty="0">
                <a:solidFill>
                  <a:schemeClr val="tx2"/>
                </a:solidFill>
              </a:rPr>
              <a:t>1. Architecture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C94ED1-5B5A-4906-A38F-40E8C4EFA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0" r="4124" b="4724"/>
          <a:stretch/>
        </p:blipFill>
        <p:spPr bwMode="auto">
          <a:xfrm>
            <a:off x="251520" y="1636299"/>
            <a:ext cx="8363843" cy="5110226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8761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539</TotalTime>
  <Words>413</Words>
  <Application>Microsoft Office PowerPoint</Application>
  <PresentationFormat>Affichage à l'écran (4:3)</PresentationFormat>
  <Paragraphs>64</Paragraphs>
  <Slides>11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Dosis</vt:lpstr>
      <vt:lpstr>template</vt:lpstr>
      <vt:lpstr>Custom Design</vt:lpstr>
      <vt:lpstr>KAFKA Connect &amp;  KAFKA Streams</vt:lpstr>
      <vt:lpstr>Sommaire</vt:lpstr>
      <vt:lpstr>I. KAFKA STREAMS</vt:lpstr>
      <vt:lpstr>I. KAFKA STREAMS</vt:lpstr>
      <vt:lpstr>I. KAFKA STREAMS</vt:lpstr>
      <vt:lpstr>I. KAFKA STREAMS</vt:lpstr>
      <vt:lpstr>I. KAFKA STREAMS</vt:lpstr>
      <vt:lpstr>II. KAFKA CONNECT</vt:lpstr>
      <vt:lpstr>II. KAFKA CONNECT</vt:lpstr>
      <vt:lpstr>II. KAFKA CONNECT</vt:lpstr>
      <vt:lpstr>II. KAFKA CONNECT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lastModifiedBy>Salim SEBIH</cp:lastModifiedBy>
  <cp:revision>38</cp:revision>
  <dcterms:created xsi:type="dcterms:W3CDTF">2013-06-24T09:29:37Z</dcterms:created>
  <dcterms:modified xsi:type="dcterms:W3CDTF">2022-05-03T13:48:18Z</dcterms:modified>
</cp:coreProperties>
</file>