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3"/>
  </p:notesMasterIdLst>
  <p:handoutMasterIdLst>
    <p:handoutMasterId r:id="rId14"/>
  </p:handoutMasterIdLst>
  <p:sldIdLst>
    <p:sldId id="256" r:id="rId3"/>
    <p:sldId id="259" r:id="rId4"/>
    <p:sldId id="260" r:id="rId5"/>
    <p:sldId id="262" r:id="rId6"/>
    <p:sldId id="264" r:id="rId7"/>
    <p:sldId id="263" r:id="rId8"/>
    <p:sldId id="265" r:id="rId9"/>
    <p:sldId id="267" r:id="rId10"/>
    <p:sldId id="266" r:id="rId11"/>
    <p:sldId id="257" r:id="rId12"/>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99F"/>
    <a:srgbClr val="65482B"/>
    <a:srgbClr val="C75806"/>
    <a:srgbClr val="000000"/>
    <a:srgbClr val="0CC1E0"/>
    <a:srgbClr val="1B00FE"/>
    <a:srgbClr val="DE7B1E"/>
    <a:srgbClr val="6B6B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5" autoAdjust="0"/>
    <p:restoredTop sz="83401" autoAdjust="0"/>
  </p:normalViewPr>
  <p:slideViewPr>
    <p:cSldViewPr>
      <p:cViewPr varScale="1">
        <p:scale>
          <a:sx n="52" d="100"/>
          <a:sy n="52" d="100"/>
        </p:scale>
        <p:origin x="1820" y="4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166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7CE2A13A-2852-41B3-AD68-15C80475E3D2}" type="slidenum">
              <a:rPr lang="ru-RU"/>
              <a:pPr/>
              <a:t>‹N°›</a:t>
            </a:fld>
            <a:endParaRPr lang="ru-RU"/>
          </a:p>
        </p:txBody>
      </p:sp>
    </p:spTree>
    <p:extLst>
      <p:ext uri="{BB962C8B-B14F-4D97-AF65-F5344CB8AC3E}">
        <p14:creationId xmlns:p14="http://schemas.microsoft.com/office/powerpoint/2010/main" val="301116019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1" dirty="0">
              <a:solidFill>
                <a:srgbClr val="00499F"/>
              </a:solidFill>
            </a:endParaRPr>
          </a:p>
        </p:txBody>
      </p:sp>
      <p:sp>
        <p:nvSpPr>
          <p:cNvPr id="4" name="Espace réservé du numéro de diapositive 3"/>
          <p:cNvSpPr>
            <a:spLocks noGrp="1"/>
          </p:cNvSpPr>
          <p:nvPr>
            <p:ph type="sldNum" sz="quarter" idx="5"/>
          </p:nvPr>
        </p:nvSpPr>
        <p:spPr/>
        <p:txBody>
          <a:bodyPr/>
          <a:lstStyle/>
          <a:p>
            <a:fld id="{7CE2A13A-2852-41B3-AD68-15C80475E3D2}" type="slidenum">
              <a:rPr lang="ru-RU" smtClean="0"/>
              <a:pPr/>
              <a:t>6</a:t>
            </a:fld>
            <a:endParaRPr lang="ru-RU"/>
          </a:p>
        </p:txBody>
      </p:sp>
    </p:spTree>
    <p:extLst>
      <p:ext uri="{BB962C8B-B14F-4D97-AF65-F5344CB8AC3E}">
        <p14:creationId xmlns:p14="http://schemas.microsoft.com/office/powerpoint/2010/main" val="2581570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sz="1200" b="1" dirty="0">
                <a:solidFill>
                  <a:srgbClr val="00499F"/>
                </a:solidFill>
                <a:effectLst/>
                <a:latin typeface="Calibri" panose="020F0502020204030204" pitchFamily="34" charset="0"/>
                <a:ea typeface="Times New Roman" panose="02020603050405020304" pitchFamily="18" charset="0"/>
                <a:cs typeface="Times New Roman" panose="02020603050405020304" pitchFamily="18" charset="0"/>
              </a:rPr>
              <a:t>La figure suivante récapitule l’architecture interne de Kafka </a:t>
            </a:r>
            <a:r>
              <a:rPr lang="fr-FR" sz="1200" b="1" dirty="0" err="1">
                <a:solidFill>
                  <a:srgbClr val="00499F"/>
                </a:solidFill>
                <a:effectLst/>
                <a:latin typeface="Calibri" panose="020F0502020204030204" pitchFamily="34" charset="0"/>
                <a:ea typeface="Times New Roman" panose="02020603050405020304" pitchFamily="18" charset="0"/>
                <a:cs typeface="Times New Roman" panose="02020603050405020304" pitchFamily="18" charset="0"/>
              </a:rPr>
              <a:t>Connect</a:t>
            </a:r>
            <a:r>
              <a:rPr lang="fr-FR" sz="1200" b="1" dirty="0">
                <a:solidFill>
                  <a:srgbClr val="00499F"/>
                </a:solidFill>
                <a:effectLst/>
                <a:latin typeface="Calibri" panose="020F0502020204030204" pitchFamily="34" charset="0"/>
                <a:ea typeface="Times New Roman" panose="02020603050405020304" pitchFamily="18" charset="0"/>
                <a:cs typeface="Times New Roman" panose="02020603050405020304" pitchFamily="18" charset="0"/>
              </a:rPr>
              <a:t> avec l’exemple d’une source de données, Oracle. L’utilisation de Kafka </a:t>
            </a:r>
            <a:r>
              <a:rPr lang="fr-FR" sz="1200" b="1" dirty="0" err="1">
                <a:solidFill>
                  <a:srgbClr val="00499F"/>
                </a:solidFill>
                <a:effectLst/>
                <a:latin typeface="Calibri" panose="020F0502020204030204" pitchFamily="34" charset="0"/>
                <a:ea typeface="Times New Roman" panose="02020603050405020304" pitchFamily="18" charset="0"/>
                <a:cs typeface="Times New Roman" panose="02020603050405020304" pitchFamily="18" charset="0"/>
              </a:rPr>
              <a:t>Connect</a:t>
            </a:r>
            <a:r>
              <a:rPr lang="fr-FR" sz="1200" b="1" dirty="0">
                <a:solidFill>
                  <a:srgbClr val="00499F"/>
                </a:solidFill>
                <a:effectLst/>
                <a:latin typeface="Calibri" panose="020F0502020204030204" pitchFamily="34" charset="0"/>
                <a:ea typeface="Times New Roman" panose="02020603050405020304" pitchFamily="18" charset="0"/>
                <a:cs typeface="Times New Roman" panose="02020603050405020304" pitchFamily="18" charset="0"/>
              </a:rPr>
              <a:t> revient à déclarer/supprimer les Connecteurs (indiquer la source de données à copier, les paramètres de connexion à cette source, le nombre de tâches, le topic de destination, …</a:t>
            </a:r>
            <a:r>
              <a:rPr lang="fr-FR" sz="1200" b="1" dirty="0" err="1">
                <a:solidFill>
                  <a:srgbClr val="00499F"/>
                </a:solidFill>
                <a:effectLst/>
                <a:latin typeface="Calibri" panose="020F0502020204030204" pitchFamily="34" charset="0"/>
                <a:ea typeface="Times New Roman" panose="02020603050405020304" pitchFamily="18" charset="0"/>
                <a:cs typeface="Times New Roman" panose="02020603050405020304" pitchFamily="18" charset="0"/>
              </a:rPr>
              <a:t>etc</a:t>
            </a:r>
            <a:r>
              <a:rPr lang="fr-FR" sz="1200" b="1" dirty="0">
                <a:solidFill>
                  <a:srgbClr val="00499F"/>
                </a:solidFill>
                <a:effectLst/>
                <a:latin typeface="Calibri" panose="020F0502020204030204" pitchFamily="34" charset="0"/>
                <a:ea typeface="Times New Roman" panose="02020603050405020304" pitchFamily="18" charset="0"/>
                <a:cs typeface="Times New Roman" panose="02020603050405020304" pitchFamily="18" charset="0"/>
              </a:rPr>
              <a:t>) et les configurer via un fichier de configuration (mode standalone), ou via une API REST</a:t>
            </a:r>
            <a:endParaRPr lang="fr-FR" b="1" dirty="0">
              <a:solidFill>
                <a:srgbClr val="00499F"/>
              </a:solidFill>
            </a:endParaRPr>
          </a:p>
          <a:p>
            <a:endParaRPr lang="fr-FR" dirty="0"/>
          </a:p>
        </p:txBody>
      </p:sp>
      <p:sp>
        <p:nvSpPr>
          <p:cNvPr id="4" name="Espace réservé du numéro de diapositive 3"/>
          <p:cNvSpPr>
            <a:spLocks noGrp="1"/>
          </p:cNvSpPr>
          <p:nvPr>
            <p:ph type="sldNum" sz="quarter" idx="5"/>
          </p:nvPr>
        </p:nvSpPr>
        <p:spPr/>
        <p:txBody>
          <a:bodyPr/>
          <a:lstStyle/>
          <a:p>
            <a:fld id="{7CE2A13A-2852-41B3-AD68-15C80475E3D2}" type="slidenum">
              <a:rPr lang="ru-RU" smtClean="0"/>
              <a:pPr/>
              <a:t>8</a:t>
            </a:fld>
            <a:endParaRPr lang="ru-RU"/>
          </a:p>
        </p:txBody>
      </p:sp>
    </p:spTree>
    <p:extLst>
      <p:ext uri="{BB962C8B-B14F-4D97-AF65-F5344CB8AC3E}">
        <p14:creationId xmlns:p14="http://schemas.microsoft.com/office/powerpoint/2010/main" val="14089403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900113" y="1412875"/>
            <a:ext cx="3024187" cy="1439863"/>
          </a:xfrm>
          <a:effectLst>
            <a:outerShdw dist="17961" dir="2700000" algn="ctr" rotWithShape="0">
              <a:schemeClr val="bg2"/>
            </a:outerShdw>
          </a:effectLst>
        </p:spPr>
        <p:txBody>
          <a:bodyPr/>
          <a:lstStyle>
            <a:lvl1pPr>
              <a:defRPr sz="3200">
                <a:solidFill>
                  <a:schemeClr val="tx2"/>
                </a:solidFill>
              </a:defRPr>
            </a:lvl1pPr>
          </a:lstStyle>
          <a:p>
            <a:pPr lvl="0"/>
            <a:r>
              <a:rPr lang="ru-RU" noProof="0"/>
              <a:t>Образец заголовка</a:t>
            </a:r>
          </a:p>
        </p:txBody>
      </p:sp>
      <p:sp>
        <p:nvSpPr>
          <p:cNvPr id="5123" name="Rectangle 3"/>
          <p:cNvSpPr>
            <a:spLocks noGrp="1" noChangeArrowheads="1"/>
          </p:cNvSpPr>
          <p:nvPr>
            <p:ph type="subTitle" idx="1"/>
          </p:nvPr>
        </p:nvSpPr>
        <p:spPr>
          <a:xfrm>
            <a:off x="1403350" y="4652963"/>
            <a:ext cx="1655763" cy="1008062"/>
          </a:xfrm>
          <a:effectLst>
            <a:outerShdw dist="17961" dir="2700000" algn="ctr" rotWithShape="0">
              <a:schemeClr val="bg2"/>
            </a:outerShdw>
          </a:effectLst>
        </p:spPr>
        <p:txBody>
          <a:bodyPr/>
          <a:lstStyle>
            <a:lvl1pPr marL="0" indent="0">
              <a:buFontTx/>
              <a:buNone/>
              <a:defRPr sz="1600">
                <a:solidFill>
                  <a:schemeClr val="bg1"/>
                </a:solidFill>
              </a:defRPr>
            </a:lvl1pPr>
          </a:lstStyle>
          <a:p>
            <a:pPr lvl="0"/>
            <a:r>
              <a:rPr lang="ru-RU" noProof="0"/>
              <a:t>Образец подзаголовка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2584451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462713" y="1052513"/>
            <a:ext cx="1854200" cy="5183187"/>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900113" y="1052513"/>
            <a:ext cx="5410200" cy="518318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1674729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11D6BABA-D8D9-44AC-A063-56A0C090F362}" type="slidenum">
              <a:rPr lang="ru-RU"/>
              <a:pPr/>
              <a:t>‹N°›</a:t>
            </a:fld>
            <a:endParaRPr lang="ru-RU"/>
          </a:p>
        </p:txBody>
      </p:sp>
    </p:spTree>
    <p:extLst>
      <p:ext uri="{BB962C8B-B14F-4D97-AF65-F5344CB8AC3E}">
        <p14:creationId xmlns:p14="http://schemas.microsoft.com/office/powerpoint/2010/main" val="361260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6BA5867F-DBC9-462A-9931-2632D52001C9}" type="slidenum">
              <a:rPr lang="ru-RU"/>
              <a:pPr/>
              <a:t>‹N°›</a:t>
            </a:fld>
            <a:endParaRPr lang="ru-RU"/>
          </a:p>
        </p:txBody>
      </p:sp>
    </p:spTree>
    <p:extLst>
      <p:ext uri="{BB962C8B-B14F-4D97-AF65-F5344CB8AC3E}">
        <p14:creationId xmlns:p14="http://schemas.microsoft.com/office/powerpoint/2010/main" val="1683347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288C2FF9-E068-40E2-AC59-6A813F63B412}" type="slidenum">
              <a:rPr lang="ru-RU"/>
              <a:pPr/>
              <a:t>‹N°›</a:t>
            </a:fld>
            <a:endParaRPr lang="ru-RU"/>
          </a:p>
        </p:txBody>
      </p:sp>
    </p:spTree>
    <p:extLst>
      <p:ext uri="{BB962C8B-B14F-4D97-AF65-F5344CB8AC3E}">
        <p14:creationId xmlns:p14="http://schemas.microsoft.com/office/powerpoint/2010/main" val="2432778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508AF50B-16FA-4EAD-871C-D22D800DED23}" type="slidenum">
              <a:rPr lang="ru-RU"/>
              <a:pPr/>
              <a:t>‹N°›</a:t>
            </a:fld>
            <a:endParaRPr lang="ru-RU"/>
          </a:p>
        </p:txBody>
      </p:sp>
    </p:spTree>
    <p:extLst>
      <p:ext uri="{BB962C8B-B14F-4D97-AF65-F5344CB8AC3E}">
        <p14:creationId xmlns:p14="http://schemas.microsoft.com/office/powerpoint/2010/main" val="4134315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AB515B61-4175-4747-A199-B65049970BF8}" type="slidenum">
              <a:rPr lang="ru-RU"/>
              <a:pPr/>
              <a:t>‹N°›</a:t>
            </a:fld>
            <a:endParaRPr lang="ru-RU"/>
          </a:p>
        </p:txBody>
      </p:sp>
    </p:spTree>
    <p:extLst>
      <p:ext uri="{BB962C8B-B14F-4D97-AF65-F5344CB8AC3E}">
        <p14:creationId xmlns:p14="http://schemas.microsoft.com/office/powerpoint/2010/main" val="2266384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7A239626-2506-479E-ACF7-3E0B05EECC89}" type="slidenum">
              <a:rPr lang="ru-RU"/>
              <a:pPr/>
              <a:t>‹N°›</a:t>
            </a:fld>
            <a:endParaRPr lang="ru-RU"/>
          </a:p>
        </p:txBody>
      </p:sp>
    </p:spTree>
    <p:extLst>
      <p:ext uri="{BB962C8B-B14F-4D97-AF65-F5344CB8AC3E}">
        <p14:creationId xmlns:p14="http://schemas.microsoft.com/office/powerpoint/2010/main" val="37058379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E0F50E4D-F1D5-450F-8C73-2EE874443066}" type="slidenum">
              <a:rPr lang="ru-RU"/>
              <a:pPr/>
              <a:t>‹N°›</a:t>
            </a:fld>
            <a:endParaRPr lang="ru-RU"/>
          </a:p>
        </p:txBody>
      </p:sp>
    </p:spTree>
    <p:extLst>
      <p:ext uri="{BB962C8B-B14F-4D97-AF65-F5344CB8AC3E}">
        <p14:creationId xmlns:p14="http://schemas.microsoft.com/office/powerpoint/2010/main" val="32462158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9C99A95F-8B46-4F4B-A7FC-54B2B4C3C475}" type="slidenum">
              <a:rPr lang="ru-RU"/>
              <a:pPr/>
              <a:t>‹N°›</a:t>
            </a:fld>
            <a:endParaRPr lang="ru-RU"/>
          </a:p>
        </p:txBody>
      </p:sp>
    </p:spTree>
    <p:extLst>
      <p:ext uri="{BB962C8B-B14F-4D97-AF65-F5344CB8AC3E}">
        <p14:creationId xmlns:p14="http://schemas.microsoft.com/office/powerpoint/2010/main" val="83388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39585992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66800F78-4E7E-423D-A7A1-CEE7D3393B89}" type="slidenum">
              <a:rPr lang="ru-RU"/>
              <a:pPr/>
              <a:t>‹N°›</a:t>
            </a:fld>
            <a:endParaRPr lang="ru-RU"/>
          </a:p>
        </p:txBody>
      </p:sp>
    </p:spTree>
    <p:extLst>
      <p:ext uri="{BB962C8B-B14F-4D97-AF65-F5344CB8AC3E}">
        <p14:creationId xmlns:p14="http://schemas.microsoft.com/office/powerpoint/2010/main" val="34290667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88C2BD82-1BBF-42BF-B000-7D21C23F717B}" type="slidenum">
              <a:rPr lang="ru-RU"/>
              <a:pPr/>
              <a:t>‹N°›</a:t>
            </a:fld>
            <a:endParaRPr lang="ru-RU"/>
          </a:p>
        </p:txBody>
      </p:sp>
    </p:spTree>
    <p:extLst>
      <p:ext uri="{BB962C8B-B14F-4D97-AF65-F5344CB8AC3E}">
        <p14:creationId xmlns:p14="http://schemas.microsoft.com/office/powerpoint/2010/main" val="36206699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92938" y="274638"/>
            <a:ext cx="1693862"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908175" y="274638"/>
            <a:ext cx="4932363"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6BBAA98D-DF69-4B6A-A234-00CB6B350B5D}" type="slidenum">
              <a:rPr lang="ru-RU"/>
              <a:pPr/>
              <a:t>‹N°›</a:t>
            </a:fld>
            <a:endParaRPr lang="ru-RU"/>
          </a:p>
        </p:txBody>
      </p:sp>
    </p:spTree>
    <p:extLst>
      <p:ext uri="{BB962C8B-B14F-4D97-AF65-F5344CB8AC3E}">
        <p14:creationId xmlns:p14="http://schemas.microsoft.com/office/powerpoint/2010/main" val="2150544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extLst>
      <p:ext uri="{BB962C8B-B14F-4D97-AF65-F5344CB8AC3E}">
        <p14:creationId xmlns:p14="http://schemas.microsoft.com/office/powerpoint/2010/main" val="2154550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900113" y="2205038"/>
            <a:ext cx="3632200" cy="4030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84713" y="2205038"/>
            <a:ext cx="3632200" cy="4030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241366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3322980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extLst>
      <p:ext uri="{BB962C8B-B14F-4D97-AF65-F5344CB8AC3E}">
        <p14:creationId xmlns:p14="http://schemas.microsoft.com/office/powerpoint/2010/main" val="55519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1418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extLst>
      <p:ext uri="{BB962C8B-B14F-4D97-AF65-F5344CB8AC3E}">
        <p14:creationId xmlns:p14="http://schemas.microsoft.com/office/powerpoint/2010/main" val="2128274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extLst>
      <p:ext uri="{BB962C8B-B14F-4D97-AF65-F5344CB8AC3E}">
        <p14:creationId xmlns:p14="http://schemas.microsoft.com/office/powerpoint/2010/main" val="3936821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00113" y="1052513"/>
            <a:ext cx="74168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Образец заголовка</a:t>
            </a:r>
          </a:p>
        </p:txBody>
      </p:sp>
      <p:sp>
        <p:nvSpPr>
          <p:cNvPr id="1027" name="Rectangle 3"/>
          <p:cNvSpPr>
            <a:spLocks noGrp="1" noChangeArrowheads="1"/>
          </p:cNvSpPr>
          <p:nvPr>
            <p:ph type="body" idx="1"/>
          </p:nvPr>
        </p:nvSpPr>
        <p:spPr bwMode="auto">
          <a:xfrm>
            <a:off x="900113" y="2205038"/>
            <a:ext cx="7416800" cy="403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eaLnBrk="1" fontAlgn="base" hangingPunct="1">
        <a:spcBef>
          <a:spcPct val="0"/>
        </a:spcBef>
        <a:spcAft>
          <a:spcPct val="0"/>
        </a:spcAft>
        <a:defRPr sz="3600">
          <a:solidFill>
            <a:srgbClr val="6B6B6B"/>
          </a:solidFill>
          <a:latin typeface="+mj-lt"/>
          <a:ea typeface="+mj-ea"/>
          <a:cs typeface="+mj-cs"/>
        </a:defRPr>
      </a:lvl1pPr>
      <a:lvl2pPr algn="l" rtl="0" eaLnBrk="1" fontAlgn="base" hangingPunct="1">
        <a:spcBef>
          <a:spcPct val="0"/>
        </a:spcBef>
        <a:spcAft>
          <a:spcPct val="0"/>
        </a:spcAft>
        <a:defRPr sz="3600">
          <a:solidFill>
            <a:srgbClr val="6B6B6B"/>
          </a:solidFill>
          <a:latin typeface="Dosis" pitchFamily="2" charset="0"/>
        </a:defRPr>
      </a:lvl2pPr>
      <a:lvl3pPr algn="l" rtl="0" eaLnBrk="1" fontAlgn="base" hangingPunct="1">
        <a:spcBef>
          <a:spcPct val="0"/>
        </a:spcBef>
        <a:spcAft>
          <a:spcPct val="0"/>
        </a:spcAft>
        <a:defRPr sz="3600">
          <a:solidFill>
            <a:srgbClr val="6B6B6B"/>
          </a:solidFill>
          <a:latin typeface="Dosis" pitchFamily="2" charset="0"/>
        </a:defRPr>
      </a:lvl3pPr>
      <a:lvl4pPr algn="l" rtl="0" eaLnBrk="1" fontAlgn="base" hangingPunct="1">
        <a:spcBef>
          <a:spcPct val="0"/>
        </a:spcBef>
        <a:spcAft>
          <a:spcPct val="0"/>
        </a:spcAft>
        <a:defRPr sz="3600">
          <a:solidFill>
            <a:srgbClr val="6B6B6B"/>
          </a:solidFill>
          <a:latin typeface="Dosis" pitchFamily="2" charset="0"/>
        </a:defRPr>
      </a:lvl4pPr>
      <a:lvl5pPr algn="l" rtl="0" eaLnBrk="1" fontAlgn="base" hangingPunct="1">
        <a:spcBef>
          <a:spcPct val="0"/>
        </a:spcBef>
        <a:spcAft>
          <a:spcPct val="0"/>
        </a:spcAft>
        <a:defRPr sz="3600">
          <a:solidFill>
            <a:srgbClr val="6B6B6B"/>
          </a:solidFill>
          <a:latin typeface="Dosis" pitchFamily="2" charset="0"/>
        </a:defRPr>
      </a:lvl5pPr>
      <a:lvl6pPr marL="457200" algn="l" rtl="0" eaLnBrk="1" fontAlgn="base" hangingPunct="1">
        <a:spcBef>
          <a:spcPct val="0"/>
        </a:spcBef>
        <a:spcAft>
          <a:spcPct val="0"/>
        </a:spcAft>
        <a:defRPr sz="3600">
          <a:solidFill>
            <a:srgbClr val="6B6B6B"/>
          </a:solidFill>
          <a:latin typeface="Dosis" pitchFamily="2" charset="0"/>
        </a:defRPr>
      </a:lvl6pPr>
      <a:lvl7pPr marL="914400" algn="l" rtl="0" eaLnBrk="1" fontAlgn="base" hangingPunct="1">
        <a:spcBef>
          <a:spcPct val="0"/>
        </a:spcBef>
        <a:spcAft>
          <a:spcPct val="0"/>
        </a:spcAft>
        <a:defRPr sz="3600">
          <a:solidFill>
            <a:srgbClr val="6B6B6B"/>
          </a:solidFill>
          <a:latin typeface="Dosis" pitchFamily="2" charset="0"/>
        </a:defRPr>
      </a:lvl7pPr>
      <a:lvl8pPr marL="1371600" algn="l" rtl="0" eaLnBrk="1" fontAlgn="base" hangingPunct="1">
        <a:spcBef>
          <a:spcPct val="0"/>
        </a:spcBef>
        <a:spcAft>
          <a:spcPct val="0"/>
        </a:spcAft>
        <a:defRPr sz="3600">
          <a:solidFill>
            <a:srgbClr val="6B6B6B"/>
          </a:solidFill>
          <a:latin typeface="Dosis" pitchFamily="2" charset="0"/>
        </a:defRPr>
      </a:lvl8pPr>
      <a:lvl9pPr marL="1828800" algn="l" rtl="0" eaLnBrk="1" fontAlgn="base" hangingPunct="1">
        <a:spcBef>
          <a:spcPct val="0"/>
        </a:spcBef>
        <a:spcAft>
          <a:spcPct val="0"/>
        </a:spcAft>
        <a:defRPr sz="3600">
          <a:solidFill>
            <a:srgbClr val="6B6B6B"/>
          </a:solidFill>
          <a:latin typeface="Dosis" pitchFamily="2" charset="0"/>
        </a:defRPr>
      </a:lvl9pPr>
    </p:titleStyle>
    <p:bodyStyle>
      <a:lvl1pPr marL="342900" indent="-342900" algn="l" rtl="0" eaLnBrk="1" fontAlgn="base" hangingPunct="1">
        <a:spcBef>
          <a:spcPct val="20000"/>
        </a:spcBef>
        <a:spcAft>
          <a:spcPct val="0"/>
        </a:spcAft>
        <a:buChar char="•"/>
        <a:defRPr sz="2000">
          <a:solidFill>
            <a:srgbClr val="6B6B6B"/>
          </a:solidFill>
          <a:latin typeface="+mn-lt"/>
          <a:ea typeface="+mn-ea"/>
          <a:cs typeface="+mn-cs"/>
        </a:defRPr>
      </a:lvl1pPr>
      <a:lvl2pPr marL="742950" indent="-285750" algn="l" rtl="0" eaLnBrk="1" fontAlgn="base" hangingPunct="1">
        <a:spcBef>
          <a:spcPct val="20000"/>
        </a:spcBef>
        <a:spcAft>
          <a:spcPct val="0"/>
        </a:spcAft>
        <a:buChar char="–"/>
        <a:defRPr sz="2000">
          <a:solidFill>
            <a:srgbClr val="6B6B6B"/>
          </a:solidFill>
          <a:latin typeface="+mn-lt"/>
        </a:defRPr>
      </a:lvl2pPr>
      <a:lvl3pPr marL="1143000" indent="-228600" algn="l" rtl="0" eaLnBrk="1" fontAlgn="base" hangingPunct="1">
        <a:spcBef>
          <a:spcPct val="20000"/>
        </a:spcBef>
        <a:spcAft>
          <a:spcPct val="0"/>
        </a:spcAft>
        <a:buChar char="•"/>
        <a:defRPr sz="2000">
          <a:solidFill>
            <a:srgbClr val="6B6B6B"/>
          </a:solidFill>
          <a:latin typeface="+mn-lt"/>
        </a:defRPr>
      </a:lvl3pPr>
      <a:lvl4pPr marL="1600200" indent="-228600" algn="l" rtl="0" eaLnBrk="1" fontAlgn="base" hangingPunct="1">
        <a:spcBef>
          <a:spcPct val="20000"/>
        </a:spcBef>
        <a:spcAft>
          <a:spcPct val="0"/>
        </a:spcAft>
        <a:buChar char="–"/>
        <a:defRPr sz="2000">
          <a:solidFill>
            <a:srgbClr val="6B6B6B"/>
          </a:solidFill>
          <a:latin typeface="+mn-lt"/>
        </a:defRPr>
      </a:lvl4pPr>
      <a:lvl5pPr marL="2057400" indent="-228600" algn="l" rtl="0" eaLnBrk="1" fontAlgn="base" hangingPunct="1">
        <a:spcBef>
          <a:spcPct val="20000"/>
        </a:spcBef>
        <a:spcAft>
          <a:spcPct val="0"/>
        </a:spcAft>
        <a:buChar char="»"/>
        <a:defRPr sz="2000">
          <a:solidFill>
            <a:srgbClr val="6B6B6B"/>
          </a:solidFill>
          <a:latin typeface="+mn-lt"/>
        </a:defRPr>
      </a:lvl5pPr>
      <a:lvl6pPr marL="2514600" indent="-228600" algn="l" rtl="0" eaLnBrk="1" fontAlgn="base" hangingPunct="1">
        <a:spcBef>
          <a:spcPct val="20000"/>
        </a:spcBef>
        <a:spcAft>
          <a:spcPct val="0"/>
        </a:spcAft>
        <a:buChar char="»"/>
        <a:defRPr sz="2000">
          <a:solidFill>
            <a:srgbClr val="6B6B6B"/>
          </a:solidFill>
          <a:latin typeface="+mn-lt"/>
        </a:defRPr>
      </a:lvl6pPr>
      <a:lvl7pPr marL="2971800" indent="-228600" algn="l" rtl="0" eaLnBrk="1" fontAlgn="base" hangingPunct="1">
        <a:spcBef>
          <a:spcPct val="20000"/>
        </a:spcBef>
        <a:spcAft>
          <a:spcPct val="0"/>
        </a:spcAft>
        <a:buChar char="»"/>
        <a:defRPr sz="2000">
          <a:solidFill>
            <a:srgbClr val="6B6B6B"/>
          </a:solidFill>
          <a:latin typeface="+mn-lt"/>
        </a:defRPr>
      </a:lvl7pPr>
      <a:lvl8pPr marL="3429000" indent="-228600" algn="l" rtl="0" eaLnBrk="1" fontAlgn="base" hangingPunct="1">
        <a:spcBef>
          <a:spcPct val="20000"/>
        </a:spcBef>
        <a:spcAft>
          <a:spcPct val="0"/>
        </a:spcAft>
        <a:buChar char="»"/>
        <a:defRPr sz="2000">
          <a:solidFill>
            <a:srgbClr val="6B6B6B"/>
          </a:solidFill>
          <a:latin typeface="+mn-lt"/>
        </a:defRPr>
      </a:lvl8pPr>
      <a:lvl9pPr marL="3886200" indent="-228600" algn="l" rtl="0" eaLnBrk="1" fontAlgn="base" hangingPunct="1">
        <a:spcBef>
          <a:spcPct val="20000"/>
        </a:spcBef>
        <a:spcAft>
          <a:spcPct val="0"/>
        </a:spcAft>
        <a:buChar char="»"/>
        <a:defRPr sz="2000">
          <a:solidFill>
            <a:srgbClr val="6B6B6B"/>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0718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ru-RU"/>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ru-RU"/>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4B110ABB-F99A-4B53-9EFB-90F3706D51F8}" type="slidenum">
              <a:rPr lang="ru-RU"/>
              <a:pPr/>
              <a:t>‹N°›</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600">
          <a:solidFill>
            <a:srgbClr val="6B6B6B"/>
          </a:solidFill>
          <a:latin typeface="+mj-lt"/>
          <a:ea typeface="+mj-ea"/>
          <a:cs typeface="+mj-cs"/>
        </a:defRPr>
      </a:lvl1pPr>
      <a:lvl2pPr algn="l" rtl="0" fontAlgn="base">
        <a:spcBef>
          <a:spcPct val="0"/>
        </a:spcBef>
        <a:spcAft>
          <a:spcPct val="0"/>
        </a:spcAft>
        <a:defRPr sz="3600">
          <a:solidFill>
            <a:srgbClr val="6B6B6B"/>
          </a:solidFill>
          <a:latin typeface="Dosis" pitchFamily="2" charset="0"/>
        </a:defRPr>
      </a:lvl2pPr>
      <a:lvl3pPr algn="l" rtl="0" fontAlgn="base">
        <a:spcBef>
          <a:spcPct val="0"/>
        </a:spcBef>
        <a:spcAft>
          <a:spcPct val="0"/>
        </a:spcAft>
        <a:defRPr sz="3600">
          <a:solidFill>
            <a:srgbClr val="6B6B6B"/>
          </a:solidFill>
          <a:latin typeface="Dosis" pitchFamily="2" charset="0"/>
        </a:defRPr>
      </a:lvl3pPr>
      <a:lvl4pPr algn="l" rtl="0" fontAlgn="base">
        <a:spcBef>
          <a:spcPct val="0"/>
        </a:spcBef>
        <a:spcAft>
          <a:spcPct val="0"/>
        </a:spcAft>
        <a:defRPr sz="3600">
          <a:solidFill>
            <a:srgbClr val="6B6B6B"/>
          </a:solidFill>
          <a:latin typeface="Dosis" pitchFamily="2" charset="0"/>
        </a:defRPr>
      </a:lvl4pPr>
      <a:lvl5pPr algn="l" rtl="0" fontAlgn="base">
        <a:spcBef>
          <a:spcPct val="0"/>
        </a:spcBef>
        <a:spcAft>
          <a:spcPct val="0"/>
        </a:spcAft>
        <a:defRPr sz="3600">
          <a:solidFill>
            <a:srgbClr val="6B6B6B"/>
          </a:solidFill>
          <a:latin typeface="Dosis" pitchFamily="2" charset="0"/>
        </a:defRPr>
      </a:lvl5pPr>
      <a:lvl6pPr marL="457200" algn="l" rtl="0" fontAlgn="base">
        <a:spcBef>
          <a:spcPct val="0"/>
        </a:spcBef>
        <a:spcAft>
          <a:spcPct val="0"/>
        </a:spcAft>
        <a:defRPr sz="3600">
          <a:solidFill>
            <a:srgbClr val="6B6B6B"/>
          </a:solidFill>
          <a:latin typeface="Dosis" pitchFamily="2" charset="0"/>
        </a:defRPr>
      </a:lvl6pPr>
      <a:lvl7pPr marL="914400" algn="l" rtl="0" fontAlgn="base">
        <a:spcBef>
          <a:spcPct val="0"/>
        </a:spcBef>
        <a:spcAft>
          <a:spcPct val="0"/>
        </a:spcAft>
        <a:defRPr sz="3600">
          <a:solidFill>
            <a:srgbClr val="6B6B6B"/>
          </a:solidFill>
          <a:latin typeface="Dosis" pitchFamily="2" charset="0"/>
        </a:defRPr>
      </a:lvl7pPr>
      <a:lvl8pPr marL="1371600" algn="l" rtl="0" fontAlgn="base">
        <a:spcBef>
          <a:spcPct val="0"/>
        </a:spcBef>
        <a:spcAft>
          <a:spcPct val="0"/>
        </a:spcAft>
        <a:defRPr sz="3600">
          <a:solidFill>
            <a:srgbClr val="6B6B6B"/>
          </a:solidFill>
          <a:latin typeface="Dosis" pitchFamily="2" charset="0"/>
        </a:defRPr>
      </a:lvl8pPr>
      <a:lvl9pPr marL="1828800" algn="l" rtl="0" fontAlgn="base">
        <a:spcBef>
          <a:spcPct val="0"/>
        </a:spcBef>
        <a:spcAft>
          <a:spcPct val="0"/>
        </a:spcAft>
        <a:defRPr sz="3600">
          <a:solidFill>
            <a:srgbClr val="6B6B6B"/>
          </a:solidFill>
          <a:latin typeface="Dosis" pitchFamily="2" charset="0"/>
        </a:defRPr>
      </a:lvl9pPr>
    </p:titleStyle>
    <p:bodyStyle>
      <a:lvl1pPr marL="342900" indent="-342900" algn="l" rtl="0" fontAlgn="base">
        <a:spcBef>
          <a:spcPct val="20000"/>
        </a:spcBef>
        <a:spcAft>
          <a:spcPct val="0"/>
        </a:spcAft>
        <a:buChar char="•"/>
        <a:defRPr sz="2000">
          <a:solidFill>
            <a:srgbClr val="6B6B6B"/>
          </a:solidFill>
          <a:latin typeface="+mn-lt"/>
          <a:ea typeface="+mn-ea"/>
          <a:cs typeface="+mn-cs"/>
        </a:defRPr>
      </a:lvl1pPr>
      <a:lvl2pPr marL="742950" indent="-285750" algn="l" rtl="0" fontAlgn="base">
        <a:spcBef>
          <a:spcPct val="20000"/>
        </a:spcBef>
        <a:spcAft>
          <a:spcPct val="0"/>
        </a:spcAft>
        <a:buChar char="–"/>
        <a:defRPr sz="2000">
          <a:solidFill>
            <a:srgbClr val="6B6B6B"/>
          </a:solidFill>
          <a:latin typeface="+mn-lt"/>
        </a:defRPr>
      </a:lvl2pPr>
      <a:lvl3pPr marL="1143000" indent="-228600" algn="l" rtl="0" fontAlgn="base">
        <a:spcBef>
          <a:spcPct val="20000"/>
        </a:spcBef>
        <a:spcAft>
          <a:spcPct val="0"/>
        </a:spcAft>
        <a:buChar char="•"/>
        <a:defRPr sz="2000">
          <a:solidFill>
            <a:srgbClr val="6B6B6B"/>
          </a:solidFill>
          <a:latin typeface="+mn-lt"/>
        </a:defRPr>
      </a:lvl3pPr>
      <a:lvl4pPr marL="1600200" indent="-228600" algn="l" rtl="0" fontAlgn="base">
        <a:spcBef>
          <a:spcPct val="20000"/>
        </a:spcBef>
        <a:spcAft>
          <a:spcPct val="0"/>
        </a:spcAft>
        <a:buChar char="–"/>
        <a:defRPr sz="2000">
          <a:solidFill>
            <a:srgbClr val="6B6B6B"/>
          </a:solidFill>
          <a:latin typeface="+mn-lt"/>
        </a:defRPr>
      </a:lvl4pPr>
      <a:lvl5pPr marL="2057400" indent="-228600" algn="l" rtl="0" fontAlgn="base">
        <a:spcBef>
          <a:spcPct val="20000"/>
        </a:spcBef>
        <a:spcAft>
          <a:spcPct val="0"/>
        </a:spcAft>
        <a:buChar char="»"/>
        <a:defRPr sz="2000">
          <a:solidFill>
            <a:srgbClr val="6B6B6B"/>
          </a:solidFill>
          <a:latin typeface="+mn-lt"/>
        </a:defRPr>
      </a:lvl5pPr>
      <a:lvl6pPr marL="2514600" indent="-228600" algn="l" rtl="0" fontAlgn="base">
        <a:spcBef>
          <a:spcPct val="20000"/>
        </a:spcBef>
        <a:spcAft>
          <a:spcPct val="0"/>
        </a:spcAft>
        <a:buChar char="»"/>
        <a:defRPr sz="2000">
          <a:solidFill>
            <a:srgbClr val="6B6B6B"/>
          </a:solidFill>
          <a:latin typeface="+mn-lt"/>
        </a:defRPr>
      </a:lvl6pPr>
      <a:lvl7pPr marL="2971800" indent="-228600" algn="l" rtl="0" fontAlgn="base">
        <a:spcBef>
          <a:spcPct val="20000"/>
        </a:spcBef>
        <a:spcAft>
          <a:spcPct val="0"/>
        </a:spcAft>
        <a:buChar char="»"/>
        <a:defRPr sz="2000">
          <a:solidFill>
            <a:srgbClr val="6B6B6B"/>
          </a:solidFill>
          <a:latin typeface="+mn-lt"/>
        </a:defRPr>
      </a:lvl7pPr>
      <a:lvl8pPr marL="3429000" indent="-228600" algn="l" rtl="0" fontAlgn="base">
        <a:spcBef>
          <a:spcPct val="20000"/>
        </a:spcBef>
        <a:spcAft>
          <a:spcPct val="0"/>
        </a:spcAft>
        <a:buChar char="»"/>
        <a:defRPr sz="2000">
          <a:solidFill>
            <a:srgbClr val="6B6B6B"/>
          </a:solidFill>
          <a:latin typeface="+mn-lt"/>
        </a:defRPr>
      </a:lvl8pPr>
      <a:lvl9pPr marL="3886200" indent="-228600" algn="l" rtl="0" fontAlgn="base">
        <a:spcBef>
          <a:spcPct val="20000"/>
        </a:spcBef>
        <a:spcAft>
          <a:spcPct val="0"/>
        </a:spcAft>
        <a:buChar char="»"/>
        <a:defRPr sz="2000">
          <a:solidFill>
            <a:srgbClr val="6B6B6B"/>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0" y="243532"/>
            <a:ext cx="3672408" cy="2880321"/>
          </a:xfrm>
          <a:solidFill>
            <a:schemeClr val="accent1">
              <a:lumMod val="40000"/>
              <a:lumOff val="60000"/>
            </a:schemeClr>
          </a:solidFill>
        </p:spPr>
        <p:txBody>
          <a:bodyPr/>
          <a:lstStyle/>
          <a:p>
            <a:r>
              <a:rPr lang="fr-FR" sz="4800" dirty="0"/>
              <a:t>KAFKA </a:t>
            </a:r>
            <a:r>
              <a:rPr lang="fr-FR" sz="4800" dirty="0" err="1"/>
              <a:t>Connect</a:t>
            </a:r>
            <a:r>
              <a:rPr lang="fr-FR" sz="4800" dirty="0"/>
              <a:t> &amp; </a:t>
            </a:r>
            <a:br>
              <a:rPr lang="fr-FR" sz="4800" dirty="0"/>
            </a:br>
            <a:r>
              <a:rPr lang="fr-FR" sz="4800" dirty="0"/>
              <a:t>KAFKA Streams</a:t>
            </a:r>
            <a:endParaRPr lang="en-US" dirty="0"/>
          </a:p>
        </p:txBody>
      </p:sp>
      <p:sp>
        <p:nvSpPr>
          <p:cNvPr id="2" name="ZoneTexte 1">
            <a:extLst>
              <a:ext uri="{FF2B5EF4-FFF2-40B4-BE49-F238E27FC236}">
                <a16:creationId xmlns:a16="http://schemas.microsoft.com/office/drawing/2014/main" id="{20FCA55B-648E-4A2A-AF24-3AB1D761195E}"/>
              </a:ext>
            </a:extLst>
          </p:cNvPr>
          <p:cNvSpPr txBox="1"/>
          <p:nvPr/>
        </p:nvSpPr>
        <p:spPr>
          <a:xfrm>
            <a:off x="6156176" y="6237312"/>
            <a:ext cx="2160240" cy="369332"/>
          </a:xfrm>
          <a:prstGeom prst="rect">
            <a:avLst/>
          </a:prstGeom>
          <a:noFill/>
        </p:spPr>
        <p:txBody>
          <a:bodyPr wrap="square" rtlCol="0">
            <a:spAutoFit/>
          </a:bodyPr>
          <a:lstStyle/>
          <a:p>
            <a:r>
              <a:rPr lang="fr-FR" dirty="0"/>
              <a:t>Salim SEBIH</a:t>
            </a:r>
          </a:p>
        </p:txBody>
      </p:sp>
      <p:pic>
        <p:nvPicPr>
          <p:cNvPr id="5" name="Image 4">
            <a:extLst>
              <a:ext uri="{FF2B5EF4-FFF2-40B4-BE49-F238E27FC236}">
                <a16:creationId xmlns:a16="http://schemas.microsoft.com/office/drawing/2014/main" id="{90615BD4-5DF2-4E4E-92D7-7AA8F80CA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4005064"/>
            <a:ext cx="2287141" cy="228714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01700" y="1125538"/>
            <a:ext cx="4030663" cy="649287"/>
          </a:xfrm>
        </p:spPr>
        <p:txBody>
          <a:bodyPr/>
          <a:lstStyle/>
          <a:p>
            <a:r>
              <a:rPr lang="en-US" dirty="0"/>
              <a:t>Second Page</a:t>
            </a:r>
            <a:endParaRPr lang="uk-UA" dirty="0"/>
          </a:p>
        </p:txBody>
      </p:sp>
      <p:sp>
        <p:nvSpPr>
          <p:cNvPr id="36867" name="Rectangle 3"/>
          <p:cNvSpPr>
            <a:spLocks noGrp="1" noChangeArrowheads="1"/>
          </p:cNvSpPr>
          <p:nvPr>
            <p:ph type="body" idx="1"/>
          </p:nvPr>
        </p:nvSpPr>
        <p:spPr>
          <a:xfrm>
            <a:off x="611188" y="2349500"/>
            <a:ext cx="8278812" cy="3960813"/>
          </a:xfrm>
        </p:spPr>
        <p:txBody>
          <a:bodyPr/>
          <a:lstStyle/>
          <a:p>
            <a:pPr>
              <a:lnSpc>
                <a:spcPct val="90000"/>
              </a:lnSpc>
            </a:pPr>
            <a:r>
              <a:rPr lang="en-US" altLang="ko-KR" dirty="0">
                <a:ea typeface="굴림" charset="-127"/>
              </a:rPr>
              <a:t>Your Text here</a:t>
            </a:r>
          </a:p>
          <a:p>
            <a:pPr>
              <a:lnSpc>
                <a:spcPct val="90000"/>
              </a:lnSpc>
            </a:pPr>
            <a:endParaRPr lang="en-US" altLang="ko-KR" dirty="0">
              <a:ea typeface="굴림" charset="-127"/>
            </a:endParaRPr>
          </a:p>
          <a:p>
            <a:pPr>
              <a:lnSpc>
                <a:spcPct val="90000"/>
              </a:lnSpc>
            </a:pPr>
            <a:r>
              <a:rPr lang="ru-RU" altLang="ko-KR" dirty="0">
                <a:ea typeface="굴림"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altLang="ko-KR" dirty="0">
              <a:ea typeface="굴림" charset="-127"/>
            </a:endParaRPr>
          </a:p>
          <a:p>
            <a:pPr>
              <a:lnSpc>
                <a:spcPct val="90000"/>
              </a:lnSpc>
            </a:pPr>
            <a:endParaRPr lang="en-US" altLang="ko-KR" dirty="0">
              <a:ea typeface="굴림" charset="-127"/>
            </a:endParaRPr>
          </a:p>
          <a:p>
            <a:pPr>
              <a:lnSpc>
                <a:spcPct val="90000"/>
              </a:lnSpc>
            </a:pPr>
            <a:r>
              <a:rPr lang="ru-RU" altLang="ko-KR" dirty="0">
                <a:ea typeface="굴림"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0"/>
            <a:ext cx="6707188" cy="850900"/>
          </a:xfrm>
        </p:spPr>
        <p:txBody>
          <a:bodyPr/>
          <a:lstStyle/>
          <a:p>
            <a:r>
              <a:rPr lang="fr-FR" dirty="0">
                <a:solidFill>
                  <a:schemeClr val="tx2"/>
                </a:solidFill>
                <a:latin typeface="Arial" panose="020B0604020202020204" pitchFamily="34" charset="0"/>
                <a:cs typeface="Arial" panose="020B0604020202020204" pitchFamily="34" charset="0"/>
              </a:rPr>
              <a:t>Sommaire</a:t>
            </a:r>
            <a:endParaRPr lang="en-US" dirty="0">
              <a:latin typeface="Arial" panose="020B0604020202020204" pitchFamily="34" charset="0"/>
              <a:cs typeface="Arial" panose="020B0604020202020204" pitchFamily="34" charset="0"/>
            </a:endParaRPr>
          </a:p>
        </p:txBody>
      </p:sp>
      <p:sp>
        <p:nvSpPr>
          <p:cNvPr id="195587" name="Rectangle 3"/>
          <p:cNvSpPr>
            <a:spLocks noGrp="1" noChangeArrowheads="1"/>
          </p:cNvSpPr>
          <p:nvPr>
            <p:ph type="body" idx="1"/>
          </p:nvPr>
        </p:nvSpPr>
        <p:spPr>
          <a:xfrm>
            <a:off x="1908175" y="1485602"/>
            <a:ext cx="7056313" cy="5111750"/>
          </a:xfrm>
        </p:spPr>
        <p:txBody>
          <a:bodyPr/>
          <a:lstStyle/>
          <a:p>
            <a:pPr marL="514350" indent="-514350">
              <a:buFont typeface="+mj-lt"/>
              <a:buAutoNum type="romanUcPeriod"/>
            </a:pPr>
            <a:r>
              <a:rPr lang="en-US" altLang="ko-KR" dirty="0">
                <a:solidFill>
                  <a:schemeClr val="tx2"/>
                </a:solidFill>
                <a:latin typeface="Arial" panose="020B0604020202020204" pitchFamily="34" charset="0"/>
                <a:ea typeface="굴림" charset="-127"/>
                <a:cs typeface="Arial" panose="020B0604020202020204" pitchFamily="34" charset="0"/>
              </a:rPr>
              <a:t>KAFKA STREAMS</a:t>
            </a:r>
          </a:p>
          <a:p>
            <a:pPr marL="0" indent="0">
              <a:buNone/>
            </a:pPr>
            <a:r>
              <a:rPr lang="en-US" altLang="ko-KR" dirty="0">
                <a:solidFill>
                  <a:schemeClr val="tx2"/>
                </a:solidFill>
                <a:latin typeface="Arial" panose="020B0604020202020204" pitchFamily="34" charset="0"/>
                <a:ea typeface="굴림" charset="-127"/>
                <a:cs typeface="Arial" panose="020B0604020202020204" pitchFamily="34" charset="0"/>
              </a:rPr>
              <a:t>	1. Définition </a:t>
            </a:r>
          </a:p>
          <a:p>
            <a:pPr marL="0" indent="0">
              <a:buNone/>
            </a:pPr>
            <a:r>
              <a:rPr lang="en-US" altLang="ko-KR" dirty="0">
                <a:solidFill>
                  <a:schemeClr val="tx2"/>
                </a:solidFill>
                <a:latin typeface="Arial" panose="020B0604020202020204" pitchFamily="34" charset="0"/>
                <a:ea typeface="굴림" charset="-127"/>
                <a:cs typeface="Arial" panose="020B0604020202020204" pitchFamily="34" charset="0"/>
              </a:rPr>
              <a:t>	2. Architecture</a:t>
            </a:r>
          </a:p>
          <a:p>
            <a:pPr marL="0" indent="0">
              <a:buNone/>
            </a:pPr>
            <a:r>
              <a:rPr lang="en-US" altLang="ko-KR" dirty="0">
                <a:solidFill>
                  <a:schemeClr val="tx2"/>
                </a:solidFill>
                <a:latin typeface="Arial" panose="020B0604020202020204" pitchFamily="34" charset="0"/>
                <a:ea typeface="굴림" charset="-127"/>
                <a:cs typeface="Arial" panose="020B0604020202020204" pitchFamily="34" charset="0"/>
              </a:rPr>
              <a:t>	3. Kstreams VS Ktable</a:t>
            </a:r>
          </a:p>
          <a:p>
            <a:pPr marL="0" indent="0">
              <a:lnSpc>
                <a:spcPct val="80000"/>
              </a:lnSpc>
              <a:buNone/>
            </a:pPr>
            <a:r>
              <a:rPr lang="en-US" altLang="ko-KR" dirty="0">
                <a:solidFill>
                  <a:schemeClr val="tx2"/>
                </a:solidFill>
                <a:latin typeface="Arial" panose="020B0604020202020204" pitchFamily="34" charset="0"/>
                <a:ea typeface="굴림" charset="-127"/>
                <a:cs typeface="Arial" panose="020B0604020202020204" pitchFamily="34" charset="0"/>
              </a:rPr>
              <a:t>  </a:t>
            </a:r>
          </a:p>
          <a:p>
            <a:pPr>
              <a:lnSpc>
                <a:spcPct val="80000"/>
              </a:lnSpc>
            </a:pPr>
            <a:endParaRPr lang="en-US" altLang="ko-KR" dirty="0">
              <a:solidFill>
                <a:schemeClr val="tx2"/>
              </a:solidFill>
              <a:latin typeface="Arial" panose="020B0604020202020204" pitchFamily="34" charset="0"/>
              <a:ea typeface="굴림" charset="-127"/>
              <a:cs typeface="Arial" panose="020B0604020202020204" pitchFamily="34" charset="0"/>
            </a:endParaRPr>
          </a:p>
          <a:p>
            <a:pPr marL="514350" indent="-514350">
              <a:buAutoNum type="romanUcPeriod" startAt="2"/>
            </a:pPr>
            <a:r>
              <a:rPr lang="en-US" dirty="0">
                <a:solidFill>
                  <a:schemeClr val="tx2"/>
                </a:solidFill>
                <a:latin typeface="Arial" panose="020B0604020202020204" pitchFamily="34" charset="0"/>
                <a:cs typeface="Arial" panose="020B0604020202020204" pitchFamily="34" charset="0"/>
              </a:rPr>
              <a:t>KAFKA CONNECT</a:t>
            </a:r>
          </a:p>
          <a:p>
            <a:pPr marL="0" indent="0">
              <a:buNone/>
            </a:pPr>
            <a:r>
              <a:rPr lang="en-US" dirty="0">
                <a:solidFill>
                  <a:schemeClr val="tx2"/>
                </a:solidFill>
                <a:latin typeface="Arial" panose="020B0604020202020204" pitchFamily="34" charset="0"/>
                <a:cs typeface="Arial" panose="020B0604020202020204" pitchFamily="34" charset="0"/>
              </a:rPr>
              <a:t> 	1. Définition</a:t>
            </a:r>
          </a:p>
          <a:p>
            <a:pPr marL="0" indent="0">
              <a:buNone/>
            </a:pPr>
            <a:r>
              <a:rPr lang="en-US" dirty="0">
                <a:solidFill>
                  <a:schemeClr val="tx2"/>
                </a:solidFill>
                <a:latin typeface="Arial" panose="020B0604020202020204" pitchFamily="34" charset="0"/>
                <a:cs typeface="Arial" panose="020B0604020202020204" pitchFamily="34" charset="0"/>
              </a:rPr>
              <a:t>	2. Architecture</a:t>
            </a:r>
          </a:p>
          <a:p>
            <a:pPr marL="0" indent="0">
              <a:buNone/>
            </a:pPr>
            <a:r>
              <a:rPr lang="en-US" dirty="0">
                <a:solidFill>
                  <a:schemeClr val="tx2"/>
                </a:solidFill>
                <a:latin typeface="Arial" panose="020B0604020202020204" pitchFamily="34" charset="0"/>
                <a:cs typeface="Arial" panose="020B0604020202020204" pitchFamily="34" charset="0"/>
              </a:rPr>
              <a:t>	3. Mode de fonctionnement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0698F01-DE78-4BED-84B1-671C7DDCCB35}"/>
              </a:ext>
            </a:extLst>
          </p:cNvPr>
          <p:cNvSpPr>
            <a:spLocks noGrp="1"/>
          </p:cNvSpPr>
          <p:nvPr>
            <p:ph idx="1"/>
          </p:nvPr>
        </p:nvSpPr>
        <p:spPr>
          <a:xfrm>
            <a:off x="863600" y="1484784"/>
            <a:ext cx="7416800" cy="4605734"/>
          </a:xfrm>
        </p:spPr>
        <p:txBody>
          <a:bodyPr/>
          <a:lstStyle/>
          <a:p>
            <a:pPr>
              <a:lnSpc>
                <a:spcPct val="150000"/>
              </a:lnSpc>
            </a:pPr>
            <a:r>
              <a:rPr lang="fr-FR" sz="2200" dirty="0">
                <a:solidFill>
                  <a:schemeClr val="tx2"/>
                </a:solidFill>
                <a:effectLst/>
                <a:latin typeface="Arial" panose="020B0604020202020204" pitchFamily="34" charset="0"/>
                <a:ea typeface="Times New Roman" panose="02020603050405020304" pitchFamily="18" charset="0"/>
                <a:cs typeface="Arial" panose="020B0604020202020204" pitchFamily="34" charset="0"/>
              </a:rPr>
              <a:t>Disponible depuis la version 0.10 de Kafka</a:t>
            </a:r>
            <a:endParaRPr lang="fr-FR" sz="2200" dirty="0">
              <a:solidFill>
                <a:schemeClr val="tx2"/>
              </a:solidFill>
              <a:latin typeface="Arial" panose="020B0604020202020204" pitchFamily="34" charset="0"/>
              <a:cs typeface="Arial" panose="020B0604020202020204" pitchFamily="34" charset="0"/>
            </a:endParaRPr>
          </a:p>
          <a:p>
            <a:pPr>
              <a:lnSpc>
                <a:spcPct val="150000"/>
              </a:lnSpc>
            </a:pPr>
            <a:r>
              <a:rPr lang="fr-FR" sz="2200" dirty="0">
                <a:solidFill>
                  <a:schemeClr val="tx2"/>
                </a:solidFill>
                <a:latin typeface="Arial" panose="020B0604020202020204" pitchFamily="34" charset="0"/>
                <a:cs typeface="Arial" panose="020B0604020202020204" pitchFamily="34" charset="0"/>
              </a:rPr>
              <a:t>(API) </a:t>
            </a:r>
            <a:r>
              <a:rPr lang="fr-FR" sz="2200" dirty="0">
                <a:solidFill>
                  <a:schemeClr val="tx2"/>
                </a:solidFill>
                <a:effectLst/>
                <a:latin typeface="Arial" panose="020B0604020202020204" pitchFamily="34" charset="0"/>
                <a:ea typeface="Times New Roman" panose="02020603050405020304" pitchFamily="18" charset="0"/>
                <a:cs typeface="Arial" panose="020B0604020202020204" pitchFamily="34" charset="0"/>
              </a:rPr>
              <a:t>bibliothèque de traitement de données(Threads avec des taches) </a:t>
            </a:r>
          </a:p>
          <a:p>
            <a:pPr>
              <a:lnSpc>
                <a:spcPct val="150000"/>
              </a:lnSpc>
            </a:pPr>
            <a:r>
              <a:rPr lang="fr-FR" sz="2200" dirty="0">
                <a:solidFill>
                  <a:schemeClr val="tx2"/>
                </a:solidFill>
                <a:latin typeface="Arial" panose="020B0604020202020204" pitchFamily="34" charset="0"/>
                <a:ea typeface="Times New Roman" panose="02020603050405020304" pitchFamily="18" charset="0"/>
                <a:cs typeface="Arial" panose="020B0604020202020204" pitchFamily="34" charset="0"/>
              </a:rPr>
              <a:t>T</a:t>
            </a:r>
            <a:r>
              <a:rPr lang="fr-FR" sz="2200" dirty="0">
                <a:solidFill>
                  <a:schemeClr val="tx2"/>
                </a:solidFill>
                <a:effectLst/>
                <a:latin typeface="Arial" panose="020B0604020202020204" pitchFamily="34" charset="0"/>
                <a:ea typeface="Times New Roman" panose="02020603050405020304" pitchFamily="18" charset="0"/>
                <a:cs typeface="Arial" panose="020B0604020202020204" pitchFamily="34" charset="0"/>
              </a:rPr>
              <a:t>ransactionnelle (Plus qu’un consumer)</a:t>
            </a:r>
          </a:p>
          <a:p>
            <a:pPr>
              <a:lnSpc>
                <a:spcPct val="150000"/>
              </a:lnSpc>
            </a:pPr>
            <a:r>
              <a:rPr lang="fr-FR" sz="2200" dirty="0">
                <a:solidFill>
                  <a:schemeClr val="tx2"/>
                </a:solidFill>
                <a:latin typeface="Arial" panose="020B0604020202020204" pitchFamily="34" charset="0"/>
                <a:cs typeface="Arial" panose="020B0604020202020204" pitchFamily="34" charset="0"/>
              </a:rPr>
              <a:t>Traitement unitaire des données au niveau des topics</a:t>
            </a:r>
          </a:p>
          <a:p>
            <a:pPr>
              <a:lnSpc>
                <a:spcPct val="150000"/>
              </a:lnSpc>
            </a:pPr>
            <a:r>
              <a:rPr lang="fr-FR" sz="2200" dirty="0">
                <a:solidFill>
                  <a:schemeClr val="tx2"/>
                </a:solidFill>
                <a:latin typeface="Arial" panose="020B0604020202020204" pitchFamily="34" charset="0"/>
                <a:cs typeface="Arial" panose="020B0604020202020204" pitchFamily="34" charset="0"/>
              </a:rPr>
              <a:t>Transactional Data Hub (Opérationnel &amp; décisionnel)</a:t>
            </a:r>
          </a:p>
          <a:p>
            <a:pPr>
              <a:lnSpc>
                <a:spcPct val="150000"/>
              </a:lnSpc>
            </a:pPr>
            <a:r>
              <a:rPr lang="fr-FR" sz="2200" dirty="0">
                <a:solidFill>
                  <a:schemeClr val="tx2"/>
                </a:solidFill>
                <a:latin typeface="Arial" panose="020B0604020202020204" pitchFamily="34" charset="0"/>
                <a:cs typeface="Arial" panose="020B0604020202020204" pitchFamily="34" charset="0"/>
              </a:rPr>
              <a:t>les agrégations, les jointures, opérations complexes</a:t>
            </a:r>
          </a:p>
          <a:p>
            <a:pPr>
              <a:lnSpc>
                <a:spcPct val="150000"/>
              </a:lnSpc>
            </a:pPr>
            <a:r>
              <a:rPr lang="fr-FR" sz="2200" dirty="0">
                <a:solidFill>
                  <a:schemeClr val="tx2"/>
                </a:solidFill>
                <a:latin typeface="Arial" panose="020B0604020202020204" pitchFamily="34" charset="0"/>
                <a:cs typeface="Arial" panose="020B0604020202020204" pitchFamily="34" charset="0"/>
              </a:rPr>
              <a:t>Architectures complexes des projets telle que Lambda ne sont plus nécessaires</a:t>
            </a:r>
          </a:p>
          <a:p>
            <a:endParaRPr lang="fr-FR" sz="2200" dirty="0">
              <a:solidFill>
                <a:schemeClr val="tx2"/>
              </a:solidFill>
              <a:latin typeface="Arial" panose="020B0604020202020204" pitchFamily="34" charset="0"/>
              <a:cs typeface="Arial" panose="020B0604020202020204" pitchFamily="34" charset="0"/>
            </a:endParaRPr>
          </a:p>
        </p:txBody>
      </p:sp>
      <p:sp>
        <p:nvSpPr>
          <p:cNvPr id="5" name="Rectangle 2">
            <a:extLst>
              <a:ext uri="{FF2B5EF4-FFF2-40B4-BE49-F238E27FC236}">
                <a16:creationId xmlns:a16="http://schemas.microsoft.com/office/drawing/2014/main" id="{5FEEB028-3548-442E-AE40-CB7374722608}"/>
              </a:ext>
            </a:extLst>
          </p:cNvPr>
          <p:cNvSpPr>
            <a:spLocks noGrp="1" noChangeArrowheads="1"/>
          </p:cNvSpPr>
          <p:nvPr>
            <p:ph type="title"/>
          </p:nvPr>
        </p:nvSpPr>
        <p:spPr>
          <a:xfrm>
            <a:off x="1908175" y="0"/>
            <a:ext cx="6707188" cy="850900"/>
          </a:xfrm>
        </p:spPr>
        <p:txBody>
          <a:bodyPr/>
          <a:lstStyle/>
          <a:p>
            <a:r>
              <a:rPr lang="fr-FR" dirty="0">
                <a:solidFill>
                  <a:schemeClr val="tx2"/>
                </a:solidFill>
                <a:latin typeface="Arial" panose="020B0604020202020204" pitchFamily="34" charset="0"/>
                <a:cs typeface="Arial" panose="020B0604020202020204" pitchFamily="34" charset="0"/>
              </a:rPr>
              <a:t>I. KAFKA STREAMS</a:t>
            </a:r>
            <a:endParaRPr lang="en-US" dirty="0">
              <a:latin typeface="Arial" panose="020B0604020202020204" pitchFamily="34" charset="0"/>
              <a:cs typeface="Arial" panose="020B0604020202020204" pitchFamily="34" charset="0"/>
            </a:endParaRPr>
          </a:p>
        </p:txBody>
      </p:sp>
      <p:sp>
        <p:nvSpPr>
          <p:cNvPr id="8" name="ZoneTexte 7">
            <a:extLst>
              <a:ext uri="{FF2B5EF4-FFF2-40B4-BE49-F238E27FC236}">
                <a16:creationId xmlns:a16="http://schemas.microsoft.com/office/drawing/2014/main" id="{B390C940-04C2-4FBA-9F78-EE4526438164}"/>
              </a:ext>
            </a:extLst>
          </p:cNvPr>
          <p:cNvSpPr txBox="1"/>
          <p:nvPr/>
        </p:nvSpPr>
        <p:spPr>
          <a:xfrm>
            <a:off x="1187624" y="850900"/>
            <a:ext cx="3096344" cy="523220"/>
          </a:xfrm>
          <a:prstGeom prst="rect">
            <a:avLst/>
          </a:prstGeom>
          <a:noFill/>
        </p:spPr>
        <p:txBody>
          <a:bodyPr wrap="square" rtlCol="0">
            <a:spAutoFit/>
          </a:bodyPr>
          <a:lstStyle/>
          <a:p>
            <a:r>
              <a:rPr lang="fr-FR" sz="2800" b="0" dirty="0">
                <a:solidFill>
                  <a:schemeClr val="tx2"/>
                </a:solidFill>
              </a:rPr>
              <a:t>1. Définition</a:t>
            </a:r>
          </a:p>
        </p:txBody>
      </p:sp>
    </p:spTree>
    <p:extLst>
      <p:ext uri="{BB962C8B-B14F-4D97-AF65-F5344CB8AC3E}">
        <p14:creationId xmlns:p14="http://schemas.microsoft.com/office/powerpoint/2010/main" val="1796529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FEEB028-3548-442E-AE40-CB7374722608}"/>
              </a:ext>
            </a:extLst>
          </p:cNvPr>
          <p:cNvSpPr>
            <a:spLocks noGrp="1" noChangeArrowheads="1"/>
          </p:cNvSpPr>
          <p:nvPr>
            <p:ph type="title"/>
          </p:nvPr>
        </p:nvSpPr>
        <p:spPr>
          <a:xfrm>
            <a:off x="1908175" y="0"/>
            <a:ext cx="6707188" cy="850900"/>
          </a:xfrm>
        </p:spPr>
        <p:txBody>
          <a:bodyPr/>
          <a:lstStyle/>
          <a:p>
            <a:r>
              <a:rPr lang="fr-FR" dirty="0">
                <a:solidFill>
                  <a:schemeClr val="tx2"/>
                </a:solidFill>
                <a:latin typeface="Arial" panose="020B0604020202020204" pitchFamily="34" charset="0"/>
                <a:cs typeface="Arial" panose="020B0604020202020204" pitchFamily="34" charset="0"/>
              </a:rPr>
              <a:t>I. KAFKA STREAMS</a:t>
            </a:r>
            <a:endParaRPr lang="en-US" dirty="0">
              <a:latin typeface="Arial" panose="020B0604020202020204" pitchFamily="34" charset="0"/>
              <a:cs typeface="Arial" panose="020B0604020202020204" pitchFamily="34" charset="0"/>
            </a:endParaRPr>
          </a:p>
        </p:txBody>
      </p:sp>
      <p:sp>
        <p:nvSpPr>
          <p:cNvPr id="8" name="ZoneTexte 7">
            <a:extLst>
              <a:ext uri="{FF2B5EF4-FFF2-40B4-BE49-F238E27FC236}">
                <a16:creationId xmlns:a16="http://schemas.microsoft.com/office/drawing/2014/main" id="{B390C940-04C2-4FBA-9F78-EE4526438164}"/>
              </a:ext>
            </a:extLst>
          </p:cNvPr>
          <p:cNvSpPr txBox="1"/>
          <p:nvPr/>
        </p:nvSpPr>
        <p:spPr>
          <a:xfrm>
            <a:off x="1187624" y="850900"/>
            <a:ext cx="3096344" cy="523220"/>
          </a:xfrm>
          <a:prstGeom prst="rect">
            <a:avLst/>
          </a:prstGeom>
          <a:noFill/>
        </p:spPr>
        <p:txBody>
          <a:bodyPr wrap="square" rtlCol="0">
            <a:spAutoFit/>
          </a:bodyPr>
          <a:lstStyle/>
          <a:p>
            <a:r>
              <a:rPr lang="fr-FR" sz="2800" b="0" dirty="0">
                <a:solidFill>
                  <a:schemeClr val="tx2"/>
                </a:solidFill>
              </a:rPr>
              <a:t>2. Architecture</a:t>
            </a:r>
          </a:p>
        </p:txBody>
      </p:sp>
      <p:pic>
        <p:nvPicPr>
          <p:cNvPr id="6" name="Image 5">
            <a:extLst>
              <a:ext uri="{FF2B5EF4-FFF2-40B4-BE49-F238E27FC236}">
                <a16:creationId xmlns:a16="http://schemas.microsoft.com/office/drawing/2014/main" id="{83DEEA2C-5FD4-47AD-BC36-0521AA30A73D}"/>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200000"/>
                    </a14:imgEffect>
                    <a14:imgEffect>
                      <a14:brightnessContrast contrast="20000"/>
                    </a14:imgEffect>
                  </a14:imgLayer>
                </a14:imgProps>
              </a:ext>
            </a:extLst>
          </a:blip>
          <a:srcRect l="6427" r="9013"/>
          <a:stretch/>
        </p:blipFill>
        <p:spPr bwMode="auto">
          <a:xfrm>
            <a:off x="971600" y="1556792"/>
            <a:ext cx="6264696" cy="5075311"/>
          </a:xfrm>
          <a:prstGeom prst="rect">
            <a:avLst/>
          </a:prstGeom>
          <a:ln w="952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77055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FEEB028-3548-442E-AE40-CB7374722608}"/>
              </a:ext>
            </a:extLst>
          </p:cNvPr>
          <p:cNvSpPr>
            <a:spLocks noGrp="1" noChangeArrowheads="1"/>
          </p:cNvSpPr>
          <p:nvPr>
            <p:ph type="title"/>
          </p:nvPr>
        </p:nvSpPr>
        <p:spPr>
          <a:xfrm>
            <a:off x="1908175" y="0"/>
            <a:ext cx="6707188" cy="850900"/>
          </a:xfrm>
        </p:spPr>
        <p:txBody>
          <a:bodyPr/>
          <a:lstStyle/>
          <a:p>
            <a:r>
              <a:rPr lang="fr-FR" dirty="0">
                <a:solidFill>
                  <a:schemeClr val="tx2"/>
                </a:solidFill>
                <a:latin typeface="Arial" panose="020B0604020202020204" pitchFamily="34" charset="0"/>
                <a:cs typeface="Arial" panose="020B0604020202020204" pitchFamily="34" charset="0"/>
              </a:rPr>
              <a:t>I. KAFKA STREAMS</a:t>
            </a:r>
            <a:endParaRPr lang="en-US" dirty="0">
              <a:latin typeface="Arial" panose="020B0604020202020204" pitchFamily="34" charset="0"/>
              <a:cs typeface="Arial" panose="020B0604020202020204" pitchFamily="34" charset="0"/>
            </a:endParaRPr>
          </a:p>
        </p:txBody>
      </p:sp>
      <p:sp>
        <p:nvSpPr>
          <p:cNvPr id="8" name="ZoneTexte 7">
            <a:extLst>
              <a:ext uri="{FF2B5EF4-FFF2-40B4-BE49-F238E27FC236}">
                <a16:creationId xmlns:a16="http://schemas.microsoft.com/office/drawing/2014/main" id="{B390C940-04C2-4FBA-9F78-EE4526438164}"/>
              </a:ext>
            </a:extLst>
          </p:cNvPr>
          <p:cNvSpPr txBox="1"/>
          <p:nvPr/>
        </p:nvSpPr>
        <p:spPr>
          <a:xfrm>
            <a:off x="1187624" y="850900"/>
            <a:ext cx="4032448" cy="523220"/>
          </a:xfrm>
          <a:prstGeom prst="rect">
            <a:avLst/>
          </a:prstGeom>
          <a:noFill/>
        </p:spPr>
        <p:txBody>
          <a:bodyPr wrap="square" rtlCol="0">
            <a:spAutoFit/>
          </a:bodyPr>
          <a:lstStyle/>
          <a:p>
            <a:r>
              <a:rPr lang="fr-FR" sz="2800" b="0" dirty="0">
                <a:solidFill>
                  <a:schemeClr val="tx2"/>
                </a:solidFill>
              </a:rPr>
              <a:t>3. Kstreams VS KTable</a:t>
            </a:r>
          </a:p>
        </p:txBody>
      </p:sp>
      <p:pic>
        <p:nvPicPr>
          <p:cNvPr id="7" name="Image 6">
            <a:extLst>
              <a:ext uri="{FF2B5EF4-FFF2-40B4-BE49-F238E27FC236}">
                <a16:creationId xmlns:a16="http://schemas.microsoft.com/office/drawing/2014/main" id="{D69A7217-50E6-41FB-9264-F7F7A227F4BF}"/>
              </a:ext>
            </a:extLst>
          </p:cNvPr>
          <p:cNvPicPr>
            <a:picLocks noChangeAspect="1"/>
          </p:cNvPicPr>
          <p:nvPr/>
        </p:nvPicPr>
        <p:blipFill>
          <a:blip r:embed="rId2"/>
          <a:stretch>
            <a:fillRect/>
          </a:stretch>
        </p:blipFill>
        <p:spPr>
          <a:xfrm>
            <a:off x="467544" y="2420888"/>
            <a:ext cx="8506410" cy="3076188"/>
          </a:xfrm>
          <a:prstGeom prst="rect">
            <a:avLst/>
          </a:prstGeom>
          <a:ln>
            <a:solidFill>
              <a:schemeClr val="tx1"/>
            </a:solidFill>
          </a:ln>
        </p:spPr>
      </p:pic>
      <p:sp>
        <p:nvSpPr>
          <p:cNvPr id="2" name="ZoneTexte 1">
            <a:extLst>
              <a:ext uri="{FF2B5EF4-FFF2-40B4-BE49-F238E27FC236}">
                <a16:creationId xmlns:a16="http://schemas.microsoft.com/office/drawing/2014/main" id="{EF7F6814-1DD5-4DBE-B174-BD06D9A3808C}"/>
              </a:ext>
            </a:extLst>
          </p:cNvPr>
          <p:cNvSpPr txBox="1"/>
          <p:nvPr/>
        </p:nvSpPr>
        <p:spPr>
          <a:xfrm>
            <a:off x="6012160" y="2348880"/>
            <a:ext cx="1800200" cy="369332"/>
          </a:xfrm>
          <a:prstGeom prst="rect">
            <a:avLst/>
          </a:prstGeom>
          <a:noFill/>
        </p:spPr>
        <p:txBody>
          <a:bodyPr wrap="square" rtlCol="0">
            <a:spAutoFit/>
          </a:bodyPr>
          <a:lstStyle/>
          <a:p>
            <a:r>
              <a:rPr lang="fr-FR" dirty="0">
                <a:solidFill>
                  <a:schemeClr val="tx2"/>
                </a:solidFill>
              </a:rPr>
              <a:t>Streams finis</a:t>
            </a:r>
          </a:p>
        </p:txBody>
      </p:sp>
      <p:sp>
        <p:nvSpPr>
          <p:cNvPr id="9" name="ZoneTexte 8">
            <a:extLst>
              <a:ext uri="{FF2B5EF4-FFF2-40B4-BE49-F238E27FC236}">
                <a16:creationId xmlns:a16="http://schemas.microsoft.com/office/drawing/2014/main" id="{40BB9D6D-A5ED-4A41-A376-BA3710EC2F94}"/>
              </a:ext>
            </a:extLst>
          </p:cNvPr>
          <p:cNvSpPr txBox="1"/>
          <p:nvPr/>
        </p:nvSpPr>
        <p:spPr>
          <a:xfrm>
            <a:off x="1187624" y="2348880"/>
            <a:ext cx="2160240" cy="369332"/>
          </a:xfrm>
          <a:prstGeom prst="rect">
            <a:avLst/>
          </a:prstGeom>
          <a:noFill/>
        </p:spPr>
        <p:txBody>
          <a:bodyPr wrap="square" rtlCol="0">
            <a:spAutoFit/>
          </a:bodyPr>
          <a:lstStyle/>
          <a:p>
            <a:r>
              <a:rPr lang="fr-FR" dirty="0">
                <a:solidFill>
                  <a:schemeClr val="tx2"/>
                </a:solidFill>
              </a:rPr>
              <a:t>Streams infinis</a:t>
            </a:r>
          </a:p>
        </p:txBody>
      </p:sp>
    </p:spTree>
    <p:extLst>
      <p:ext uri="{BB962C8B-B14F-4D97-AF65-F5344CB8AC3E}">
        <p14:creationId xmlns:p14="http://schemas.microsoft.com/office/powerpoint/2010/main" val="4020285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FEEB028-3548-442E-AE40-CB7374722608}"/>
              </a:ext>
            </a:extLst>
          </p:cNvPr>
          <p:cNvSpPr>
            <a:spLocks noGrp="1" noChangeArrowheads="1"/>
          </p:cNvSpPr>
          <p:nvPr>
            <p:ph type="title"/>
          </p:nvPr>
        </p:nvSpPr>
        <p:spPr>
          <a:xfrm>
            <a:off x="1908175" y="0"/>
            <a:ext cx="6707188" cy="850900"/>
          </a:xfrm>
        </p:spPr>
        <p:txBody>
          <a:bodyPr/>
          <a:lstStyle/>
          <a:p>
            <a:r>
              <a:rPr lang="fr-FR" dirty="0">
                <a:solidFill>
                  <a:schemeClr val="tx2"/>
                </a:solidFill>
                <a:latin typeface="Arial" panose="020B0604020202020204" pitchFamily="34" charset="0"/>
                <a:cs typeface="Arial" panose="020B0604020202020204" pitchFamily="34" charset="0"/>
              </a:rPr>
              <a:t>II. KAFKA CONNECT</a:t>
            </a:r>
            <a:endParaRPr lang="en-US" dirty="0">
              <a:latin typeface="Arial" panose="020B0604020202020204" pitchFamily="34" charset="0"/>
              <a:cs typeface="Arial" panose="020B0604020202020204" pitchFamily="34" charset="0"/>
            </a:endParaRPr>
          </a:p>
        </p:txBody>
      </p:sp>
      <p:sp>
        <p:nvSpPr>
          <p:cNvPr id="8" name="ZoneTexte 7">
            <a:extLst>
              <a:ext uri="{FF2B5EF4-FFF2-40B4-BE49-F238E27FC236}">
                <a16:creationId xmlns:a16="http://schemas.microsoft.com/office/drawing/2014/main" id="{B390C940-04C2-4FBA-9F78-EE4526438164}"/>
              </a:ext>
            </a:extLst>
          </p:cNvPr>
          <p:cNvSpPr txBox="1"/>
          <p:nvPr/>
        </p:nvSpPr>
        <p:spPr>
          <a:xfrm>
            <a:off x="1187624" y="850900"/>
            <a:ext cx="3096344" cy="523220"/>
          </a:xfrm>
          <a:prstGeom prst="rect">
            <a:avLst/>
          </a:prstGeom>
          <a:noFill/>
        </p:spPr>
        <p:txBody>
          <a:bodyPr wrap="square" rtlCol="0">
            <a:spAutoFit/>
          </a:bodyPr>
          <a:lstStyle/>
          <a:p>
            <a:r>
              <a:rPr lang="fr-FR" sz="2800" b="0" dirty="0">
                <a:solidFill>
                  <a:schemeClr val="tx2"/>
                </a:solidFill>
              </a:rPr>
              <a:t>1. Définition</a:t>
            </a:r>
          </a:p>
        </p:txBody>
      </p:sp>
      <p:sp>
        <p:nvSpPr>
          <p:cNvPr id="2" name="ZoneTexte 1">
            <a:extLst>
              <a:ext uri="{FF2B5EF4-FFF2-40B4-BE49-F238E27FC236}">
                <a16:creationId xmlns:a16="http://schemas.microsoft.com/office/drawing/2014/main" id="{C668B7FE-45CB-448D-A17B-8A3C635C24AB}"/>
              </a:ext>
            </a:extLst>
          </p:cNvPr>
          <p:cNvSpPr txBox="1"/>
          <p:nvPr/>
        </p:nvSpPr>
        <p:spPr>
          <a:xfrm>
            <a:off x="996008" y="1844824"/>
            <a:ext cx="7643763" cy="4247317"/>
          </a:xfrm>
          <a:prstGeom prst="rect">
            <a:avLst/>
          </a:prstGeom>
          <a:noFill/>
        </p:spPr>
        <p:txBody>
          <a:bodyPr wrap="square" rtlCol="0">
            <a:spAutoFit/>
          </a:bodyPr>
          <a:lstStyle/>
          <a:p>
            <a:pPr marL="742950" lvl="1" indent="-285750">
              <a:buFont typeface="Arial" panose="020B0604020202020204" pitchFamily="34" charset="0"/>
              <a:buChar char="•"/>
            </a:pPr>
            <a:r>
              <a:rPr lang="fr-FR" i="1" u="sng" dirty="0">
                <a:solidFill>
                  <a:schemeClr val="tx2"/>
                </a:solidFill>
              </a:rPr>
              <a:t>Problématiques:</a:t>
            </a:r>
          </a:p>
          <a:p>
            <a:pPr marL="285750" indent="-285750" algn="just">
              <a:buFont typeface="Arial" panose="020B0604020202020204" pitchFamily="34" charset="0"/>
              <a:buChar char="•"/>
            </a:pPr>
            <a:r>
              <a:rPr lang="fr-FR" b="0" dirty="0">
                <a:solidFill>
                  <a:schemeClr val="tx2"/>
                </a:solidFill>
              </a:rPr>
              <a:t>Existence de plusieurs sources (bases de données) =&gt; il faut développer un producer pour chaque BDD.</a:t>
            </a:r>
          </a:p>
          <a:p>
            <a:pPr marL="285750" indent="-285750" algn="just">
              <a:buFont typeface="Arial" panose="020B0604020202020204" pitchFamily="34" charset="0"/>
              <a:buChar char="•"/>
            </a:pPr>
            <a:r>
              <a:rPr lang="fr-FR" b="0" dirty="0">
                <a:solidFill>
                  <a:schemeClr val="tx2"/>
                </a:solidFill>
              </a:rPr>
              <a:t>Les données dans </a:t>
            </a:r>
            <a:r>
              <a:rPr lang="fr-FR" b="0" dirty="0" err="1">
                <a:solidFill>
                  <a:schemeClr val="tx2"/>
                </a:solidFill>
              </a:rPr>
              <a:t>kafka</a:t>
            </a:r>
            <a:r>
              <a:rPr lang="fr-FR" b="0" dirty="0">
                <a:solidFill>
                  <a:schemeClr val="tx2"/>
                </a:solidFill>
              </a:rPr>
              <a:t> classique sont des faits (aucun caractère de streaming)</a:t>
            </a:r>
          </a:p>
          <a:p>
            <a:pPr marL="742950" lvl="1" indent="-285750">
              <a:buFont typeface="Arial" panose="020B0604020202020204" pitchFamily="34" charset="0"/>
              <a:buChar char="•"/>
            </a:pPr>
            <a:endParaRPr lang="fr-FR" b="0" dirty="0">
              <a:solidFill>
                <a:schemeClr val="tx2"/>
              </a:solidFill>
            </a:endParaRPr>
          </a:p>
          <a:p>
            <a:pPr marL="742950" lvl="1" indent="-285750">
              <a:buFont typeface="Arial" panose="020B0604020202020204" pitchFamily="34" charset="0"/>
              <a:buChar char="•"/>
            </a:pPr>
            <a:endParaRPr lang="fr-FR" b="0" dirty="0">
              <a:solidFill>
                <a:schemeClr val="tx2"/>
              </a:solidFill>
            </a:endParaRPr>
          </a:p>
          <a:p>
            <a:pPr marL="742950" lvl="1" indent="-285750">
              <a:buFont typeface="Arial" panose="020B0604020202020204" pitchFamily="34" charset="0"/>
              <a:buChar char="•"/>
            </a:pPr>
            <a:r>
              <a:rPr lang="fr-FR" i="1" u="sng" dirty="0">
                <a:solidFill>
                  <a:schemeClr val="tx2"/>
                </a:solidFill>
              </a:rPr>
              <a:t>Solution:</a:t>
            </a:r>
          </a:p>
          <a:p>
            <a:pPr marL="285750" indent="-285750">
              <a:buFont typeface="Arial" panose="020B0604020202020204" pitchFamily="34" charset="0"/>
              <a:buChar char="•"/>
            </a:pPr>
            <a:r>
              <a:rPr lang="fr-FR" b="0" dirty="0">
                <a:solidFill>
                  <a:schemeClr val="tx2"/>
                </a:solidFill>
              </a:rPr>
              <a:t>Kafka </a:t>
            </a:r>
            <a:r>
              <a:rPr lang="fr-FR" b="0" dirty="0" err="1">
                <a:solidFill>
                  <a:schemeClr val="tx2"/>
                </a:solidFill>
              </a:rPr>
              <a:t>Connect</a:t>
            </a:r>
            <a:r>
              <a:rPr lang="fr-FR" b="0" dirty="0">
                <a:solidFill>
                  <a:schemeClr val="tx2"/>
                </a:solidFill>
              </a:rPr>
              <a:t> : une passerelle entre une grande variété de systèmes opérationnels (tels que les SGBDR, les ERP, les data </a:t>
            </a:r>
            <a:r>
              <a:rPr lang="fr-FR" b="0" dirty="0" err="1">
                <a:solidFill>
                  <a:schemeClr val="tx2"/>
                </a:solidFill>
              </a:rPr>
              <a:t>warehouse</a:t>
            </a:r>
            <a:r>
              <a:rPr lang="fr-FR" b="0" dirty="0">
                <a:solidFill>
                  <a:schemeClr val="tx2"/>
                </a:solidFill>
              </a:rPr>
              <a:t>, les outils de journalisation) et le Log de Kafka </a:t>
            </a:r>
          </a:p>
          <a:p>
            <a:pPr marL="285750" indent="-285750">
              <a:buFont typeface="Arial" panose="020B0604020202020204" pitchFamily="34" charset="0"/>
              <a:buChar char="•"/>
            </a:pPr>
            <a:r>
              <a:rPr lang="fr-FR" dirty="0">
                <a:solidFill>
                  <a:schemeClr val="tx2"/>
                </a:solidFill>
              </a:rPr>
              <a:t>Bu</a:t>
            </a:r>
            <a:r>
              <a:rPr lang="fr-FR" b="0" dirty="0">
                <a:solidFill>
                  <a:schemeClr val="tx2"/>
                </a:solidFill>
              </a:rPr>
              <a:t>t : copier/transférer les données</a:t>
            </a:r>
          </a:p>
          <a:p>
            <a:pPr marL="285750" indent="-285750">
              <a:buFont typeface="Arial" panose="020B0604020202020204" pitchFamily="34" charset="0"/>
              <a:buChar char="•"/>
            </a:pPr>
            <a:r>
              <a:rPr lang="fr-FR" dirty="0">
                <a:solidFill>
                  <a:schemeClr val="tx2"/>
                </a:solidFill>
              </a:rPr>
              <a:t>Usage:</a:t>
            </a:r>
            <a:r>
              <a:rPr lang="fr-FR" b="0" dirty="0">
                <a:solidFill>
                  <a:schemeClr val="tx2"/>
                </a:solidFill>
              </a:rPr>
              <a:t> immédiat ou différé.</a:t>
            </a:r>
            <a:endParaRPr lang="fr-FR" dirty="0">
              <a:solidFill>
                <a:schemeClr val="tx2"/>
              </a:solidFill>
            </a:endParaRPr>
          </a:p>
          <a:p>
            <a:pPr marL="742950" lvl="1" indent="-285750">
              <a:buFont typeface="Arial" panose="020B0604020202020204" pitchFamily="34" charset="0"/>
              <a:buChar char="•"/>
            </a:pPr>
            <a:endParaRPr lang="fr-FR" i="1" u="sng" dirty="0">
              <a:solidFill>
                <a:schemeClr val="tx2"/>
              </a:solidFill>
            </a:endParaRPr>
          </a:p>
          <a:p>
            <a:pPr marL="285750" indent="-285750">
              <a:buFont typeface="Arial" panose="020B0604020202020204" pitchFamily="34" charset="0"/>
              <a:buChar char="•"/>
            </a:pPr>
            <a:endParaRPr lang="fr-FR" i="1" u="sng" dirty="0">
              <a:solidFill>
                <a:schemeClr val="tx2"/>
              </a:solidFill>
            </a:endParaRPr>
          </a:p>
        </p:txBody>
      </p:sp>
    </p:spTree>
    <p:extLst>
      <p:ext uri="{BB962C8B-B14F-4D97-AF65-F5344CB8AC3E}">
        <p14:creationId xmlns:p14="http://schemas.microsoft.com/office/powerpoint/2010/main" val="3493312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FEEB028-3548-442E-AE40-CB7374722608}"/>
              </a:ext>
            </a:extLst>
          </p:cNvPr>
          <p:cNvSpPr>
            <a:spLocks noGrp="1" noChangeArrowheads="1"/>
          </p:cNvSpPr>
          <p:nvPr>
            <p:ph type="title"/>
          </p:nvPr>
        </p:nvSpPr>
        <p:spPr>
          <a:xfrm>
            <a:off x="1908175" y="0"/>
            <a:ext cx="6707188" cy="850900"/>
          </a:xfrm>
        </p:spPr>
        <p:txBody>
          <a:bodyPr/>
          <a:lstStyle/>
          <a:p>
            <a:r>
              <a:rPr lang="fr-FR" dirty="0">
                <a:solidFill>
                  <a:schemeClr val="tx2"/>
                </a:solidFill>
                <a:latin typeface="Arial" panose="020B0604020202020204" pitchFamily="34" charset="0"/>
                <a:cs typeface="Arial" panose="020B0604020202020204" pitchFamily="34" charset="0"/>
              </a:rPr>
              <a:t>II. KAFKA CONNECT</a:t>
            </a:r>
            <a:endParaRPr lang="en-US" dirty="0">
              <a:latin typeface="Arial" panose="020B0604020202020204" pitchFamily="34" charset="0"/>
              <a:cs typeface="Arial" panose="020B0604020202020204" pitchFamily="34" charset="0"/>
            </a:endParaRPr>
          </a:p>
        </p:txBody>
      </p:sp>
      <p:sp>
        <p:nvSpPr>
          <p:cNvPr id="8" name="ZoneTexte 7">
            <a:extLst>
              <a:ext uri="{FF2B5EF4-FFF2-40B4-BE49-F238E27FC236}">
                <a16:creationId xmlns:a16="http://schemas.microsoft.com/office/drawing/2014/main" id="{B390C940-04C2-4FBA-9F78-EE4526438164}"/>
              </a:ext>
            </a:extLst>
          </p:cNvPr>
          <p:cNvSpPr txBox="1"/>
          <p:nvPr/>
        </p:nvSpPr>
        <p:spPr>
          <a:xfrm>
            <a:off x="1187624" y="850900"/>
            <a:ext cx="3096344" cy="523220"/>
          </a:xfrm>
          <a:prstGeom prst="rect">
            <a:avLst/>
          </a:prstGeom>
          <a:noFill/>
        </p:spPr>
        <p:txBody>
          <a:bodyPr wrap="square" rtlCol="0">
            <a:spAutoFit/>
          </a:bodyPr>
          <a:lstStyle/>
          <a:p>
            <a:r>
              <a:rPr lang="fr-FR" sz="2800" b="0" dirty="0">
                <a:solidFill>
                  <a:schemeClr val="tx2"/>
                </a:solidFill>
              </a:rPr>
              <a:t>1. Architecture</a:t>
            </a:r>
          </a:p>
        </p:txBody>
      </p:sp>
      <p:pic>
        <p:nvPicPr>
          <p:cNvPr id="4" name="Image 3">
            <a:extLst>
              <a:ext uri="{FF2B5EF4-FFF2-40B4-BE49-F238E27FC236}">
                <a16:creationId xmlns:a16="http://schemas.microsoft.com/office/drawing/2014/main" id="{ECC94ED1-5B5A-4906-A38F-40E8C4EFAF91}"/>
              </a:ext>
            </a:extLst>
          </p:cNvPr>
          <p:cNvPicPr>
            <a:picLocks noChangeAspect="1"/>
          </p:cNvPicPr>
          <p:nvPr/>
        </p:nvPicPr>
        <p:blipFill rotWithShape="1">
          <a:blip r:embed="rId2"/>
          <a:srcRect l="3650" r="4124" b="4724"/>
          <a:stretch/>
        </p:blipFill>
        <p:spPr bwMode="auto">
          <a:xfrm>
            <a:off x="251520" y="1636299"/>
            <a:ext cx="8363843" cy="5110226"/>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48761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FEEB028-3548-442E-AE40-CB7374722608}"/>
              </a:ext>
            </a:extLst>
          </p:cNvPr>
          <p:cNvSpPr>
            <a:spLocks noGrp="1" noChangeArrowheads="1"/>
          </p:cNvSpPr>
          <p:nvPr>
            <p:ph type="title"/>
          </p:nvPr>
        </p:nvSpPr>
        <p:spPr>
          <a:xfrm>
            <a:off x="1908175" y="0"/>
            <a:ext cx="6707188" cy="850900"/>
          </a:xfrm>
        </p:spPr>
        <p:txBody>
          <a:bodyPr/>
          <a:lstStyle/>
          <a:p>
            <a:r>
              <a:rPr lang="fr-FR" dirty="0">
                <a:solidFill>
                  <a:schemeClr val="tx2"/>
                </a:solidFill>
                <a:latin typeface="Arial" panose="020B0604020202020204" pitchFamily="34" charset="0"/>
                <a:cs typeface="Arial" panose="020B0604020202020204" pitchFamily="34" charset="0"/>
              </a:rPr>
              <a:t>II. KAFKA CONNECT</a:t>
            </a:r>
            <a:endParaRPr lang="en-US" dirty="0">
              <a:latin typeface="Arial" panose="020B0604020202020204" pitchFamily="34" charset="0"/>
              <a:cs typeface="Arial" panose="020B0604020202020204" pitchFamily="34" charset="0"/>
            </a:endParaRPr>
          </a:p>
        </p:txBody>
      </p:sp>
      <p:sp>
        <p:nvSpPr>
          <p:cNvPr id="8" name="ZoneTexte 7">
            <a:extLst>
              <a:ext uri="{FF2B5EF4-FFF2-40B4-BE49-F238E27FC236}">
                <a16:creationId xmlns:a16="http://schemas.microsoft.com/office/drawing/2014/main" id="{B390C940-04C2-4FBA-9F78-EE4526438164}"/>
              </a:ext>
            </a:extLst>
          </p:cNvPr>
          <p:cNvSpPr txBox="1"/>
          <p:nvPr/>
        </p:nvSpPr>
        <p:spPr>
          <a:xfrm>
            <a:off x="1187624" y="850900"/>
            <a:ext cx="3096344" cy="523220"/>
          </a:xfrm>
          <a:prstGeom prst="rect">
            <a:avLst/>
          </a:prstGeom>
          <a:noFill/>
        </p:spPr>
        <p:txBody>
          <a:bodyPr wrap="square" rtlCol="0">
            <a:spAutoFit/>
          </a:bodyPr>
          <a:lstStyle/>
          <a:p>
            <a:r>
              <a:rPr lang="fr-FR" sz="2800" b="0" dirty="0">
                <a:solidFill>
                  <a:schemeClr val="tx2"/>
                </a:solidFill>
              </a:rPr>
              <a:t>1. Architecture</a:t>
            </a:r>
          </a:p>
        </p:txBody>
      </p:sp>
      <p:pic>
        <p:nvPicPr>
          <p:cNvPr id="6" name="Image 5">
            <a:extLst>
              <a:ext uri="{FF2B5EF4-FFF2-40B4-BE49-F238E27FC236}">
                <a16:creationId xmlns:a16="http://schemas.microsoft.com/office/drawing/2014/main" id="{BF8C5D17-42A5-4D12-92A1-47F7238FED0E}"/>
              </a:ext>
            </a:extLst>
          </p:cNvPr>
          <p:cNvPicPr>
            <a:picLocks noChangeAspect="1"/>
          </p:cNvPicPr>
          <p:nvPr/>
        </p:nvPicPr>
        <p:blipFill rotWithShape="1">
          <a:blip r:embed="rId3"/>
          <a:srcRect l="5287" r="4049" b="4717"/>
          <a:stretch/>
        </p:blipFill>
        <p:spPr bwMode="auto">
          <a:xfrm>
            <a:off x="232282" y="1844824"/>
            <a:ext cx="8383081" cy="4680520"/>
          </a:xfrm>
          <a:prstGeom prst="rect">
            <a:avLst/>
          </a:prstGeom>
          <a:ln w="952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72849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FEEB028-3548-442E-AE40-CB7374722608}"/>
              </a:ext>
            </a:extLst>
          </p:cNvPr>
          <p:cNvSpPr>
            <a:spLocks noGrp="1" noChangeArrowheads="1"/>
          </p:cNvSpPr>
          <p:nvPr>
            <p:ph type="title"/>
          </p:nvPr>
        </p:nvSpPr>
        <p:spPr>
          <a:xfrm>
            <a:off x="1908175" y="0"/>
            <a:ext cx="6707188" cy="850900"/>
          </a:xfrm>
        </p:spPr>
        <p:txBody>
          <a:bodyPr/>
          <a:lstStyle/>
          <a:p>
            <a:r>
              <a:rPr lang="fr-FR" dirty="0">
                <a:solidFill>
                  <a:schemeClr val="tx2"/>
                </a:solidFill>
                <a:latin typeface="Arial" panose="020B0604020202020204" pitchFamily="34" charset="0"/>
                <a:cs typeface="Arial" panose="020B0604020202020204" pitchFamily="34" charset="0"/>
              </a:rPr>
              <a:t>II. KAFKA CONNECT</a:t>
            </a:r>
            <a:endParaRPr lang="en-US" dirty="0">
              <a:latin typeface="Arial" panose="020B0604020202020204" pitchFamily="34" charset="0"/>
              <a:cs typeface="Arial" panose="020B0604020202020204" pitchFamily="34" charset="0"/>
            </a:endParaRPr>
          </a:p>
        </p:txBody>
      </p:sp>
      <p:sp>
        <p:nvSpPr>
          <p:cNvPr id="8" name="ZoneTexte 7">
            <a:extLst>
              <a:ext uri="{FF2B5EF4-FFF2-40B4-BE49-F238E27FC236}">
                <a16:creationId xmlns:a16="http://schemas.microsoft.com/office/drawing/2014/main" id="{B390C940-04C2-4FBA-9F78-EE4526438164}"/>
              </a:ext>
            </a:extLst>
          </p:cNvPr>
          <p:cNvSpPr txBox="1"/>
          <p:nvPr/>
        </p:nvSpPr>
        <p:spPr>
          <a:xfrm>
            <a:off x="1187624" y="850900"/>
            <a:ext cx="3096344" cy="523220"/>
          </a:xfrm>
          <a:prstGeom prst="rect">
            <a:avLst/>
          </a:prstGeom>
          <a:noFill/>
        </p:spPr>
        <p:txBody>
          <a:bodyPr wrap="square" rtlCol="0">
            <a:spAutoFit/>
          </a:bodyPr>
          <a:lstStyle/>
          <a:p>
            <a:r>
              <a:rPr lang="fr-FR" sz="2800" b="0" dirty="0">
                <a:solidFill>
                  <a:schemeClr val="tx2"/>
                </a:solidFill>
              </a:rPr>
              <a:t>1. Définition</a:t>
            </a:r>
          </a:p>
        </p:txBody>
      </p:sp>
    </p:spTree>
    <p:extLst>
      <p:ext uri="{BB962C8B-B14F-4D97-AF65-F5344CB8AC3E}">
        <p14:creationId xmlns:p14="http://schemas.microsoft.com/office/powerpoint/2010/main" val="2134043797"/>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Dosis"/>
        <a:ea typeface=""/>
        <a:cs typeface=""/>
      </a:majorFont>
      <a:minorFont>
        <a:latin typeface="Dosi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Dosis"/>
        <a:ea typeface=""/>
        <a:cs typeface=""/>
      </a:majorFont>
      <a:minorFont>
        <a:latin typeface="Dosi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168</TotalTime>
  <Words>419</Words>
  <Application>Microsoft Office PowerPoint</Application>
  <PresentationFormat>Affichage à l'écran (4:3)</PresentationFormat>
  <Paragraphs>54</Paragraphs>
  <Slides>10</Slides>
  <Notes>2</Notes>
  <HiddenSlides>0</HiddenSlides>
  <MMClips>0</MMClips>
  <ScaleCrop>false</ScaleCrop>
  <HeadingPairs>
    <vt:vector size="6" baseType="variant">
      <vt:variant>
        <vt:lpstr>Polices utilisées</vt:lpstr>
      </vt:variant>
      <vt:variant>
        <vt:i4>3</vt:i4>
      </vt:variant>
      <vt:variant>
        <vt:lpstr>Thème</vt:lpstr>
      </vt:variant>
      <vt:variant>
        <vt:i4>2</vt:i4>
      </vt:variant>
      <vt:variant>
        <vt:lpstr>Titres des diapositives</vt:lpstr>
      </vt:variant>
      <vt:variant>
        <vt:i4>10</vt:i4>
      </vt:variant>
    </vt:vector>
  </HeadingPairs>
  <TitlesOfParts>
    <vt:vector size="15" baseType="lpstr">
      <vt:lpstr>Arial</vt:lpstr>
      <vt:lpstr>Calibri</vt:lpstr>
      <vt:lpstr>Dosis</vt:lpstr>
      <vt:lpstr>template</vt:lpstr>
      <vt:lpstr>Custom Design</vt:lpstr>
      <vt:lpstr>KAFKA Connect &amp;  KAFKA Streams</vt:lpstr>
      <vt:lpstr>Sommaire</vt:lpstr>
      <vt:lpstr>I. KAFKA STREAMS</vt:lpstr>
      <vt:lpstr>I. KAFKA STREAMS</vt:lpstr>
      <vt:lpstr>I. KAFKA STREAMS</vt:lpstr>
      <vt:lpstr>II. KAFKA CONNECT</vt:lpstr>
      <vt:lpstr>II. KAFKA CONNECT</vt:lpstr>
      <vt:lpstr>II. KAFKA CONNECT</vt:lpstr>
      <vt:lpstr>II. KAFKA CONNECT</vt:lpstr>
      <vt:lpstr>Second Page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dc:creator>
  <cp:lastModifiedBy>Salim SEBIH</cp:lastModifiedBy>
  <cp:revision>25</cp:revision>
  <dcterms:created xsi:type="dcterms:W3CDTF">2013-06-24T09:29:37Z</dcterms:created>
  <dcterms:modified xsi:type="dcterms:W3CDTF">2022-05-02T18:56:57Z</dcterms:modified>
</cp:coreProperties>
</file>