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3"/>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HK Modular" charset="1" panose="00000800000000000000"/>
      <p:regular r:id="rId19"/>
    </p:embeddedFont>
    <p:embeddedFont>
      <p:font typeface="Arial Bold" charset="1" panose="020B0802020202020204"/>
      <p:regular r:id="rId20"/>
    </p:embeddedFont>
    <p:embeddedFont>
      <p:font typeface="Arimo Bold" charset="1" panose="020B0704020202020204"/>
      <p:regular r:id="rId21"/>
    </p:embeddedFont>
    <p:embeddedFont>
      <p:font typeface="Arial" charset="1" panose="020B0502020202020204"/>
      <p:regular r:id="rId22"/>
    </p:embeddedFont>
    <p:embeddedFont>
      <p:font typeface="Abril Fatface" charset="1" panose="02000503000000020003"/>
      <p:regular r:id="rId26"/>
    </p:embeddedFont>
    <p:embeddedFont>
      <p:font typeface="DejaVu Serif Bold" charset="1" panose="02060803050605020204"/>
      <p:regular r:id="rId28"/>
    </p:embeddedFont>
    <p:embeddedFont>
      <p:font typeface="DejaVu Serif" charset="1" panose="02060603050605020204"/>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notesMasters/notesMaster1.xml" Type="http://schemas.openxmlformats.org/officeDocument/2006/relationships/notesMaster"/><Relationship Id="rId24" Target="theme/theme2.xml" Type="http://schemas.openxmlformats.org/officeDocument/2006/relationships/theme"/><Relationship Id="rId25" Target="notesSlides/notesSlide1.xml" Type="http://schemas.openxmlformats.org/officeDocument/2006/relationships/notesSlide"/><Relationship Id="rId26" Target="fonts/font26.fntdata" Type="http://schemas.openxmlformats.org/officeDocument/2006/relationships/font"/><Relationship Id="rId27" Target="notesSlides/notesSlide2.xml" Type="http://schemas.openxmlformats.org/officeDocument/2006/relationships/notesSlide"/><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notesSlides/notesSlide3.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Bu çözüm, manuel analiz sürecini ortadan kaldırarak, operatörlerin büyük hacimli müşteri geri bildirimlerini hızlı ve tutarlı bir şekilde değerlendirmelerini sağlar. Böylece, olası müşteri şikayetleri ve memnuniyetsizlikler anında tespit edilir ve proaktif olarak çözüm üretilebilir.</a:t>
            </a:r>
          </a:p>
          <a:p>
            <a:r>
              <a:rPr lang="en-US"/>
              <a:t/>
            </a:r>
          </a:p>
          <a:p>
            <a:r>
              <a:rPr lang="en-US"/>
              <a:t>Hedef Kitle:</a:t>
            </a:r>
          </a:p>
          <a:p>
            <a:r>
              <a:rPr lang="en-US"/>
              <a:t>1)Telekom Operatörleri: Müşteri hizmetleri ve memnuniyetiyle ilgilenen ekipler, bu modeli kullanarak müşteri geri bildirimlerini daha etkili bir şekilde analiz edebilir, hizmet kalitesini artırabilir ve müşteri memnuniyetini optimize edebilir.</a:t>
            </a:r>
          </a:p>
          <a:p>
            <a:r>
              <a:rPr lang="en-US"/>
              <a:t/>
            </a:r>
          </a:p>
          <a:p>
            <a:r>
              <a:rPr lang="en-US"/>
              <a:t>2) Veri Analistleri: Müşteri yorumlarının duygu analizini yaparak, belirli trendleri ve müşteri davranışlarını tespit etmek için bu modeli kullanabilirler.</a:t>
            </a:r>
          </a:p>
          <a:p>
            <a:r>
              <a:rPr lang="en-US"/>
              <a:t/>
            </a:r>
          </a:p>
          <a:p>
            <a:r>
              <a:rPr lang="en-US"/>
              <a:t>3) Pazarlama ve Ürün Geliştirme Ekipleri: Müşteri geri bildirimlerine dayalı olarak ürün ve hizmet iyileştirmeleri yapabilir, pazarlama stratejilerini müşteri ihtiyaçlarına göre şekillendirebilirler.</a:t>
            </a:r>
          </a:p>
          <a:p>
            <a:r>
              <a:rPr lang="en-US"/>
              <a:t/>
            </a:r>
          </a:p>
          <a:p>
            <a:r>
              <a:rPr lang="en-US"/>
              <a:t>4) Müşteri İlişkileri Yönetimi (CRM) Departmanları: Müşteri memnuniyeti ve sadakatini artırmak için müşteri geri bildirimlerinden anında aksiyon alabilirler.</a:t>
            </a:r>
          </a:p>
          <a:p>
            <a:r>
              <a:rPr lang="en-US"/>
              <a:t>Bu çözüm, farklı departmanların iş süreçlerini iyileştirirken, müşteri memnuniyeti ve sadakatini artırmaya yönelik bütünsel bir yaklaşım sunar.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Stanza'yı kullanarak metindeki varlıkları tanımlar ve Hugging Face’in transformers modeli ile bu varlıklarla ilişkili cümlelerin duygu durumunu analiz eder. Regex kullanarak özel varlık çıkarımı yapılır ve ardından bu varlıklar temizlenir, normalize edilir ve duygu analizi yapılır. Bu işlemler, bir FastAPI uygulaması ile web üzerinden erişilebilir hale getirilmiştir.</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Proje, gelecekte aşağıdaki şekilde geliştirilebilir ve genişletilebilir</a:t>
            </a:r>
          </a:p>
          <a:p>
            <a:r>
              <a:rPr lang="en-US"/>
              <a:t>1. Daha Geniş Dil Desteği</a:t>
            </a:r>
          </a:p>
          <a:p>
            <a:r>
              <a:rPr lang="en-US"/>
              <a:t>2. Detaylı Duygu Kategorileri</a:t>
            </a:r>
          </a:p>
          <a:p>
            <a:r>
              <a:rPr lang="en-US"/>
              <a:t>3. Konusal Duygu Analizi</a:t>
            </a:r>
          </a:p>
          <a:p>
            <a:r>
              <a:rPr lang="en-US"/>
              <a:t>4. Gerçek Zamanlı Duygu Analizi</a:t>
            </a:r>
          </a:p>
          <a:p>
            <a:r>
              <a:rPr lang="en-US"/>
              <a:t>5. Müşteri Davranışı Tahmini</a:t>
            </a:r>
          </a:p>
          <a:p>
            <a:r>
              <a:rPr lang="en-US"/>
              <a:t>6. Geri Bildirim Döngüsü</a:t>
            </a:r>
          </a:p>
          <a:p>
            <a:r>
              <a:rPr lang="en-US"/>
              <a:t>7. Görsel ve Metin Analizi Entegrasyonu</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2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2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https://drive.google.com/file/d/1tqitDNRuSIhD9J1ZVSAINj_z97i2WLCo/view?usp=sharing" TargetMode="External" Type="http://schemas.openxmlformats.org/officeDocument/2006/relationships/hyperlink"/></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svg" Type="http://schemas.openxmlformats.org/officeDocument/2006/relationships/image"/><Relationship Id="rId11" Target="../media/image11.png" Type="http://schemas.openxmlformats.org/officeDocument/2006/relationships/image"/><Relationship Id="rId12" Target="../media/image12.svg" Type="http://schemas.openxmlformats.org/officeDocument/2006/relationships/image"/><Relationship Id="rId13" Target="../media/image13.png" Type="http://schemas.openxmlformats.org/officeDocument/2006/relationships/image"/><Relationship Id="rId14" Target="../media/image14.svg" Type="http://schemas.openxmlformats.org/officeDocument/2006/relationships/image"/><Relationship Id="rId2" Target="../media/image2.jpeg" Type="http://schemas.openxmlformats.org/officeDocument/2006/relationships/image"/><Relationship Id="rId3" Target="../media/image3.jpeg" Type="http://schemas.openxmlformats.org/officeDocument/2006/relationships/image"/><Relationship Id="rId4" Target="../media/image4.jpeg" Type="http://schemas.openxmlformats.org/officeDocument/2006/relationships/image"/><Relationship Id="rId5" Target="../media/image5.jpeg" Type="http://schemas.openxmlformats.org/officeDocument/2006/relationships/image"/><Relationship Id="rId6" Target="../media/image6.jpeg" Type="http://schemas.openxmlformats.org/officeDocument/2006/relationships/image"/><Relationship Id="rId7" Target="../media/image7.png" Type="http://schemas.openxmlformats.org/officeDocument/2006/relationships/image"/><Relationship Id="rId8" Target="../media/image8.svg" Type="http://schemas.openxmlformats.org/officeDocument/2006/relationships/image"/><Relationship Id="rId9" Target="../media/image9.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15.png" Type="http://schemas.openxmlformats.org/officeDocument/2006/relationships/image"/><Relationship Id="rId4" Target="../media/image1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2.jpeg" Type="http://schemas.openxmlformats.org/officeDocument/2006/relationships/image"/><Relationship Id="rId4" Target="../media/image17.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1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19.png" Type="http://schemas.openxmlformats.org/officeDocument/2006/relationships/image"/><Relationship Id="rId4" Target="../media/image2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21.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0" r="0" b="0"/>
              </a:stretch>
            </a:blipFill>
          </p:spPr>
        </p:sp>
      </p:grpSp>
      <p:sp>
        <p:nvSpPr>
          <p:cNvPr name="TextBox 4" id="4"/>
          <p:cNvSpPr txBox="true"/>
          <p:nvPr/>
        </p:nvSpPr>
        <p:spPr>
          <a:xfrm rot="0">
            <a:off x="1738408" y="4270846"/>
            <a:ext cx="15520892" cy="796808"/>
          </a:xfrm>
          <a:prstGeom prst="rect">
            <a:avLst/>
          </a:prstGeom>
        </p:spPr>
        <p:txBody>
          <a:bodyPr anchor="t" rtlCol="false" tIns="0" lIns="0" bIns="0" rIns="0">
            <a:spAutoFit/>
          </a:bodyPr>
          <a:lstStyle/>
          <a:p>
            <a:pPr algn="l">
              <a:lnSpc>
                <a:spcPts val="6656"/>
              </a:lnSpc>
            </a:pPr>
            <a:r>
              <a:rPr lang="en-US" sz="6400">
                <a:solidFill>
                  <a:srgbClr val="004AAD"/>
                </a:solidFill>
                <a:latin typeface="HK Modular"/>
                <a:ea typeface="HK Modular"/>
                <a:cs typeface="HK Modular"/>
                <a:sym typeface="HK Modular"/>
              </a:rPr>
              <a:t>Türkçe Doğal Dİl İşleme</a:t>
            </a:r>
          </a:p>
        </p:txBody>
      </p:sp>
      <p:sp>
        <p:nvSpPr>
          <p:cNvPr name="TextBox 5" id="5"/>
          <p:cNvSpPr txBox="true"/>
          <p:nvPr/>
        </p:nvSpPr>
        <p:spPr>
          <a:xfrm rot="0">
            <a:off x="6459178" y="5010150"/>
            <a:ext cx="5369644" cy="597535"/>
          </a:xfrm>
          <a:prstGeom prst="rect">
            <a:avLst/>
          </a:prstGeom>
        </p:spPr>
        <p:txBody>
          <a:bodyPr anchor="t" rtlCol="false" tIns="0" lIns="0" bIns="0" rIns="0">
            <a:spAutoFit/>
          </a:bodyPr>
          <a:lstStyle/>
          <a:p>
            <a:pPr algn="ctr">
              <a:lnSpc>
                <a:spcPts val="4339"/>
              </a:lnSpc>
            </a:pPr>
            <a:r>
              <a:rPr lang="en-US" sz="3099">
                <a:solidFill>
                  <a:srgbClr val="004AAD"/>
                </a:solidFill>
                <a:latin typeface="HK Modular"/>
                <a:ea typeface="HK Modular"/>
                <a:cs typeface="HK Modular"/>
                <a:sym typeface="HK Modular"/>
              </a:rPr>
              <a:t>8 - 9 Ağustos 2024</a:t>
            </a:r>
          </a:p>
        </p:txBody>
      </p:sp>
      <p:sp>
        <p:nvSpPr>
          <p:cNvPr name="TextBox 6" id="6"/>
          <p:cNvSpPr txBox="true"/>
          <p:nvPr/>
        </p:nvSpPr>
        <p:spPr>
          <a:xfrm rot="0">
            <a:off x="6000228" y="7251642"/>
            <a:ext cx="6287544" cy="530835"/>
          </a:xfrm>
          <a:prstGeom prst="rect">
            <a:avLst/>
          </a:prstGeom>
        </p:spPr>
        <p:txBody>
          <a:bodyPr anchor="t" rtlCol="false" tIns="0" lIns="0" bIns="0" rIns="0">
            <a:spAutoFit/>
          </a:bodyPr>
          <a:lstStyle/>
          <a:p>
            <a:pPr algn="ctr">
              <a:lnSpc>
                <a:spcPts val="4339"/>
              </a:lnSpc>
            </a:pPr>
            <a:r>
              <a:rPr lang="en-US" sz="3099">
                <a:solidFill>
                  <a:srgbClr val="004AAD"/>
                </a:solidFill>
                <a:latin typeface="HK Modular"/>
                <a:ea typeface="HK Modular"/>
                <a:cs typeface="HK Modular"/>
                <a:sym typeface="HK Modular"/>
              </a:rPr>
              <a:t>&lt;The lang wızards</a:t>
            </a:r>
            <a:r>
              <a:rPr lang="en-US" sz="3099">
                <a:solidFill>
                  <a:srgbClr val="004AAD"/>
                </a:solidFill>
                <a:latin typeface="HK Modular"/>
                <a:ea typeface="HK Modular"/>
                <a:cs typeface="HK Modular"/>
                <a:sym typeface="HK Modular"/>
              </a:rPr>
              <a:t>&gt;</a:t>
            </a:r>
          </a:p>
        </p:txBody>
      </p:sp>
      <p:sp>
        <p:nvSpPr>
          <p:cNvPr name="TextBox 7" id="7"/>
          <p:cNvSpPr txBox="true"/>
          <p:nvPr/>
        </p:nvSpPr>
        <p:spPr>
          <a:xfrm rot="0">
            <a:off x="3514464" y="1234827"/>
            <a:ext cx="11259072" cy="530835"/>
          </a:xfrm>
          <a:prstGeom prst="rect">
            <a:avLst/>
          </a:prstGeom>
        </p:spPr>
        <p:txBody>
          <a:bodyPr anchor="t" rtlCol="false" tIns="0" lIns="0" bIns="0" rIns="0">
            <a:spAutoFit/>
          </a:bodyPr>
          <a:lstStyle/>
          <a:p>
            <a:pPr algn="ctr">
              <a:lnSpc>
                <a:spcPts val="4339"/>
              </a:lnSpc>
            </a:pPr>
            <a:r>
              <a:rPr lang="en-US" sz="3099">
                <a:solidFill>
                  <a:srgbClr val="004AAD"/>
                </a:solidFill>
                <a:latin typeface="HK Modular"/>
                <a:ea typeface="HK Modular"/>
                <a:cs typeface="HK Modular"/>
                <a:sym typeface="HK Modular"/>
              </a:rPr>
              <a:t>&lt;Türkçe Doğal Dil İşleme Senaryosu&gt;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0" r="0" b="0"/>
              </a:stretch>
            </a:blipFill>
          </p:spPr>
        </p:sp>
      </p:grpSp>
      <p:sp>
        <p:nvSpPr>
          <p:cNvPr name="Freeform 4" id="4"/>
          <p:cNvSpPr/>
          <p:nvPr/>
        </p:nvSpPr>
        <p:spPr>
          <a:xfrm flipH="false" flipV="false" rot="0">
            <a:off x="1417735" y="1537263"/>
            <a:ext cx="15841565" cy="7394056"/>
          </a:xfrm>
          <a:custGeom>
            <a:avLst/>
            <a:gdLst/>
            <a:ahLst/>
            <a:cxnLst/>
            <a:rect r="r" b="b" t="t" l="l"/>
            <a:pathLst>
              <a:path h="7394056" w="15841565">
                <a:moveTo>
                  <a:pt x="0" y="0"/>
                </a:moveTo>
                <a:lnTo>
                  <a:pt x="15841565" y="0"/>
                </a:lnTo>
                <a:lnTo>
                  <a:pt x="15841565" y="7394056"/>
                </a:lnTo>
                <a:lnTo>
                  <a:pt x="0" y="7394056"/>
                </a:lnTo>
                <a:lnTo>
                  <a:pt x="0" y="0"/>
                </a:lnTo>
                <a:close/>
              </a:path>
            </a:pathLst>
          </a:custGeom>
          <a:blipFill>
            <a:blip r:embed="rId3"/>
            <a:stretch>
              <a:fillRect l="0" t="0" r="0" b="0"/>
            </a:stretch>
          </a:blipFill>
        </p:spPr>
      </p:sp>
      <p:sp>
        <p:nvSpPr>
          <p:cNvPr name="TextBox 5" id="5"/>
          <p:cNvSpPr txBox="true"/>
          <p:nvPr/>
        </p:nvSpPr>
        <p:spPr>
          <a:xfrm rot="0">
            <a:off x="7581900" y="742950"/>
            <a:ext cx="3124200" cy="689510"/>
          </a:xfrm>
          <a:prstGeom prst="rect">
            <a:avLst/>
          </a:prstGeom>
        </p:spPr>
        <p:txBody>
          <a:bodyPr anchor="t" rtlCol="false" tIns="0" lIns="0" bIns="0" rIns="0">
            <a:spAutoFit/>
          </a:bodyPr>
          <a:lstStyle/>
          <a:p>
            <a:pPr algn="ctr">
              <a:lnSpc>
                <a:spcPts val="5038"/>
              </a:lnSpc>
            </a:pPr>
            <a:r>
              <a:rPr lang="en-US" sz="3598">
                <a:solidFill>
                  <a:srgbClr val="004AAD"/>
                </a:solidFill>
                <a:latin typeface="Arial Bold"/>
                <a:ea typeface="Arial Bold"/>
                <a:cs typeface="Arial Bold"/>
                <a:sym typeface="Arial Bold"/>
              </a:rPr>
              <a:t>&lt;SONUÇLAR&gt;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14400" y="1085850"/>
            <a:ext cx="16344900" cy="8172450"/>
          </a:xfrm>
          <a:custGeom>
            <a:avLst/>
            <a:gdLst/>
            <a:ahLst/>
            <a:cxnLst/>
            <a:rect r="r" b="b" t="t" l="l"/>
            <a:pathLst>
              <a:path h="8172450" w="16344900">
                <a:moveTo>
                  <a:pt x="0" y="0"/>
                </a:moveTo>
                <a:lnTo>
                  <a:pt x="16344900" y="0"/>
                </a:lnTo>
                <a:lnTo>
                  <a:pt x="16344900" y="8172450"/>
                </a:lnTo>
                <a:lnTo>
                  <a:pt x="0" y="8172450"/>
                </a:lnTo>
                <a:lnTo>
                  <a:pt x="0" y="0"/>
                </a:lnTo>
                <a:close/>
              </a:path>
            </a:pathLst>
          </a:custGeom>
          <a:blipFill>
            <a:blip r:embed="rId3"/>
            <a:stretch>
              <a:fillRect l="0" t="0" r="0" b="0"/>
            </a:stretch>
          </a:blipFill>
        </p:spPr>
      </p:sp>
      <p:sp>
        <p:nvSpPr>
          <p:cNvPr name="TextBox 3" id="3"/>
          <p:cNvSpPr txBox="true"/>
          <p:nvPr/>
        </p:nvSpPr>
        <p:spPr>
          <a:xfrm rot="0">
            <a:off x="6425766" y="196215"/>
            <a:ext cx="5436468" cy="832485"/>
          </a:xfrm>
          <a:prstGeom prst="rect">
            <a:avLst/>
          </a:prstGeom>
        </p:spPr>
        <p:txBody>
          <a:bodyPr anchor="t" rtlCol="false" tIns="0" lIns="0" bIns="0" rIns="0">
            <a:spAutoFit/>
          </a:bodyPr>
          <a:lstStyle/>
          <a:p>
            <a:pPr algn="ctr">
              <a:lnSpc>
                <a:spcPts val="5038"/>
              </a:lnSpc>
            </a:pPr>
            <a:r>
              <a:rPr lang="en-US" sz="3598">
                <a:solidFill>
                  <a:srgbClr val="004AAD"/>
                </a:solidFill>
                <a:latin typeface="Arial Bold"/>
                <a:ea typeface="Arial Bold"/>
                <a:cs typeface="Arial Bold"/>
                <a:sym typeface="Arial Bold"/>
              </a:rPr>
              <a:t>&lt;PROJE YOL HARİTASI&gt;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0" r="0" b="0"/>
              </a:stretch>
            </a:blipFill>
          </p:spPr>
        </p:sp>
      </p:grpSp>
      <p:sp>
        <p:nvSpPr>
          <p:cNvPr name="TextBox 4" id="4"/>
          <p:cNvSpPr txBox="true"/>
          <p:nvPr/>
        </p:nvSpPr>
        <p:spPr>
          <a:xfrm rot="0">
            <a:off x="7416403" y="742950"/>
            <a:ext cx="3455194" cy="832485"/>
          </a:xfrm>
          <a:prstGeom prst="rect">
            <a:avLst/>
          </a:prstGeom>
        </p:spPr>
        <p:txBody>
          <a:bodyPr anchor="t" rtlCol="false" tIns="0" lIns="0" bIns="0" rIns="0">
            <a:spAutoFit/>
          </a:bodyPr>
          <a:lstStyle/>
          <a:p>
            <a:pPr algn="ctr">
              <a:lnSpc>
                <a:spcPts val="5038"/>
              </a:lnSpc>
            </a:pPr>
            <a:r>
              <a:rPr lang="en-US" sz="3598">
                <a:solidFill>
                  <a:srgbClr val="004AAD"/>
                </a:solidFill>
                <a:latin typeface="Arial Bold"/>
                <a:ea typeface="Arial Bold"/>
                <a:cs typeface="Arial Bold"/>
                <a:sym typeface="Arial Bold"/>
              </a:rPr>
              <a:t>&lt;DEMO VİDEO&gt;</a:t>
            </a:r>
          </a:p>
        </p:txBody>
      </p:sp>
      <p:sp>
        <p:nvSpPr>
          <p:cNvPr name="TextBox 5" id="5"/>
          <p:cNvSpPr txBox="true"/>
          <p:nvPr/>
        </p:nvSpPr>
        <p:spPr>
          <a:xfrm rot="0">
            <a:off x="4214962" y="3616143"/>
            <a:ext cx="9858077" cy="689585"/>
          </a:xfrm>
          <a:prstGeom prst="rect">
            <a:avLst/>
          </a:prstGeom>
        </p:spPr>
        <p:txBody>
          <a:bodyPr anchor="t" rtlCol="false" tIns="0" lIns="0" bIns="0" rIns="0">
            <a:spAutoFit/>
          </a:bodyPr>
          <a:lstStyle/>
          <a:p>
            <a:pPr algn="ctr">
              <a:lnSpc>
                <a:spcPts val="5038"/>
              </a:lnSpc>
            </a:pPr>
            <a:r>
              <a:rPr lang="en-US" sz="3598" u="sng">
                <a:solidFill>
                  <a:srgbClr val="004AAD"/>
                </a:solidFill>
                <a:latin typeface="Arial"/>
                <a:ea typeface="Arial"/>
                <a:cs typeface="Arial"/>
                <a:sym typeface="Arial"/>
                <a:hlinkClick r:id="rId3" tooltip="https://drive.google.com/file/d/1tqitDNRuSIhD9J1ZVSAINj_z97i2WLCo/view?usp=sharing"/>
              </a:rPr>
              <a:t>Projenin demo videosu ve linki</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0" r="0" b="0"/>
              </a:stretch>
            </a:blipFill>
          </p:spPr>
        </p:sp>
      </p:grpSp>
      <p:sp>
        <p:nvSpPr>
          <p:cNvPr name="TextBox 4" id="4"/>
          <p:cNvSpPr txBox="true"/>
          <p:nvPr/>
        </p:nvSpPr>
        <p:spPr>
          <a:xfrm rot="0">
            <a:off x="1123325" y="3454886"/>
            <a:ext cx="16041351" cy="1757433"/>
          </a:xfrm>
          <a:prstGeom prst="rect">
            <a:avLst/>
          </a:prstGeom>
        </p:spPr>
        <p:txBody>
          <a:bodyPr anchor="t" rtlCol="false" tIns="0" lIns="0" bIns="0" rIns="0">
            <a:spAutoFit/>
          </a:bodyPr>
          <a:lstStyle/>
          <a:p>
            <a:pPr algn="ctr">
              <a:lnSpc>
                <a:spcPts val="12858"/>
              </a:lnSpc>
            </a:pPr>
            <a:r>
              <a:rPr lang="en-US" sz="9184">
                <a:solidFill>
                  <a:srgbClr val="004AAD"/>
                </a:solidFill>
                <a:latin typeface="HK Modular"/>
                <a:ea typeface="HK Modular"/>
                <a:cs typeface="HK Modular"/>
                <a:sym typeface="HK Modular"/>
              </a:rPr>
              <a:t>TEŞEKKÜRLER</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794"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0" r="0" b="0"/>
              </a:stretch>
            </a:blipFill>
          </p:spPr>
        </p:sp>
      </p:grpSp>
      <p:grpSp>
        <p:nvGrpSpPr>
          <p:cNvPr name="Group 4" id="4"/>
          <p:cNvGrpSpPr/>
          <p:nvPr/>
        </p:nvGrpSpPr>
        <p:grpSpPr>
          <a:xfrm rot="0">
            <a:off x="1028700" y="1575435"/>
            <a:ext cx="15788907" cy="3296447"/>
            <a:chOff x="0" y="0"/>
            <a:chExt cx="21051876" cy="4395263"/>
          </a:xfrm>
        </p:grpSpPr>
        <p:grpSp>
          <p:nvGrpSpPr>
            <p:cNvPr name="Group 5" id="5"/>
            <p:cNvGrpSpPr/>
            <p:nvPr/>
          </p:nvGrpSpPr>
          <p:grpSpPr>
            <a:xfrm rot="0">
              <a:off x="0" y="0"/>
              <a:ext cx="4395263" cy="439526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lnTo>
                      <a:pt x="463617" y="45143"/>
                    </a:lnTo>
                    <a:lnTo>
                      <a:pt x="531984" y="19891"/>
                    </a:lnTo>
                    <a:lnTo>
                      <a:pt x="572451" y="80505"/>
                    </a:lnTo>
                    <a:lnTo>
                      <a:pt x="645276" y="77616"/>
                    </a:lnTo>
                    <a:lnTo>
                      <a:pt x="665032" y="147768"/>
                    </a:lnTo>
                    <a:lnTo>
                      <a:pt x="735184" y="167524"/>
                    </a:lnTo>
                    <a:lnTo>
                      <a:pt x="732295" y="240349"/>
                    </a:lnTo>
                    <a:lnTo>
                      <a:pt x="792909" y="280816"/>
                    </a:lnTo>
                    <a:lnTo>
                      <a:pt x="767657" y="349183"/>
                    </a:lnTo>
                    <a:lnTo>
                      <a:pt x="812800" y="406400"/>
                    </a:lnTo>
                    <a:lnTo>
                      <a:pt x="767657" y="463617"/>
                    </a:lnTo>
                    <a:lnTo>
                      <a:pt x="792909" y="531984"/>
                    </a:lnTo>
                    <a:lnTo>
                      <a:pt x="732295" y="572451"/>
                    </a:lnTo>
                    <a:lnTo>
                      <a:pt x="735184" y="645276"/>
                    </a:lnTo>
                    <a:lnTo>
                      <a:pt x="665032" y="665032"/>
                    </a:lnTo>
                    <a:lnTo>
                      <a:pt x="645276" y="735184"/>
                    </a:lnTo>
                    <a:lnTo>
                      <a:pt x="572451" y="732295"/>
                    </a:lnTo>
                    <a:lnTo>
                      <a:pt x="531984" y="792909"/>
                    </a:lnTo>
                    <a:lnTo>
                      <a:pt x="463617" y="767657"/>
                    </a:lnTo>
                    <a:lnTo>
                      <a:pt x="406400" y="812800"/>
                    </a:lnTo>
                    <a:lnTo>
                      <a:pt x="349183" y="767657"/>
                    </a:lnTo>
                    <a:lnTo>
                      <a:pt x="280816" y="792909"/>
                    </a:lnTo>
                    <a:lnTo>
                      <a:pt x="240349" y="732295"/>
                    </a:lnTo>
                    <a:lnTo>
                      <a:pt x="167524" y="735184"/>
                    </a:lnTo>
                    <a:lnTo>
                      <a:pt x="147768" y="665032"/>
                    </a:lnTo>
                    <a:lnTo>
                      <a:pt x="77616" y="645276"/>
                    </a:lnTo>
                    <a:lnTo>
                      <a:pt x="80505" y="572451"/>
                    </a:lnTo>
                    <a:lnTo>
                      <a:pt x="19891" y="531984"/>
                    </a:lnTo>
                    <a:lnTo>
                      <a:pt x="45143" y="463617"/>
                    </a:lnTo>
                    <a:lnTo>
                      <a:pt x="0" y="406400"/>
                    </a:lnTo>
                    <a:lnTo>
                      <a:pt x="45143" y="349183"/>
                    </a:lnTo>
                    <a:lnTo>
                      <a:pt x="19891" y="280816"/>
                    </a:lnTo>
                    <a:lnTo>
                      <a:pt x="80505" y="240349"/>
                    </a:lnTo>
                    <a:lnTo>
                      <a:pt x="77616" y="167524"/>
                    </a:lnTo>
                    <a:lnTo>
                      <a:pt x="147768" y="147768"/>
                    </a:lnTo>
                    <a:lnTo>
                      <a:pt x="167524" y="77616"/>
                    </a:lnTo>
                    <a:lnTo>
                      <a:pt x="240349" y="80505"/>
                    </a:lnTo>
                    <a:lnTo>
                      <a:pt x="280816" y="19891"/>
                    </a:lnTo>
                    <a:lnTo>
                      <a:pt x="349183" y="45143"/>
                    </a:lnTo>
                    <a:lnTo>
                      <a:pt x="406400" y="0"/>
                    </a:lnTo>
                    <a:close/>
                  </a:path>
                </a:pathLst>
              </a:custGeom>
              <a:blipFill>
                <a:blip r:embed="rId3"/>
                <a:stretch>
                  <a:fillRect l="0" t="-9574" r="0" b="-23759"/>
                </a:stretch>
              </a:blipFill>
            </p:spPr>
          </p:sp>
        </p:grpSp>
        <p:grpSp>
          <p:nvGrpSpPr>
            <p:cNvPr name="Group 7" id="7"/>
            <p:cNvGrpSpPr/>
            <p:nvPr/>
          </p:nvGrpSpPr>
          <p:grpSpPr>
            <a:xfrm rot="0">
              <a:off x="5554688" y="0"/>
              <a:ext cx="4395263" cy="4395263"/>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463617" y="45143"/>
                    </a:lnTo>
                    <a:lnTo>
                      <a:pt x="531984" y="19891"/>
                    </a:lnTo>
                    <a:lnTo>
                      <a:pt x="572451" y="80505"/>
                    </a:lnTo>
                    <a:lnTo>
                      <a:pt x="645276" y="77616"/>
                    </a:lnTo>
                    <a:lnTo>
                      <a:pt x="665032" y="147768"/>
                    </a:lnTo>
                    <a:lnTo>
                      <a:pt x="735184" y="167524"/>
                    </a:lnTo>
                    <a:lnTo>
                      <a:pt x="732295" y="240349"/>
                    </a:lnTo>
                    <a:lnTo>
                      <a:pt x="792909" y="280816"/>
                    </a:lnTo>
                    <a:lnTo>
                      <a:pt x="767657" y="349183"/>
                    </a:lnTo>
                    <a:lnTo>
                      <a:pt x="812800" y="406400"/>
                    </a:lnTo>
                    <a:lnTo>
                      <a:pt x="767657" y="463617"/>
                    </a:lnTo>
                    <a:lnTo>
                      <a:pt x="792909" y="531984"/>
                    </a:lnTo>
                    <a:lnTo>
                      <a:pt x="732295" y="572451"/>
                    </a:lnTo>
                    <a:lnTo>
                      <a:pt x="735184" y="645276"/>
                    </a:lnTo>
                    <a:lnTo>
                      <a:pt x="665032" y="665032"/>
                    </a:lnTo>
                    <a:lnTo>
                      <a:pt x="645276" y="735184"/>
                    </a:lnTo>
                    <a:lnTo>
                      <a:pt x="572451" y="732295"/>
                    </a:lnTo>
                    <a:lnTo>
                      <a:pt x="531984" y="792909"/>
                    </a:lnTo>
                    <a:lnTo>
                      <a:pt x="463617" y="767657"/>
                    </a:lnTo>
                    <a:lnTo>
                      <a:pt x="406400" y="812800"/>
                    </a:lnTo>
                    <a:lnTo>
                      <a:pt x="349183" y="767657"/>
                    </a:lnTo>
                    <a:lnTo>
                      <a:pt x="280816" y="792909"/>
                    </a:lnTo>
                    <a:lnTo>
                      <a:pt x="240349" y="732295"/>
                    </a:lnTo>
                    <a:lnTo>
                      <a:pt x="167524" y="735184"/>
                    </a:lnTo>
                    <a:lnTo>
                      <a:pt x="147768" y="665032"/>
                    </a:lnTo>
                    <a:lnTo>
                      <a:pt x="77616" y="645276"/>
                    </a:lnTo>
                    <a:lnTo>
                      <a:pt x="80505" y="572451"/>
                    </a:lnTo>
                    <a:lnTo>
                      <a:pt x="19891" y="531984"/>
                    </a:lnTo>
                    <a:lnTo>
                      <a:pt x="45143" y="463617"/>
                    </a:lnTo>
                    <a:lnTo>
                      <a:pt x="0" y="406400"/>
                    </a:lnTo>
                    <a:lnTo>
                      <a:pt x="45143" y="349183"/>
                    </a:lnTo>
                    <a:lnTo>
                      <a:pt x="19891" y="280816"/>
                    </a:lnTo>
                    <a:lnTo>
                      <a:pt x="80505" y="240349"/>
                    </a:lnTo>
                    <a:lnTo>
                      <a:pt x="77616" y="167524"/>
                    </a:lnTo>
                    <a:lnTo>
                      <a:pt x="147768" y="147768"/>
                    </a:lnTo>
                    <a:lnTo>
                      <a:pt x="167524" y="77616"/>
                    </a:lnTo>
                    <a:lnTo>
                      <a:pt x="240349" y="80505"/>
                    </a:lnTo>
                    <a:lnTo>
                      <a:pt x="280816" y="19891"/>
                    </a:lnTo>
                    <a:lnTo>
                      <a:pt x="349183" y="45143"/>
                    </a:lnTo>
                    <a:lnTo>
                      <a:pt x="406400" y="0"/>
                    </a:lnTo>
                    <a:close/>
                  </a:path>
                </a:pathLst>
              </a:custGeom>
              <a:blipFill>
                <a:blip r:embed="rId4"/>
                <a:stretch>
                  <a:fillRect l="0" t="-16666" r="0" b="-16666"/>
                </a:stretch>
              </a:blipFill>
            </p:spPr>
          </p:sp>
        </p:grpSp>
        <p:grpSp>
          <p:nvGrpSpPr>
            <p:cNvPr name="Group 9" id="9"/>
            <p:cNvGrpSpPr/>
            <p:nvPr/>
          </p:nvGrpSpPr>
          <p:grpSpPr>
            <a:xfrm rot="0">
              <a:off x="11105651" y="0"/>
              <a:ext cx="4395263" cy="439526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463617" y="45143"/>
                    </a:lnTo>
                    <a:lnTo>
                      <a:pt x="531984" y="19891"/>
                    </a:lnTo>
                    <a:lnTo>
                      <a:pt x="572451" y="80505"/>
                    </a:lnTo>
                    <a:lnTo>
                      <a:pt x="645276" y="77616"/>
                    </a:lnTo>
                    <a:lnTo>
                      <a:pt x="665032" y="147768"/>
                    </a:lnTo>
                    <a:lnTo>
                      <a:pt x="735184" y="167524"/>
                    </a:lnTo>
                    <a:lnTo>
                      <a:pt x="732295" y="240349"/>
                    </a:lnTo>
                    <a:lnTo>
                      <a:pt x="792909" y="280816"/>
                    </a:lnTo>
                    <a:lnTo>
                      <a:pt x="767657" y="349183"/>
                    </a:lnTo>
                    <a:lnTo>
                      <a:pt x="812800" y="406400"/>
                    </a:lnTo>
                    <a:lnTo>
                      <a:pt x="767657" y="463617"/>
                    </a:lnTo>
                    <a:lnTo>
                      <a:pt x="792909" y="531984"/>
                    </a:lnTo>
                    <a:lnTo>
                      <a:pt x="732295" y="572451"/>
                    </a:lnTo>
                    <a:lnTo>
                      <a:pt x="735184" y="645276"/>
                    </a:lnTo>
                    <a:lnTo>
                      <a:pt x="665032" y="665032"/>
                    </a:lnTo>
                    <a:lnTo>
                      <a:pt x="645276" y="735184"/>
                    </a:lnTo>
                    <a:lnTo>
                      <a:pt x="572451" y="732295"/>
                    </a:lnTo>
                    <a:lnTo>
                      <a:pt x="531984" y="792909"/>
                    </a:lnTo>
                    <a:lnTo>
                      <a:pt x="463617" y="767657"/>
                    </a:lnTo>
                    <a:lnTo>
                      <a:pt x="406400" y="812800"/>
                    </a:lnTo>
                    <a:lnTo>
                      <a:pt x="349183" y="767657"/>
                    </a:lnTo>
                    <a:lnTo>
                      <a:pt x="280816" y="792909"/>
                    </a:lnTo>
                    <a:lnTo>
                      <a:pt x="240349" y="732295"/>
                    </a:lnTo>
                    <a:lnTo>
                      <a:pt x="167524" y="735184"/>
                    </a:lnTo>
                    <a:lnTo>
                      <a:pt x="147768" y="665032"/>
                    </a:lnTo>
                    <a:lnTo>
                      <a:pt x="77616" y="645276"/>
                    </a:lnTo>
                    <a:lnTo>
                      <a:pt x="80505" y="572451"/>
                    </a:lnTo>
                    <a:lnTo>
                      <a:pt x="19891" y="531984"/>
                    </a:lnTo>
                    <a:lnTo>
                      <a:pt x="45143" y="463617"/>
                    </a:lnTo>
                    <a:lnTo>
                      <a:pt x="0" y="406400"/>
                    </a:lnTo>
                    <a:lnTo>
                      <a:pt x="45143" y="349183"/>
                    </a:lnTo>
                    <a:lnTo>
                      <a:pt x="19891" y="280816"/>
                    </a:lnTo>
                    <a:lnTo>
                      <a:pt x="80505" y="240349"/>
                    </a:lnTo>
                    <a:lnTo>
                      <a:pt x="77616" y="167524"/>
                    </a:lnTo>
                    <a:lnTo>
                      <a:pt x="147768" y="147768"/>
                    </a:lnTo>
                    <a:lnTo>
                      <a:pt x="167524" y="77616"/>
                    </a:lnTo>
                    <a:lnTo>
                      <a:pt x="240349" y="80505"/>
                    </a:lnTo>
                    <a:lnTo>
                      <a:pt x="280816" y="19891"/>
                    </a:lnTo>
                    <a:lnTo>
                      <a:pt x="349183" y="45143"/>
                    </a:lnTo>
                    <a:lnTo>
                      <a:pt x="406400" y="0"/>
                    </a:lnTo>
                    <a:close/>
                  </a:path>
                </a:pathLst>
              </a:custGeom>
              <a:blipFill>
                <a:blip r:embed="rId5"/>
                <a:stretch>
                  <a:fillRect l="0" t="-16747" r="0" b="-16747"/>
                </a:stretch>
              </a:blipFill>
            </p:spPr>
          </p:sp>
        </p:grpSp>
        <p:grpSp>
          <p:nvGrpSpPr>
            <p:cNvPr name="Group 11" id="11"/>
            <p:cNvGrpSpPr/>
            <p:nvPr/>
          </p:nvGrpSpPr>
          <p:grpSpPr>
            <a:xfrm rot="0">
              <a:off x="16656614" y="0"/>
              <a:ext cx="4395263" cy="439526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lnTo>
                      <a:pt x="463617" y="45143"/>
                    </a:lnTo>
                    <a:lnTo>
                      <a:pt x="531984" y="19891"/>
                    </a:lnTo>
                    <a:lnTo>
                      <a:pt x="572451" y="80505"/>
                    </a:lnTo>
                    <a:lnTo>
                      <a:pt x="645276" y="77616"/>
                    </a:lnTo>
                    <a:lnTo>
                      <a:pt x="665032" y="147768"/>
                    </a:lnTo>
                    <a:lnTo>
                      <a:pt x="735184" y="167524"/>
                    </a:lnTo>
                    <a:lnTo>
                      <a:pt x="732295" y="240349"/>
                    </a:lnTo>
                    <a:lnTo>
                      <a:pt x="792909" y="280816"/>
                    </a:lnTo>
                    <a:lnTo>
                      <a:pt x="767657" y="349183"/>
                    </a:lnTo>
                    <a:lnTo>
                      <a:pt x="812800" y="406400"/>
                    </a:lnTo>
                    <a:lnTo>
                      <a:pt x="767657" y="463617"/>
                    </a:lnTo>
                    <a:lnTo>
                      <a:pt x="792909" y="531984"/>
                    </a:lnTo>
                    <a:lnTo>
                      <a:pt x="732295" y="572451"/>
                    </a:lnTo>
                    <a:lnTo>
                      <a:pt x="735184" y="645276"/>
                    </a:lnTo>
                    <a:lnTo>
                      <a:pt x="665032" y="665032"/>
                    </a:lnTo>
                    <a:lnTo>
                      <a:pt x="645276" y="735184"/>
                    </a:lnTo>
                    <a:lnTo>
                      <a:pt x="572451" y="732295"/>
                    </a:lnTo>
                    <a:lnTo>
                      <a:pt x="531984" y="792909"/>
                    </a:lnTo>
                    <a:lnTo>
                      <a:pt x="463617" y="767657"/>
                    </a:lnTo>
                    <a:lnTo>
                      <a:pt x="406400" y="812800"/>
                    </a:lnTo>
                    <a:lnTo>
                      <a:pt x="349183" y="767657"/>
                    </a:lnTo>
                    <a:lnTo>
                      <a:pt x="280816" y="792909"/>
                    </a:lnTo>
                    <a:lnTo>
                      <a:pt x="240349" y="732295"/>
                    </a:lnTo>
                    <a:lnTo>
                      <a:pt x="167524" y="735184"/>
                    </a:lnTo>
                    <a:lnTo>
                      <a:pt x="147768" y="665032"/>
                    </a:lnTo>
                    <a:lnTo>
                      <a:pt x="77616" y="645276"/>
                    </a:lnTo>
                    <a:lnTo>
                      <a:pt x="80505" y="572451"/>
                    </a:lnTo>
                    <a:lnTo>
                      <a:pt x="19891" y="531984"/>
                    </a:lnTo>
                    <a:lnTo>
                      <a:pt x="45143" y="463617"/>
                    </a:lnTo>
                    <a:lnTo>
                      <a:pt x="0" y="406400"/>
                    </a:lnTo>
                    <a:lnTo>
                      <a:pt x="45143" y="349183"/>
                    </a:lnTo>
                    <a:lnTo>
                      <a:pt x="19891" y="280816"/>
                    </a:lnTo>
                    <a:lnTo>
                      <a:pt x="80505" y="240349"/>
                    </a:lnTo>
                    <a:lnTo>
                      <a:pt x="77616" y="167524"/>
                    </a:lnTo>
                    <a:lnTo>
                      <a:pt x="147768" y="147768"/>
                    </a:lnTo>
                    <a:lnTo>
                      <a:pt x="167524" y="77616"/>
                    </a:lnTo>
                    <a:lnTo>
                      <a:pt x="240349" y="80505"/>
                    </a:lnTo>
                    <a:lnTo>
                      <a:pt x="280816" y="19891"/>
                    </a:lnTo>
                    <a:lnTo>
                      <a:pt x="349183" y="45143"/>
                    </a:lnTo>
                    <a:lnTo>
                      <a:pt x="406400" y="0"/>
                    </a:lnTo>
                    <a:close/>
                  </a:path>
                </a:pathLst>
              </a:custGeom>
              <a:blipFill>
                <a:blip r:embed="rId6"/>
                <a:stretch>
                  <a:fillRect l="0" t="-16747" r="0" b="-16747"/>
                </a:stretch>
              </a:blipFill>
            </p:spPr>
          </p:sp>
        </p:grpSp>
      </p:grpSp>
      <p:sp>
        <p:nvSpPr>
          <p:cNvPr name="Freeform 13" id="13"/>
          <p:cNvSpPr/>
          <p:nvPr/>
        </p:nvSpPr>
        <p:spPr>
          <a:xfrm flipH="false" flipV="false" rot="0">
            <a:off x="1611890" y="6354016"/>
            <a:ext cx="2117435" cy="1630425"/>
          </a:xfrm>
          <a:custGeom>
            <a:avLst/>
            <a:gdLst/>
            <a:ahLst/>
            <a:cxnLst/>
            <a:rect r="r" b="b" t="t" l="l"/>
            <a:pathLst>
              <a:path h="1630425" w="2117435">
                <a:moveTo>
                  <a:pt x="0" y="0"/>
                </a:moveTo>
                <a:lnTo>
                  <a:pt x="2117435" y="0"/>
                </a:lnTo>
                <a:lnTo>
                  <a:pt x="2117435" y="1630425"/>
                </a:lnTo>
                <a:lnTo>
                  <a:pt x="0" y="16304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false" flipV="false" rot="0">
            <a:off x="5990518" y="6271125"/>
            <a:ext cx="1883271" cy="1883271"/>
          </a:xfrm>
          <a:custGeom>
            <a:avLst/>
            <a:gdLst/>
            <a:ahLst/>
            <a:cxnLst/>
            <a:rect r="r" b="b" t="t" l="l"/>
            <a:pathLst>
              <a:path h="1883271" w="1883271">
                <a:moveTo>
                  <a:pt x="0" y="0"/>
                </a:moveTo>
                <a:lnTo>
                  <a:pt x="1883271" y="0"/>
                </a:lnTo>
                <a:lnTo>
                  <a:pt x="1883271" y="1883271"/>
                </a:lnTo>
                <a:lnTo>
                  <a:pt x="0" y="188327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5" id="15"/>
          <p:cNvSpPr/>
          <p:nvPr/>
        </p:nvSpPr>
        <p:spPr>
          <a:xfrm flipH="false" flipV="false" rot="0">
            <a:off x="10414211" y="6227593"/>
            <a:ext cx="1466597" cy="1883271"/>
          </a:xfrm>
          <a:custGeom>
            <a:avLst/>
            <a:gdLst/>
            <a:ahLst/>
            <a:cxnLst/>
            <a:rect r="r" b="b" t="t" l="l"/>
            <a:pathLst>
              <a:path h="1883271" w="1466597">
                <a:moveTo>
                  <a:pt x="0" y="0"/>
                </a:moveTo>
                <a:lnTo>
                  <a:pt x="1466597" y="0"/>
                </a:lnTo>
                <a:lnTo>
                  <a:pt x="1466597" y="1883271"/>
                </a:lnTo>
                <a:lnTo>
                  <a:pt x="0" y="188327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6" id="16"/>
          <p:cNvSpPr/>
          <p:nvPr/>
        </p:nvSpPr>
        <p:spPr>
          <a:xfrm flipH="false" flipV="false" rot="0">
            <a:off x="14354573" y="6227593"/>
            <a:ext cx="1953095" cy="1970335"/>
          </a:xfrm>
          <a:custGeom>
            <a:avLst/>
            <a:gdLst/>
            <a:ahLst/>
            <a:cxnLst/>
            <a:rect r="r" b="b" t="t" l="l"/>
            <a:pathLst>
              <a:path h="1970335" w="1953095">
                <a:moveTo>
                  <a:pt x="0" y="0"/>
                </a:moveTo>
                <a:lnTo>
                  <a:pt x="1953095" y="0"/>
                </a:lnTo>
                <a:lnTo>
                  <a:pt x="1953095" y="1970335"/>
                </a:lnTo>
                <a:lnTo>
                  <a:pt x="0" y="197033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7" id="17"/>
          <p:cNvSpPr txBox="true"/>
          <p:nvPr/>
        </p:nvSpPr>
        <p:spPr>
          <a:xfrm rot="0">
            <a:off x="7873789" y="742950"/>
            <a:ext cx="2540422" cy="832485"/>
          </a:xfrm>
          <a:prstGeom prst="rect">
            <a:avLst/>
          </a:prstGeom>
        </p:spPr>
        <p:txBody>
          <a:bodyPr anchor="t" rtlCol="false" tIns="0" lIns="0" bIns="0" rIns="0">
            <a:spAutoFit/>
          </a:bodyPr>
          <a:lstStyle/>
          <a:p>
            <a:pPr algn="ctr">
              <a:lnSpc>
                <a:spcPts val="5038"/>
              </a:lnSpc>
            </a:pPr>
            <a:r>
              <a:rPr lang="en-US" sz="3598">
                <a:solidFill>
                  <a:srgbClr val="004AAD"/>
                </a:solidFill>
                <a:latin typeface="Arial Bold"/>
                <a:ea typeface="Arial Bold"/>
                <a:cs typeface="Arial Bold"/>
                <a:sym typeface="Arial Bold"/>
              </a:rPr>
              <a:t>&lt;EKİBİMİZ&gt;</a:t>
            </a:r>
          </a:p>
        </p:txBody>
      </p:sp>
      <p:sp>
        <p:nvSpPr>
          <p:cNvPr name="TextBox 18" id="18"/>
          <p:cNvSpPr txBox="true"/>
          <p:nvPr/>
        </p:nvSpPr>
        <p:spPr>
          <a:xfrm rot="0">
            <a:off x="1402401" y="5086350"/>
            <a:ext cx="2536414" cy="865018"/>
          </a:xfrm>
          <a:prstGeom prst="rect">
            <a:avLst/>
          </a:prstGeom>
        </p:spPr>
        <p:txBody>
          <a:bodyPr anchor="t" rtlCol="false" tIns="0" lIns="0" bIns="0" rIns="0">
            <a:spAutoFit/>
          </a:bodyPr>
          <a:lstStyle/>
          <a:p>
            <a:pPr algn="ctr">
              <a:lnSpc>
                <a:spcPts val="3441"/>
              </a:lnSpc>
            </a:pPr>
            <a:r>
              <a:rPr lang="en-US" sz="2457">
                <a:solidFill>
                  <a:srgbClr val="004AAD"/>
                </a:solidFill>
                <a:latin typeface="Arimo Bold"/>
                <a:ea typeface="Arimo Bold"/>
                <a:cs typeface="Arimo Bold"/>
                <a:sym typeface="Arimo Bold"/>
              </a:rPr>
              <a:t>Dil Üstadı</a:t>
            </a:r>
          </a:p>
          <a:p>
            <a:pPr algn="ctr">
              <a:lnSpc>
                <a:spcPts val="3441"/>
              </a:lnSpc>
            </a:pPr>
            <a:r>
              <a:rPr lang="en-US" sz="2457">
                <a:solidFill>
                  <a:srgbClr val="004AAD"/>
                </a:solidFill>
                <a:latin typeface="Arimo Bold"/>
                <a:ea typeface="Arimo Bold"/>
                <a:cs typeface="Arimo Bold"/>
                <a:sym typeface="Arimo Bold"/>
              </a:rPr>
              <a:t>Seda Nur Yazıcı</a:t>
            </a:r>
          </a:p>
        </p:txBody>
      </p:sp>
      <p:sp>
        <p:nvSpPr>
          <p:cNvPr name="TextBox 19" id="19"/>
          <p:cNvSpPr txBox="true"/>
          <p:nvPr/>
        </p:nvSpPr>
        <p:spPr>
          <a:xfrm rot="0">
            <a:off x="5669619" y="5086350"/>
            <a:ext cx="2536414" cy="865018"/>
          </a:xfrm>
          <a:prstGeom prst="rect">
            <a:avLst/>
          </a:prstGeom>
        </p:spPr>
        <p:txBody>
          <a:bodyPr anchor="t" rtlCol="false" tIns="0" lIns="0" bIns="0" rIns="0">
            <a:spAutoFit/>
          </a:bodyPr>
          <a:lstStyle/>
          <a:p>
            <a:pPr algn="ctr">
              <a:lnSpc>
                <a:spcPts val="3441"/>
              </a:lnSpc>
            </a:pPr>
            <a:r>
              <a:rPr lang="en-US" sz="2457">
                <a:solidFill>
                  <a:srgbClr val="004AAD"/>
                </a:solidFill>
                <a:latin typeface="Arimo Bold"/>
                <a:ea typeface="Arimo Bold"/>
                <a:cs typeface="Arimo Bold"/>
                <a:sym typeface="Arimo Bold"/>
              </a:rPr>
              <a:t>Veri İşleyen</a:t>
            </a:r>
          </a:p>
          <a:p>
            <a:pPr algn="ctr">
              <a:lnSpc>
                <a:spcPts val="3441"/>
              </a:lnSpc>
            </a:pPr>
            <a:r>
              <a:rPr lang="en-US" sz="2457">
                <a:solidFill>
                  <a:srgbClr val="004AAD"/>
                </a:solidFill>
                <a:latin typeface="Arimo Bold"/>
                <a:ea typeface="Arimo Bold"/>
                <a:cs typeface="Arimo Bold"/>
                <a:sym typeface="Arimo Bold"/>
              </a:rPr>
              <a:t>Ekin Kaya</a:t>
            </a:r>
          </a:p>
        </p:txBody>
      </p:sp>
      <p:sp>
        <p:nvSpPr>
          <p:cNvPr name="TextBox 20" id="20"/>
          <p:cNvSpPr txBox="true"/>
          <p:nvPr/>
        </p:nvSpPr>
        <p:spPr>
          <a:xfrm rot="0">
            <a:off x="9375293" y="5086350"/>
            <a:ext cx="3518359" cy="865018"/>
          </a:xfrm>
          <a:prstGeom prst="rect">
            <a:avLst/>
          </a:prstGeom>
        </p:spPr>
        <p:txBody>
          <a:bodyPr anchor="t" rtlCol="false" tIns="0" lIns="0" bIns="0" rIns="0">
            <a:spAutoFit/>
          </a:bodyPr>
          <a:lstStyle/>
          <a:p>
            <a:pPr algn="ctr">
              <a:lnSpc>
                <a:spcPts val="3441"/>
              </a:lnSpc>
            </a:pPr>
            <a:r>
              <a:rPr lang="en-US" sz="2457">
                <a:solidFill>
                  <a:srgbClr val="004AAD"/>
                </a:solidFill>
                <a:latin typeface="Arimo Bold"/>
                <a:ea typeface="Arimo Bold"/>
                <a:cs typeface="Arimo Bold"/>
                <a:sym typeface="Arimo Bold"/>
              </a:rPr>
              <a:t>Madenci (Web Kazıyan)</a:t>
            </a:r>
          </a:p>
          <a:p>
            <a:pPr algn="ctr">
              <a:lnSpc>
                <a:spcPts val="3441"/>
              </a:lnSpc>
            </a:pPr>
            <a:r>
              <a:rPr lang="en-US" sz="2457">
                <a:solidFill>
                  <a:srgbClr val="004AAD"/>
                </a:solidFill>
                <a:latin typeface="Arimo Bold"/>
                <a:ea typeface="Arimo Bold"/>
                <a:cs typeface="Arimo Bold"/>
                <a:sym typeface="Arimo Bold"/>
              </a:rPr>
              <a:t>Ali Buğrahan Budak</a:t>
            </a:r>
          </a:p>
        </p:txBody>
      </p:sp>
      <p:sp>
        <p:nvSpPr>
          <p:cNvPr name="TextBox 21" id="21"/>
          <p:cNvSpPr txBox="true"/>
          <p:nvPr/>
        </p:nvSpPr>
        <p:spPr>
          <a:xfrm rot="0">
            <a:off x="14062913" y="5086350"/>
            <a:ext cx="2536414" cy="865018"/>
          </a:xfrm>
          <a:prstGeom prst="rect">
            <a:avLst/>
          </a:prstGeom>
        </p:spPr>
        <p:txBody>
          <a:bodyPr anchor="t" rtlCol="false" tIns="0" lIns="0" bIns="0" rIns="0">
            <a:spAutoFit/>
          </a:bodyPr>
          <a:lstStyle/>
          <a:p>
            <a:pPr algn="ctr">
              <a:lnSpc>
                <a:spcPts val="3441"/>
              </a:lnSpc>
            </a:pPr>
            <a:r>
              <a:rPr lang="en-US" sz="2457">
                <a:solidFill>
                  <a:srgbClr val="004AAD"/>
                </a:solidFill>
                <a:latin typeface="Arimo Bold"/>
                <a:ea typeface="Arimo Bold"/>
                <a:cs typeface="Arimo Bold"/>
                <a:sym typeface="Arimo Bold"/>
              </a:rPr>
              <a:t>Dil Üstadı 2</a:t>
            </a:r>
          </a:p>
          <a:p>
            <a:pPr algn="ctr">
              <a:lnSpc>
                <a:spcPts val="3441"/>
              </a:lnSpc>
            </a:pPr>
            <a:r>
              <a:rPr lang="en-US" sz="2457">
                <a:solidFill>
                  <a:srgbClr val="004AAD"/>
                </a:solidFill>
                <a:latin typeface="Arimo Bold"/>
                <a:ea typeface="Arimo Bold"/>
                <a:cs typeface="Arimo Bold"/>
                <a:sym typeface="Arimo Bold"/>
              </a:rPr>
              <a:t>Mücahit Öztürk</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0912"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0" r="0" b="0"/>
              </a:stretch>
            </a:blipFill>
          </p:spPr>
        </p:sp>
      </p:grpSp>
      <p:sp>
        <p:nvSpPr>
          <p:cNvPr name="Freeform 4" id="4"/>
          <p:cNvSpPr/>
          <p:nvPr/>
        </p:nvSpPr>
        <p:spPr>
          <a:xfrm flipH="false" flipV="false" rot="0">
            <a:off x="4606505" y="6707309"/>
            <a:ext cx="3890291" cy="868149"/>
          </a:xfrm>
          <a:custGeom>
            <a:avLst/>
            <a:gdLst/>
            <a:ahLst/>
            <a:cxnLst/>
            <a:rect r="r" b="b" t="t" l="l"/>
            <a:pathLst>
              <a:path h="868149" w="3890291">
                <a:moveTo>
                  <a:pt x="0" y="0"/>
                </a:moveTo>
                <a:lnTo>
                  <a:pt x="3890291" y="0"/>
                </a:lnTo>
                <a:lnTo>
                  <a:pt x="3890291" y="868149"/>
                </a:lnTo>
                <a:lnTo>
                  <a:pt x="0" y="868149"/>
                </a:lnTo>
                <a:lnTo>
                  <a:pt x="0" y="0"/>
                </a:lnTo>
                <a:close/>
              </a:path>
            </a:pathLst>
          </a:custGeom>
          <a:blipFill>
            <a:blip r:embed="rId3"/>
            <a:stretch>
              <a:fillRect l="0" t="0" r="0" b="0"/>
            </a:stretch>
          </a:blipFill>
        </p:spPr>
      </p:sp>
      <p:sp>
        <p:nvSpPr>
          <p:cNvPr name="Freeform 5" id="5"/>
          <p:cNvSpPr/>
          <p:nvPr/>
        </p:nvSpPr>
        <p:spPr>
          <a:xfrm flipH="false" flipV="false" rot="0">
            <a:off x="9123096" y="6635645"/>
            <a:ext cx="4614254" cy="1011475"/>
          </a:xfrm>
          <a:custGeom>
            <a:avLst/>
            <a:gdLst/>
            <a:ahLst/>
            <a:cxnLst/>
            <a:rect r="r" b="b" t="t" l="l"/>
            <a:pathLst>
              <a:path h="1011475" w="4614254">
                <a:moveTo>
                  <a:pt x="0" y="0"/>
                </a:moveTo>
                <a:lnTo>
                  <a:pt x="4614254" y="0"/>
                </a:lnTo>
                <a:lnTo>
                  <a:pt x="4614254" y="1011476"/>
                </a:lnTo>
                <a:lnTo>
                  <a:pt x="0" y="1011476"/>
                </a:lnTo>
                <a:lnTo>
                  <a:pt x="0" y="0"/>
                </a:lnTo>
                <a:close/>
              </a:path>
            </a:pathLst>
          </a:custGeom>
          <a:blipFill>
            <a:blip r:embed="rId4"/>
            <a:stretch>
              <a:fillRect l="0" t="0" r="0" b="0"/>
            </a:stretch>
          </a:blipFill>
        </p:spPr>
      </p:sp>
      <p:sp>
        <p:nvSpPr>
          <p:cNvPr name="TextBox 6" id="6"/>
          <p:cNvSpPr txBox="true"/>
          <p:nvPr/>
        </p:nvSpPr>
        <p:spPr>
          <a:xfrm rot="0">
            <a:off x="6857777" y="742950"/>
            <a:ext cx="4572446" cy="832485"/>
          </a:xfrm>
          <a:prstGeom prst="rect">
            <a:avLst/>
          </a:prstGeom>
        </p:spPr>
        <p:txBody>
          <a:bodyPr anchor="t" rtlCol="false" tIns="0" lIns="0" bIns="0" rIns="0">
            <a:spAutoFit/>
          </a:bodyPr>
          <a:lstStyle/>
          <a:p>
            <a:pPr algn="ctr">
              <a:lnSpc>
                <a:spcPts val="5038"/>
              </a:lnSpc>
            </a:pPr>
            <a:r>
              <a:rPr lang="en-US" sz="3598">
                <a:solidFill>
                  <a:srgbClr val="004AAD"/>
                </a:solidFill>
                <a:latin typeface="Arial Bold"/>
                <a:ea typeface="Arial Bold"/>
                <a:cs typeface="Arial Bold"/>
                <a:sym typeface="Arial Bold"/>
              </a:rPr>
              <a:t>&lt;PROJENİN TANIMI&gt;</a:t>
            </a:r>
          </a:p>
        </p:txBody>
      </p:sp>
      <p:sp>
        <p:nvSpPr>
          <p:cNvPr name="TextBox 7" id="7"/>
          <p:cNvSpPr txBox="true"/>
          <p:nvPr/>
        </p:nvSpPr>
        <p:spPr>
          <a:xfrm rot="0">
            <a:off x="1028700" y="3529500"/>
            <a:ext cx="16230600" cy="3611883"/>
          </a:xfrm>
          <a:prstGeom prst="rect">
            <a:avLst/>
          </a:prstGeom>
        </p:spPr>
        <p:txBody>
          <a:bodyPr anchor="t" rtlCol="false" tIns="0" lIns="0" bIns="0" rIns="0">
            <a:spAutoFit/>
          </a:bodyPr>
          <a:lstStyle/>
          <a:p>
            <a:pPr algn="l">
              <a:lnSpc>
                <a:spcPts val="4758"/>
              </a:lnSpc>
            </a:pPr>
          </a:p>
          <a:p>
            <a:pPr algn="just">
              <a:lnSpc>
                <a:spcPts val="4758"/>
              </a:lnSpc>
            </a:pPr>
            <a:r>
              <a:rPr lang="en-US" sz="3399">
                <a:solidFill>
                  <a:srgbClr val="004AAD"/>
                </a:solidFill>
                <a:latin typeface="Arial"/>
                <a:ea typeface="Arial"/>
                <a:cs typeface="Arial"/>
                <a:sym typeface="Arial"/>
              </a:rPr>
              <a:t>Telekom operatörleri, müşteri memnuniyeti ve hizmet kalitesini artırmak için büyük hacimli kullanıcı yorumlarını hızlı ve doğru bir şekilde analiz etmek zorundadır. Mevcut manuel yöntemler yetersiz ve zaman alıcı olduğundan, otomatik bir analiz sistemi gereklidir.</a:t>
            </a:r>
          </a:p>
          <a:p>
            <a:pPr algn="ctr">
              <a:lnSpc>
                <a:spcPts val="4478"/>
              </a:lnSpc>
              <a:spcBef>
                <a:spcPct val="0"/>
              </a:spcBef>
            </a:pPr>
          </a:p>
        </p:txBody>
      </p:sp>
      <p:sp>
        <p:nvSpPr>
          <p:cNvPr name="TextBox 8" id="8"/>
          <p:cNvSpPr txBox="true"/>
          <p:nvPr/>
        </p:nvSpPr>
        <p:spPr>
          <a:xfrm rot="0">
            <a:off x="1179612" y="2999299"/>
            <a:ext cx="16230600" cy="663551"/>
          </a:xfrm>
          <a:prstGeom prst="rect">
            <a:avLst/>
          </a:prstGeom>
        </p:spPr>
        <p:txBody>
          <a:bodyPr anchor="t" rtlCol="false" tIns="0" lIns="0" bIns="0" rIns="0">
            <a:spAutoFit/>
          </a:bodyPr>
          <a:lstStyle/>
          <a:p>
            <a:pPr algn="ctr">
              <a:lnSpc>
                <a:spcPts val="4898"/>
              </a:lnSpc>
              <a:spcBef>
                <a:spcPct val="0"/>
              </a:spcBef>
            </a:pPr>
            <a:r>
              <a:rPr lang="en-US" sz="3499">
                <a:solidFill>
                  <a:srgbClr val="004AAD"/>
                </a:solidFill>
                <a:latin typeface="Arial Bold"/>
                <a:ea typeface="Arial Bold"/>
                <a:cs typeface="Arial Bold"/>
                <a:sym typeface="Arial Bold"/>
              </a:rPr>
              <a:t>Telekom Operatörü Müşteri Yorumlarının Duygu Analizi ile</a:t>
            </a:r>
            <a:r>
              <a:rPr lang="en-US" sz="3499">
                <a:solidFill>
                  <a:srgbClr val="004AAD"/>
                </a:solidFill>
                <a:latin typeface="Arial Bold"/>
                <a:ea typeface="Arial Bold"/>
                <a:cs typeface="Arial Bold"/>
                <a:sym typeface="Arial Bold"/>
              </a:rPr>
              <a:t> Değerlendirilmesi</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3"/>
              <a:stretch>
                <a:fillRect l="0" t="0" r="0" b="0"/>
              </a:stretch>
            </a:blipFill>
          </p:spPr>
        </p:sp>
      </p:grpSp>
      <p:sp>
        <p:nvSpPr>
          <p:cNvPr name="Freeform 4" id="4"/>
          <p:cNvSpPr/>
          <p:nvPr/>
        </p:nvSpPr>
        <p:spPr>
          <a:xfrm flipH="false" flipV="false" rot="0">
            <a:off x="11644946" y="4348069"/>
            <a:ext cx="5614354" cy="3224460"/>
          </a:xfrm>
          <a:custGeom>
            <a:avLst/>
            <a:gdLst/>
            <a:ahLst/>
            <a:cxnLst/>
            <a:rect r="r" b="b" t="t" l="l"/>
            <a:pathLst>
              <a:path h="3224460" w="5614354">
                <a:moveTo>
                  <a:pt x="0" y="0"/>
                </a:moveTo>
                <a:lnTo>
                  <a:pt x="5614354" y="0"/>
                </a:lnTo>
                <a:lnTo>
                  <a:pt x="5614354" y="3224460"/>
                </a:lnTo>
                <a:lnTo>
                  <a:pt x="0" y="3224460"/>
                </a:lnTo>
                <a:lnTo>
                  <a:pt x="0" y="0"/>
                </a:lnTo>
                <a:close/>
              </a:path>
            </a:pathLst>
          </a:custGeom>
          <a:blipFill>
            <a:blip r:embed="rId4"/>
            <a:stretch>
              <a:fillRect l="0" t="0" r="0" b="0"/>
            </a:stretch>
          </a:blipFill>
        </p:spPr>
      </p:sp>
      <p:sp>
        <p:nvSpPr>
          <p:cNvPr name="TextBox 5" id="5"/>
          <p:cNvSpPr txBox="true"/>
          <p:nvPr/>
        </p:nvSpPr>
        <p:spPr>
          <a:xfrm rot="0">
            <a:off x="5473489" y="742950"/>
            <a:ext cx="7341022" cy="832485"/>
          </a:xfrm>
          <a:prstGeom prst="rect">
            <a:avLst/>
          </a:prstGeom>
        </p:spPr>
        <p:txBody>
          <a:bodyPr anchor="t" rtlCol="false" tIns="0" lIns="0" bIns="0" rIns="0">
            <a:spAutoFit/>
          </a:bodyPr>
          <a:lstStyle/>
          <a:p>
            <a:pPr algn="ctr">
              <a:lnSpc>
                <a:spcPts val="5038"/>
              </a:lnSpc>
            </a:pPr>
            <a:r>
              <a:rPr lang="en-US" sz="3598">
                <a:solidFill>
                  <a:srgbClr val="004AAD"/>
                </a:solidFill>
                <a:latin typeface="Arial Bold"/>
                <a:ea typeface="Arial Bold"/>
                <a:cs typeface="Arial Bold"/>
                <a:sym typeface="Arial Bold"/>
              </a:rPr>
              <a:t>&lt;PROJENİN SAĞLADIĞI ÇÖZÜM&gt;</a:t>
            </a:r>
          </a:p>
        </p:txBody>
      </p:sp>
      <p:sp>
        <p:nvSpPr>
          <p:cNvPr name="TextBox 6" id="6"/>
          <p:cNvSpPr txBox="true"/>
          <p:nvPr/>
        </p:nvSpPr>
        <p:spPr>
          <a:xfrm rot="0">
            <a:off x="1181994" y="2175126"/>
            <a:ext cx="16077306" cy="1965935"/>
          </a:xfrm>
          <a:prstGeom prst="rect">
            <a:avLst/>
          </a:prstGeom>
        </p:spPr>
        <p:txBody>
          <a:bodyPr anchor="t" rtlCol="false" tIns="0" lIns="0" bIns="0" rIns="0">
            <a:spAutoFit/>
          </a:bodyPr>
          <a:lstStyle/>
          <a:p>
            <a:pPr algn="just">
              <a:lnSpc>
                <a:spcPts val="5038"/>
              </a:lnSpc>
              <a:spcBef>
                <a:spcPct val="0"/>
              </a:spcBef>
            </a:pPr>
            <a:r>
              <a:rPr lang="en-US" sz="3599">
                <a:solidFill>
                  <a:srgbClr val="004AAD"/>
                </a:solidFill>
                <a:latin typeface="Arial"/>
                <a:ea typeface="Arial"/>
                <a:cs typeface="Arial"/>
                <a:sym typeface="Arial"/>
              </a:rPr>
              <a:t>     Geliştirdiğimiz doğal dil işleme modeli, telekom operatörlerine yönelik kullanıcı yorumlarını otomatik olarak analiz eder ve her bir yorumu negatif, nötr veya pozitif olarak sınıflandırır. </a:t>
            </a:r>
          </a:p>
        </p:txBody>
      </p:sp>
      <p:sp>
        <p:nvSpPr>
          <p:cNvPr name="TextBox 7" id="7"/>
          <p:cNvSpPr txBox="true"/>
          <p:nvPr/>
        </p:nvSpPr>
        <p:spPr>
          <a:xfrm rot="0">
            <a:off x="1028700" y="5000625"/>
            <a:ext cx="16230600" cy="3242310"/>
          </a:xfrm>
          <a:prstGeom prst="rect">
            <a:avLst/>
          </a:prstGeom>
        </p:spPr>
        <p:txBody>
          <a:bodyPr anchor="t" rtlCol="false" tIns="0" lIns="0" bIns="0" rIns="0">
            <a:spAutoFit/>
          </a:bodyPr>
          <a:lstStyle/>
          <a:p>
            <a:pPr algn="l" marL="777025" indent="-388512" lvl="1">
              <a:lnSpc>
                <a:spcPts val="5038"/>
              </a:lnSpc>
              <a:buFont typeface="Arial"/>
              <a:buChar char="•"/>
            </a:pPr>
            <a:r>
              <a:rPr lang="en-US" sz="3599">
                <a:solidFill>
                  <a:srgbClr val="004AAD"/>
                </a:solidFill>
                <a:latin typeface="Arial Bold"/>
                <a:ea typeface="Arial Bold"/>
                <a:cs typeface="Arial Bold"/>
                <a:sym typeface="Arial Bold"/>
              </a:rPr>
              <a:t>Hedef Kitle:</a:t>
            </a:r>
          </a:p>
          <a:p>
            <a:pPr algn="just">
              <a:lnSpc>
                <a:spcPts val="5038"/>
              </a:lnSpc>
            </a:pPr>
            <a:r>
              <a:rPr lang="en-US" sz="3599">
                <a:solidFill>
                  <a:srgbClr val="004AAD"/>
                </a:solidFill>
                <a:latin typeface="Arial"/>
                <a:ea typeface="Arial"/>
                <a:cs typeface="Arial"/>
                <a:sym typeface="Arial"/>
              </a:rPr>
              <a:t>1)Telekom Operatörleri</a:t>
            </a:r>
          </a:p>
          <a:p>
            <a:pPr algn="just">
              <a:lnSpc>
                <a:spcPts val="5038"/>
              </a:lnSpc>
            </a:pPr>
            <a:r>
              <a:rPr lang="en-US" sz="3599">
                <a:solidFill>
                  <a:srgbClr val="004AAD"/>
                </a:solidFill>
                <a:latin typeface="Arial"/>
                <a:ea typeface="Arial"/>
                <a:cs typeface="Arial"/>
                <a:sym typeface="Arial"/>
              </a:rPr>
              <a:t>2) Veri Analistleri</a:t>
            </a:r>
          </a:p>
          <a:p>
            <a:pPr algn="just">
              <a:lnSpc>
                <a:spcPts val="5038"/>
              </a:lnSpc>
            </a:pPr>
            <a:r>
              <a:rPr lang="en-US" sz="3599">
                <a:solidFill>
                  <a:srgbClr val="004AAD"/>
                </a:solidFill>
                <a:latin typeface="Arial"/>
                <a:ea typeface="Arial"/>
                <a:cs typeface="Arial"/>
                <a:sym typeface="Arial"/>
              </a:rPr>
              <a:t>3) Pazarlama ve Ürün Geliştirme Ekipleri</a:t>
            </a:r>
          </a:p>
          <a:p>
            <a:pPr algn="just">
              <a:lnSpc>
                <a:spcPts val="5038"/>
              </a:lnSpc>
            </a:pPr>
            <a:r>
              <a:rPr lang="en-US" sz="3599">
                <a:solidFill>
                  <a:srgbClr val="004AAD"/>
                </a:solidFill>
                <a:latin typeface="Arial"/>
                <a:ea typeface="Arial"/>
                <a:cs typeface="Arial"/>
                <a:sym typeface="Arial"/>
              </a:rPr>
              <a:t>4) Müşteri İlişkileri Yönetimi (CRM) Departmanları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0" r="0" b="0"/>
              </a:stretch>
            </a:blipFill>
          </p:spPr>
        </p:sp>
      </p:grpSp>
      <p:sp>
        <p:nvSpPr>
          <p:cNvPr name="TextBox 4" id="4"/>
          <p:cNvSpPr txBox="true"/>
          <p:nvPr/>
        </p:nvSpPr>
        <p:spPr>
          <a:xfrm rot="0">
            <a:off x="7149443" y="742950"/>
            <a:ext cx="3989115" cy="832485"/>
          </a:xfrm>
          <a:prstGeom prst="rect">
            <a:avLst/>
          </a:prstGeom>
        </p:spPr>
        <p:txBody>
          <a:bodyPr anchor="t" rtlCol="false" tIns="0" lIns="0" bIns="0" rIns="0">
            <a:spAutoFit/>
          </a:bodyPr>
          <a:lstStyle/>
          <a:p>
            <a:pPr algn="ctr">
              <a:lnSpc>
                <a:spcPts val="5038"/>
              </a:lnSpc>
            </a:pPr>
            <a:r>
              <a:rPr lang="en-US" sz="3598">
                <a:solidFill>
                  <a:srgbClr val="004AAD"/>
                </a:solidFill>
                <a:latin typeface="Arial Bold"/>
                <a:ea typeface="Arial Bold"/>
                <a:cs typeface="Arial Bold"/>
                <a:sym typeface="Arial Bold"/>
              </a:rPr>
              <a:t>&lt;PROJE İŞ AKIŞI&gt;</a:t>
            </a:r>
          </a:p>
        </p:txBody>
      </p:sp>
      <p:sp>
        <p:nvSpPr>
          <p:cNvPr name="TextBox 5" id="5"/>
          <p:cNvSpPr txBox="true"/>
          <p:nvPr/>
        </p:nvSpPr>
        <p:spPr>
          <a:xfrm rot="0">
            <a:off x="1028701" y="2493645"/>
            <a:ext cx="16230600" cy="5795010"/>
          </a:xfrm>
          <a:prstGeom prst="rect">
            <a:avLst/>
          </a:prstGeom>
        </p:spPr>
        <p:txBody>
          <a:bodyPr anchor="t" rtlCol="false" tIns="0" lIns="0" bIns="0" rIns="0">
            <a:spAutoFit/>
          </a:bodyPr>
          <a:lstStyle/>
          <a:p>
            <a:pPr algn="just">
              <a:lnSpc>
                <a:spcPts val="5038"/>
              </a:lnSpc>
            </a:pPr>
            <a:r>
              <a:rPr lang="en-US" sz="3599">
                <a:solidFill>
                  <a:srgbClr val="004AAD"/>
                </a:solidFill>
                <a:latin typeface="Arial Bold"/>
                <a:ea typeface="Arial Bold"/>
                <a:cs typeface="Arial Bold"/>
                <a:sym typeface="Arial Bold"/>
              </a:rPr>
              <a:t>Proje Planlama: </a:t>
            </a:r>
            <a:r>
              <a:rPr lang="en-US" sz="3599">
                <a:solidFill>
                  <a:srgbClr val="004AAD"/>
                </a:solidFill>
                <a:latin typeface="Arial"/>
                <a:ea typeface="Arial"/>
                <a:cs typeface="Arial"/>
                <a:sym typeface="Arial"/>
              </a:rPr>
              <a:t>Hedefler, amaçlar ve teslim edilecek çıktılar belirlendi</a:t>
            </a:r>
          </a:p>
          <a:p>
            <a:pPr algn="just">
              <a:lnSpc>
                <a:spcPts val="5038"/>
              </a:lnSpc>
            </a:pPr>
            <a:r>
              <a:rPr lang="en-US" sz="3599">
                <a:solidFill>
                  <a:srgbClr val="004AAD"/>
                </a:solidFill>
                <a:latin typeface="Arial Bold"/>
                <a:ea typeface="Arial Bold"/>
                <a:cs typeface="Arial Bold"/>
                <a:sym typeface="Arial Bold"/>
              </a:rPr>
              <a:t>Veri Kazıma ve Ön İşleme: </a:t>
            </a:r>
            <a:r>
              <a:rPr lang="en-US" sz="3599">
                <a:solidFill>
                  <a:srgbClr val="004AAD"/>
                </a:solidFill>
                <a:latin typeface="Arial"/>
                <a:ea typeface="Arial"/>
                <a:cs typeface="Arial"/>
                <a:sym typeface="Arial"/>
              </a:rPr>
              <a:t>Belirlenen veri kaynaklarından toplanan veriler analiz için hazırlandı ve ön işlemeye alındı.</a:t>
            </a:r>
          </a:p>
          <a:p>
            <a:pPr algn="just">
              <a:lnSpc>
                <a:spcPts val="5038"/>
              </a:lnSpc>
            </a:pPr>
            <a:r>
              <a:rPr lang="en-US" sz="3599">
                <a:solidFill>
                  <a:srgbClr val="004AAD"/>
                </a:solidFill>
                <a:latin typeface="Arial Bold"/>
                <a:ea typeface="Arial Bold"/>
                <a:cs typeface="Arial Bold"/>
                <a:sym typeface="Arial Bold"/>
              </a:rPr>
              <a:t>Model Seçimi ve Tasarımı: </a:t>
            </a:r>
            <a:r>
              <a:rPr lang="en-US" sz="3599">
                <a:solidFill>
                  <a:srgbClr val="004AAD"/>
                </a:solidFill>
                <a:latin typeface="Arial"/>
                <a:ea typeface="Arial"/>
                <a:cs typeface="Arial"/>
                <a:sym typeface="Arial"/>
              </a:rPr>
              <a:t>Duygu analizi için uygun makine öğrenimi veya derin öğrenme modellerini belirlendi (BERT, NER ).</a:t>
            </a:r>
          </a:p>
          <a:p>
            <a:pPr algn="just">
              <a:lnSpc>
                <a:spcPts val="5038"/>
              </a:lnSpc>
            </a:pPr>
            <a:r>
              <a:rPr lang="en-US" sz="3599">
                <a:solidFill>
                  <a:srgbClr val="004AAD"/>
                </a:solidFill>
                <a:latin typeface="Arial Bold"/>
                <a:ea typeface="Arial Bold"/>
                <a:cs typeface="Arial Bold"/>
                <a:sym typeface="Arial Bold"/>
              </a:rPr>
              <a:t>Modelin Eğitimi: </a:t>
            </a:r>
            <a:r>
              <a:rPr lang="en-US" sz="3599">
                <a:solidFill>
                  <a:srgbClr val="004AAD"/>
                </a:solidFill>
                <a:latin typeface="Arial"/>
                <a:ea typeface="Arial"/>
                <a:cs typeface="Arial"/>
                <a:sym typeface="Arial"/>
              </a:rPr>
              <a:t>Uygun parametreler ile 20 epoch boyunca eğitilmiştir.</a:t>
            </a:r>
          </a:p>
          <a:p>
            <a:pPr algn="just">
              <a:lnSpc>
                <a:spcPts val="5038"/>
              </a:lnSpc>
            </a:pPr>
            <a:r>
              <a:rPr lang="en-US" sz="3599">
                <a:solidFill>
                  <a:srgbClr val="004AAD"/>
                </a:solidFill>
                <a:latin typeface="Arial Bold"/>
                <a:ea typeface="Arial Bold"/>
                <a:cs typeface="Arial Bold"/>
                <a:sym typeface="Arial Bold"/>
              </a:rPr>
              <a:t>Test ve Değerlendirme</a:t>
            </a:r>
            <a:r>
              <a:rPr lang="en-US" sz="3599">
                <a:solidFill>
                  <a:srgbClr val="004AAD"/>
                </a:solidFill>
                <a:latin typeface="Arial Bold"/>
                <a:ea typeface="Arial Bold"/>
                <a:cs typeface="Arial Bold"/>
                <a:sym typeface="Arial Bold"/>
              </a:rPr>
              <a:t>: </a:t>
            </a:r>
            <a:r>
              <a:rPr lang="en-US" sz="3599">
                <a:solidFill>
                  <a:srgbClr val="004AAD"/>
                </a:solidFill>
                <a:latin typeface="Arial"/>
                <a:ea typeface="Arial"/>
                <a:cs typeface="Arial"/>
                <a:sym typeface="Arial"/>
              </a:rPr>
              <a:t>Doğrulama veya test verileri üzerinde modelin performansı accuracy ve loss metrikleriyle ölçüldü.</a:t>
            </a:r>
          </a:p>
          <a:p>
            <a:pPr algn="just">
              <a:lnSpc>
                <a:spcPts val="5038"/>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214313"/>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0" r="0" b="0"/>
              </a:stretch>
            </a:blipFill>
          </p:spPr>
        </p:sp>
      </p:grpSp>
      <p:sp>
        <p:nvSpPr>
          <p:cNvPr name="TextBox 4" id="4"/>
          <p:cNvSpPr txBox="true"/>
          <p:nvPr/>
        </p:nvSpPr>
        <p:spPr>
          <a:xfrm rot="0">
            <a:off x="7771842" y="541020"/>
            <a:ext cx="2744316" cy="832485"/>
          </a:xfrm>
          <a:prstGeom prst="rect">
            <a:avLst/>
          </a:prstGeom>
        </p:spPr>
        <p:txBody>
          <a:bodyPr anchor="t" rtlCol="false" tIns="0" lIns="0" bIns="0" rIns="0">
            <a:spAutoFit/>
          </a:bodyPr>
          <a:lstStyle/>
          <a:p>
            <a:pPr algn="ctr">
              <a:lnSpc>
                <a:spcPts val="5038"/>
              </a:lnSpc>
            </a:pPr>
            <a:r>
              <a:rPr lang="en-US" sz="3598">
                <a:solidFill>
                  <a:srgbClr val="004AAD"/>
                </a:solidFill>
                <a:latin typeface="Arial Bold"/>
                <a:ea typeface="Arial Bold"/>
                <a:cs typeface="Arial Bold"/>
                <a:sym typeface="Arial Bold"/>
              </a:rPr>
              <a:t>&lt;VERİ SETİ&gt;</a:t>
            </a:r>
          </a:p>
        </p:txBody>
      </p:sp>
      <p:sp>
        <p:nvSpPr>
          <p:cNvPr name="TextBox 5" id="5"/>
          <p:cNvSpPr txBox="true"/>
          <p:nvPr/>
        </p:nvSpPr>
        <p:spPr>
          <a:xfrm rot="0">
            <a:off x="569038" y="971550"/>
            <a:ext cx="17102263" cy="9062416"/>
          </a:xfrm>
          <a:prstGeom prst="rect">
            <a:avLst/>
          </a:prstGeom>
        </p:spPr>
        <p:txBody>
          <a:bodyPr anchor="t" rtlCol="false" tIns="0" lIns="0" bIns="0" rIns="0">
            <a:spAutoFit/>
          </a:bodyPr>
          <a:lstStyle/>
          <a:p>
            <a:pPr algn="just">
              <a:lnSpc>
                <a:spcPts val="3790"/>
              </a:lnSpc>
            </a:pPr>
            <a:r>
              <a:rPr lang="en-US" sz="2707">
                <a:solidFill>
                  <a:srgbClr val="004AAD"/>
                </a:solidFill>
                <a:latin typeface="Abril Fatface"/>
                <a:ea typeface="Abril Fatface"/>
                <a:cs typeface="Abril Fatface"/>
                <a:sym typeface="Abril Fatface"/>
              </a:rPr>
              <a:t>Veri Setinin Kaynağı</a:t>
            </a:r>
          </a:p>
          <a:p>
            <a:pPr algn="just" marL="584562" indent="-292281" lvl="1">
              <a:lnSpc>
                <a:spcPts val="3790"/>
              </a:lnSpc>
              <a:buFont typeface="Arial"/>
              <a:buChar char="•"/>
            </a:pPr>
            <a:r>
              <a:rPr lang="en-US" sz="2707">
                <a:solidFill>
                  <a:srgbClr val="004AAD"/>
                </a:solidFill>
                <a:latin typeface="Abril Fatface"/>
                <a:ea typeface="Abril Fatface"/>
                <a:cs typeface="Abril Fatface"/>
                <a:sym typeface="Abril Fatface"/>
              </a:rPr>
              <a:t>Kaynak: Ş</a:t>
            </a:r>
            <a:r>
              <a:rPr lang="en-US" sz="2707">
                <a:solidFill>
                  <a:srgbClr val="004AAD"/>
                </a:solidFill>
                <a:latin typeface="Abril Fatface"/>
                <a:ea typeface="Abril Fatface"/>
                <a:cs typeface="Abril Fatface"/>
                <a:sym typeface="Abril Fatface"/>
              </a:rPr>
              <a:t>ikayetvar web sitesi üzerinden Turkcell firmasına ait kullanıcı şikayetleri.</a:t>
            </a:r>
          </a:p>
          <a:p>
            <a:pPr algn="just">
              <a:lnSpc>
                <a:spcPts val="3790"/>
              </a:lnSpc>
            </a:pPr>
            <a:r>
              <a:rPr lang="en-US" sz="2707">
                <a:solidFill>
                  <a:srgbClr val="004AAD"/>
                </a:solidFill>
                <a:latin typeface="Abril Fatface"/>
                <a:ea typeface="Abril Fatface"/>
                <a:cs typeface="Abril Fatface"/>
                <a:sym typeface="Abril Fatface"/>
              </a:rPr>
              <a:t>Veri Setinin Özellikleri</a:t>
            </a:r>
          </a:p>
          <a:p>
            <a:pPr algn="just" marL="584562" indent="-292281" lvl="1">
              <a:lnSpc>
                <a:spcPts val="3790"/>
              </a:lnSpc>
              <a:buFont typeface="Arial"/>
              <a:buChar char="•"/>
            </a:pPr>
            <a:r>
              <a:rPr lang="en-US" sz="2707">
                <a:solidFill>
                  <a:srgbClr val="004AAD"/>
                </a:solidFill>
                <a:latin typeface="Abril Fatface"/>
                <a:ea typeface="Abril Fatface"/>
                <a:cs typeface="Abril Fatface"/>
                <a:sym typeface="Abril Fatface"/>
              </a:rPr>
              <a:t>Toplam Veri Sayısı: Yaklaşık </a:t>
            </a:r>
            <a:r>
              <a:rPr lang="en-US" sz="2707">
                <a:solidFill>
                  <a:srgbClr val="000000"/>
                </a:solidFill>
                <a:latin typeface="Abril Fatface"/>
                <a:ea typeface="Abril Fatface"/>
                <a:cs typeface="Abril Fatface"/>
                <a:sym typeface="Abril Fatface"/>
              </a:rPr>
              <a:t>18,000</a:t>
            </a:r>
            <a:r>
              <a:rPr lang="en-US" sz="2707">
                <a:solidFill>
                  <a:srgbClr val="004AAD"/>
                </a:solidFill>
                <a:latin typeface="Abril Fatface"/>
                <a:ea typeface="Abril Fatface"/>
                <a:cs typeface="Abril Fatface"/>
                <a:sym typeface="Abril Fatface"/>
              </a:rPr>
              <a:t> adet</a:t>
            </a:r>
          </a:p>
          <a:p>
            <a:pPr algn="just" marL="584562" indent="-292281" lvl="1">
              <a:lnSpc>
                <a:spcPts val="3790"/>
              </a:lnSpc>
              <a:buFont typeface="Arial"/>
              <a:buChar char="•"/>
            </a:pPr>
            <a:r>
              <a:rPr lang="en-US" sz="2707">
                <a:solidFill>
                  <a:srgbClr val="004AAD"/>
                </a:solidFill>
                <a:latin typeface="Abril Fatface"/>
                <a:ea typeface="Abril Fatface"/>
                <a:cs typeface="Abril Fatface"/>
                <a:sym typeface="Abril Fatface"/>
              </a:rPr>
              <a:t>Kategori Dağılımı:</a:t>
            </a:r>
          </a:p>
          <a:p>
            <a:pPr algn="just" marL="1169125" indent="-389708" lvl="2">
              <a:lnSpc>
                <a:spcPts val="3790"/>
              </a:lnSpc>
              <a:buFont typeface="Arial"/>
              <a:buChar char="⚬"/>
            </a:pPr>
            <a:r>
              <a:rPr lang="en-US" sz="2707">
                <a:solidFill>
                  <a:srgbClr val="004AAD"/>
                </a:solidFill>
                <a:latin typeface="Abril Fatface"/>
                <a:ea typeface="Abril Fatface"/>
                <a:cs typeface="Abril Fatface"/>
                <a:sym typeface="Abril Fatface"/>
              </a:rPr>
              <a:t>En çok kullanılan 5 ürün kategorisi: </a:t>
            </a:r>
            <a:r>
              <a:rPr lang="en-US" sz="2707">
                <a:solidFill>
                  <a:srgbClr val="000000"/>
                </a:solidFill>
                <a:latin typeface="Abril Fatface"/>
                <a:ea typeface="Abril Fatface"/>
                <a:cs typeface="Abril Fatface"/>
                <a:sym typeface="Abril Fatface"/>
              </a:rPr>
              <a:t>7,000 </a:t>
            </a:r>
            <a:r>
              <a:rPr lang="en-US" sz="2707">
                <a:solidFill>
                  <a:srgbClr val="004AAD"/>
                </a:solidFill>
                <a:latin typeface="Abril Fatface"/>
                <a:ea typeface="Abril Fatface"/>
                <a:cs typeface="Abril Fatface"/>
                <a:sym typeface="Abril Fatface"/>
              </a:rPr>
              <a:t>adet</a:t>
            </a:r>
          </a:p>
          <a:p>
            <a:pPr algn="just" marL="1169125" indent="-389708" lvl="2">
              <a:lnSpc>
                <a:spcPts val="3790"/>
              </a:lnSpc>
              <a:buFont typeface="Arial"/>
              <a:buChar char="⚬"/>
            </a:pPr>
            <a:r>
              <a:rPr lang="en-US" sz="2707">
                <a:solidFill>
                  <a:srgbClr val="004AAD"/>
                </a:solidFill>
                <a:latin typeface="Abril Fatface"/>
                <a:ea typeface="Abril Fatface"/>
                <a:cs typeface="Abril Fatface"/>
                <a:sym typeface="Abril Fatface"/>
              </a:rPr>
              <a:t>Diğer kategoriler: </a:t>
            </a:r>
            <a:r>
              <a:rPr lang="en-US" sz="2707">
                <a:solidFill>
                  <a:srgbClr val="000000"/>
                </a:solidFill>
                <a:latin typeface="Abril Fatface"/>
                <a:ea typeface="Abril Fatface"/>
                <a:cs typeface="Abril Fatface"/>
                <a:sym typeface="Abril Fatface"/>
              </a:rPr>
              <a:t>11,000 </a:t>
            </a:r>
            <a:r>
              <a:rPr lang="en-US" sz="2707">
                <a:solidFill>
                  <a:srgbClr val="004AAD"/>
                </a:solidFill>
                <a:latin typeface="Abril Fatface"/>
                <a:ea typeface="Abril Fatface"/>
                <a:cs typeface="Abril Fatface"/>
                <a:sym typeface="Abril Fatface"/>
              </a:rPr>
              <a:t>adet</a:t>
            </a:r>
          </a:p>
          <a:p>
            <a:pPr algn="just" marL="584562" indent="-292281" lvl="1">
              <a:lnSpc>
                <a:spcPts val="3790"/>
              </a:lnSpc>
              <a:buFont typeface="Arial"/>
              <a:buChar char="•"/>
            </a:pPr>
            <a:r>
              <a:rPr lang="en-US" sz="2707">
                <a:solidFill>
                  <a:srgbClr val="004AAD"/>
                </a:solidFill>
                <a:latin typeface="Abril Fatface"/>
                <a:ea typeface="Abril Fatface"/>
                <a:cs typeface="Abril Fatface"/>
                <a:sym typeface="Abril Fatface"/>
              </a:rPr>
              <a:t>Manuel Oluşturulan Pozitif Veriler: </a:t>
            </a:r>
            <a:r>
              <a:rPr lang="en-US" sz="2707">
                <a:solidFill>
                  <a:srgbClr val="000000"/>
                </a:solidFill>
                <a:latin typeface="Abril Fatface"/>
                <a:ea typeface="Abril Fatface"/>
                <a:cs typeface="Abril Fatface"/>
                <a:sym typeface="Abril Fatface"/>
              </a:rPr>
              <a:t>3,000 </a:t>
            </a:r>
            <a:r>
              <a:rPr lang="en-US" sz="2707">
                <a:solidFill>
                  <a:srgbClr val="004AAD"/>
                </a:solidFill>
                <a:latin typeface="Abril Fatface"/>
                <a:ea typeface="Abril Fatface"/>
                <a:cs typeface="Abril Fatface"/>
                <a:sym typeface="Abril Fatface"/>
              </a:rPr>
              <a:t>adet</a:t>
            </a:r>
          </a:p>
          <a:p>
            <a:pPr algn="just">
              <a:lnSpc>
                <a:spcPts val="3790"/>
              </a:lnSpc>
            </a:pPr>
            <a:r>
              <a:rPr lang="en-US" sz="2707">
                <a:solidFill>
                  <a:srgbClr val="004AAD"/>
                </a:solidFill>
                <a:latin typeface="Abril Fatface"/>
                <a:ea typeface="Abril Fatface"/>
                <a:cs typeface="Abril Fatface"/>
                <a:sym typeface="Abril Fatface"/>
              </a:rPr>
              <a:t>Veri Setinin Hazırlanma Süreci</a:t>
            </a:r>
          </a:p>
          <a:p>
            <a:pPr algn="just" marL="584562" indent="-292281" lvl="1">
              <a:lnSpc>
                <a:spcPts val="3790"/>
              </a:lnSpc>
              <a:buAutoNum type="arabicPeriod" startAt="1"/>
            </a:pPr>
            <a:r>
              <a:rPr lang="en-US" sz="2707">
                <a:solidFill>
                  <a:srgbClr val="004AAD"/>
                </a:solidFill>
                <a:latin typeface="Abril Fatface"/>
                <a:ea typeface="Abril Fatface"/>
                <a:cs typeface="Abril Fatface"/>
                <a:sym typeface="Abril Fatface"/>
              </a:rPr>
              <a:t>Web Kazıma</a:t>
            </a:r>
          </a:p>
          <a:p>
            <a:pPr algn="just" marL="1169125" indent="-389708" lvl="2">
              <a:lnSpc>
                <a:spcPts val="3790"/>
              </a:lnSpc>
              <a:buFont typeface="Arial"/>
              <a:buChar char="⚬"/>
            </a:pPr>
            <a:r>
              <a:rPr lang="en-US" sz="2707">
                <a:solidFill>
                  <a:srgbClr val="004AAD"/>
                </a:solidFill>
                <a:latin typeface="Abril Fatface"/>
                <a:ea typeface="Abril Fatface"/>
                <a:cs typeface="Abril Fatface"/>
                <a:sym typeface="Abril Fatface"/>
              </a:rPr>
              <a:t>Web kazıma işlemi için Python programlama dili kullanılmıştır.</a:t>
            </a:r>
          </a:p>
          <a:p>
            <a:pPr algn="just" marL="1169125" indent="-389708" lvl="2">
              <a:lnSpc>
                <a:spcPts val="3790"/>
              </a:lnSpc>
              <a:buFont typeface="Arial"/>
              <a:buChar char="⚬"/>
            </a:pPr>
            <a:r>
              <a:rPr lang="en-US" sz="2707">
                <a:solidFill>
                  <a:srgbClr val="004AAD"/>
                </a:solidFill>
                <a:latin typeface="Abril Fatface"/>
                <a:ea typeface="Abril Fatface"/>
                <a:cs typeface="Abril Fatface"/>
                <a:sym typeface="Abril Fatface"/>
              </a:rPr>
              <a:t>Şikayetvar sitesindeki sayfalar indirilmiş ve ardından belirli veri noktaları (şikayet metni, tarih, kullanıcı puanı vb.) kazınmıştır.</a:t>
            </a:r>
          </a:p>
          <a:p>
            <a:pPr algn="just" marL="1169125" indent="-389708" lvl="2">
              <a:lnSpc>
                <a:spcPts val="3790"/>
              </a:lnSpc>
              <a:buFont typeface="Arial"/>
              <a:buChar char="⚬"/>
            </a:pPr>
            <a:r>
              <a:rPr lang="en-US" sz="2707">
                <a:solidFill>
                  <a:srgbClr val="004AAD"/>
                </a:solidFill>
                <a:latin typeface="Abril Fatface"/>
                <a:ea typeface="Abril Fatface"/>
                <a:cs typeface="Abril Fatface"/>
                <a:sym typeface="Abril Fatface"/>
              </a:rPr>
              <a:t>Kullanılan Python kütüphaneleri:</a:t>
            </a:r>
          </a:p>
          <a:p>
            <a:pPr algn="just" marL="1753687" indent="-438422" lvl="3">
              <a:lnSpc>
                <a:spcPts val="3790"/>
              </a:lnSpc>
              <a:buFont typeface="Arial"/>
              <a:buChar char="￭"/>
            </a:pPr>
            <a:r>
              <a:rPr lang="en-US" sz="2707">
                <a:solidFill>
                  <a:srgbClr val="004AAD"/>
                </a:solidFill>
                <a:latin typeface="Abril Fatface"/>
                <a:ea typeface="Abril Fatface"/>
                <a:cs typeface="Abril Fatface"/>
                <a:sym typeface="Abril Fatface"/>
              </a:rPr>
              <a:t>requests: Web sayfalarının indirilmesi</a:t>
            </a:r>
          </a:p>
          <a:p>
            <a:pPr algn="just" marL="1753687" indent="-438422" lvl="3">
              <a:lnSpc>
                <a:spcPts val="3790"/>
              </a:lnSpc>
              <a:buFont typeface="Arial"/>
              <a:buChar char="￭"/>
            </a:pPr>
            <a:r>
              <a:rPr lang="en-US" sz="2707">
                <a:solidFill>
                  <a:srgbClr val="004AAD"/>
                </a:solidFill>
                <a:latin typeface="Abril Fatface"/>
                <a:ea typeface="Abril Fatface"/>
                <a:cs typeface="Abril Fatface"/>
                <a:sym typeface="Abril Fatface"/>
              </a:rPr>
              <a:t>BeautifulSoup: HTML içeriğinden veri çıkarma</a:t>
            </a:r>
          </a:p>
          <a:p>
            <a:pPr algn="just" marL="1753687" indent="-438422" lvl="3">
              <a:lnSpc>
                <a:spcPts val="3790"/>
              </a:lnSpc>
              <a:buFont typeface="Arial"/>
              <a:buChar char="￭"/>
            </a:pPr>
            <a:r>
              <a:rPr lang="en-US" sz="2707">
                <a:solidFill>
                  <a:srgbClr val="004AAD"/>
                </a:solidFill>
                <a:latin typeface="Abril Fatface"/>
                <a:ea typeface="Abril Fatface"/>
                <a:cs typeface="Abril Fatface"/>
                <a:sym typeface="Abril Fatface"/>
              </a:rPr>
              <a:t>pandas: Veri çerçeveleri oluşturma ve işleme</a:t>
            </a:r>
          </a:p>
          <a:p>
            <a:pPr algn="just">
              <a:lnSpc>
                <a:spcPts val="3790"/>
              </a:lnSpc>
            </a:pPr>
          </a:p>
          <a:p>
            <a:pPr algn="just">
              <a:lnSpc>
                <a:spcPts val="3790"/>
              </a:lnSpc>
            </a:pPr>
          </a:p>
        </p:txBody>
      </p:sp>
      <p:sp>
        <p:nvSpPr>
          <p:cNvPr name="Freeform 6" id="6"/>
          <p:cNvSpPr/>
          <p:nvPr/>
        </p:nvSpPr>
        <p:spPr>
          <a:xfrm flipH="false" flipV="false" rot="0">
            <a:off x="11940316" y="1373505"/>
            <a:ext cx="4951392" cy="4491180"/>
          </a:xfrm>
          <a:custGeom>
            <a:avLst/>
            <a:gdLst/>
            <a:ahLst/>
            <a:cxnLst/>
            <a:rect r="r" b="b" t="t" l="l"/>
            <a:pathLst>
              <a:path h="4491180" w="4951392">
                <a:moveTo>
                  <a:pt x="0" y="0"/>
                </a:moveTo>
                <a:lnTo>
                  <a:pt x="4951392" y="0"/>
                </a:lnTo>
                <a:lnTo>
                  <a:pt x="4951392" y="4491180"/>
                </a:lnTo>
                <a:lnTo>
                  <a:pt x="0" y="4491180"/>
                </a:lnTo>
                <a:lnTo>
                  <a:pt x="0" y="0"/>
                </a:lnTo>
                <a:close/>
              </a:path>
            </a:pathLst>
          </a:custGeom>
          <a:blipFill>
            <a:blip r:embed="rId3"/>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0" r="0" b="0"/>
              </a:stretch>
            </a:blipFill>
          </p:spPr>
        </p:sp>
      </p:grpSp>
      <p:sp>
        <p:nvSpPr>
          <p:cNvPr name="Freeform 4" id="4"/>
          <p:cNvSpPr/>
          <p:nvPr/>
        </p:nvSpPr>
        <p:spPr>
          <a:xfrm flipH="false" flipV="false" rot="0">
            <a:off x="861455" y="5617933"/>
            <a:ext cx="7446624" cy="3640367"/>
          </a:xfrm>
          <a:custGeom>
            <a:avLst/>
            <a:gdLst/>
            <a:ahLst/>
            <a:cxnLst/>
            <a:rect r="r" b="b" t="t" l="l"/>
            <a:pathLst>
              <a:path h="3640367" w="7446624">
                <a:moveTo>
                  <a:pt x="0" y="0"/>
                </a:moveTo>
                <a:lnTo>
                  <a:pt x="7446624" y="0"/>
                </a:lnTo>
                <a:lnTo>
                  <a:pt x="7446624" y="3640367"/>
                </a:lnTo>
                <a:lnTo>
                  <a:pt x="0" y="3640367"/>
                </a:lnTo>
                <a:lnTo>
                  <a:pt x="0" y="0"/>
                </a:lnTo>
                <a:close/>
              </a:path>
            </a:pathLst>
          </a:custGeom>
          <a:blipFill>
            <a:blip r:embed="rId3"/>
            <a:stretch>
              <a:fillRect l="0" t="0" r="0" b="0"/>
            </a:stretch>
          </a:blipFill>
        </p:spPr>
      </p:sp>
      <p:sp>
        <p:nvSpPr>
          <p:cNvPr name="Freeform 5" id="5"/>
          <p:cNvSpPr/>
          <p:nvPr/>
        </p:nvSpPr>
        <p:spPr>
          <a:xfrm flipH="false" flipV="false" rot="0">
            <a:off x="9004383" y="5617933"/>
            <a:ext cx="8254917" cy="3640367"/>
          </a:xfrm>
          <a:custGeom>
            <a:avLst/>
            <a:gdLst/>
            <a:ahLst/>
            <a:cxnLst/>
            <a:rect r="r" b="b" t="t" l="l"/>
            <a:pathLst>
              <a:path h="3640367" w="8254917">
                <a:moveTo>
                  <a:pt x="0" y="0"/>
                </a:moveTo>
                <a:lnTo>
                  <a:pt x="8254917" y="0"/>
                </a:lnTo>
                <a:lnTo>
                  <a:pt x="8254917" y="3640367"/>
                </a:lnTo>
                <a:lnTo>
                  <a:pt x="0" y="3640367"/>
                </a:lnTo>
                <a:lnTo>
                  <a:pt x="0" y="0"/>
                </a:lnTo>
                <a:close/>
              </a:path>
            </a:pathLst>
          </a:custGeom>
          <a:blipFill>
            <a:blip r:embed="rId4"/>
            <a:stretch>
              <a:fillRect l="0" t="0" r="0" b="0"/>
            </a:stretch>
          </a:blipFill>
        </p:spPr>
      </p:sp>
      <p:sp>
        <p:nvSpPr>
          <p:cNvPr name="TextBox 6" id="6"/>
          <p:cNvSpPr txBox="true"/>
          <p:nvPr/>
        </p:nvSpPr>
        <p:spPr>
          <a:xfrm rot="0">
            <a:off x="7771842" y="279082"/>
            <a:ext cx="2744316" cy="832485"/>
          </a:xfrm>
          <a:prstGeom prst="rect">
            <a:avLst/>
          </a:prstGeom>
        </p:spPr>
        <p:txBody>
          <a:bodyPr anchor="t" rtlCol="false" tIns="0" lIns="0" bIns="0" rIns="0">
            <a:spAutoFit/>
          </a:bodyPr>
          <a:lstStyle/>
          <a:p>
            <a:pPr algn="ctr">
              <a:lnSpc>
                <a:spcPts val="5038"/>
              </a:lnSpc>
            </a:pPr>
            <a:r>
              <a:rPr lang="en-US" sz="3598">
                <a:solidFill>
                  <a:srgbClr val="004AAD"/>
                </a:solidFill>
                <a:latin typeface="Arial Bold"/>
                <a:ea typeface="Arial Bold"/>
                <a:cs typeface="Arial Bold"/>
                <a:sym typeface="Arial Bold"/>
              </a:rPr>
              <a:t>&lt;VERİ SETİ&gt;</a:t>
            </a:r>
          </a:p>
        </p:txBody>
      </p:sp>
      <p:sp>
        <p:nvSpPr>
          <p:cNvPr name="TextBox 7" id="7"/>
          <p:cNvSpPr txBox="true"/>
          <p:nvPr/>
        </p:nvSpPr>
        <p:spPr>
          <a:xfrm rot="0">
            <a:off x="616699" y="709612"/>
            <a:ext cx="17054602" cy="4751070"/>
          </a:xfrm>
          <a:prstGeom prst="rect">
            <a:avLst/>
          </a:prstGeom>
        </p:spPr>
        <p:txBody>
          <a:bodyPr anchor="t" rtlCol="false" tIns="0" lIns="0" bIns="0" rIns="0">
            <a:spAutoFit/>
          </a:bodyPr>
          <a:lstStyle/>
          <a:p>
            <a:pPr algn="just" marL="582933" indent="-291467" lvl="1">
              <a:lnSpc>
                <a:spcPts val="3780"/>
              </a:lnSpc>
              <a:buAutoNum type="arabicPeriod" startAt="1"/>
            </a:pPr>
            <a:r>
              <a:rPr lang="en-US" sz="2700">
                <a:solidFill>
                  <a:srgbClr val="004AAD"/>
                </a:solidFill>
                <a:latin typeface="Abril Fatface"/>
                <a:ea typeface="Abril Fatface"/>
                <a:cs typeface="Abril Fatface"/>
                <a:sym typeface="Abril Fatface"/>
              </a:rPr>
              <a:t>Veri Temizleme ve İşleme</a:t>
            </a:r>
          </a:p>
          <a:p>
            <a:pPr algn="just" marL="1165866" indent="-388622" lvl="2">
              <a:lnSpc>
                <a:spcPts val="3780"/>
              </a:lnSpc>
              <a:buFont typeface="Arial"/>
              <a:buChar char="⚬"/>
            </a:pPr>
            <a:r>
              <a:rPr lang="en-US" sz="2700">
                <a:solidFill>
                  <a:srgbClr val="004AAD"/>
                </a:solidFill>
                <a:latin typeface="Abril Fatface"/>
                <a:ea typeface="Abril Fatface"/>
                <a:cs typeface="Abril Fatface"/>
                <a:sym typeface="Abril Fatface"/>
              </a:rPr>
              <a:t>Kazınan </a:t>
            </a:r>
            <a:r>
              <a:rPr lang="en-US" sz="2700">
                <a:solidFill>
                  <a:srgbClr val="004AAD"/>
                </a:solidFill>
                <a:latin typeface="Abril Fatface"/>
                <a:ea typeface="Abril Fatface"/>
                <a:cs typeface="Abril Fatface"/>
                <a:sym typeface="Abril Fatface"/>
              </a:rPr>
              <a:t>veriler üzerinde eksik ve tekrarlı veriler temizlenmiştir.</a:t>
            </a:r>
          </a:p>
          <a:p>
            <a:pPr algn="just" marL="1165866" indent="-388622" lvl="2">
              <a:lnSpc>
                <a:spcPts val="3780"/>
              </a:lnSpc>
              <a:buFont typeface="Arial"/>
              <a:buChar char="⚬"/>
            </a:pPr>
            <a:r>
              <a:rPr lang="en-US" sz="2700">
                <a:solidFill>
                  <a:srgbClr val="004AAD"/>
                </a:solidFill>
                <a:latin typeface="Abril Fatface"/>
                <a:ea typeface="Abril Fatface"/>
                <a:cs typeface="Abril Fatface"/>
                <a:sym typeface="Abril Fatface"/>
              </a:rPr>
              <a:t>Kullanıcı yorumlarının metin işleme adımları gerçekleştirilmiştir:</a:t>
            </a:r>
          </a:p>
          <a:p>
            <a:pPr algn="just" marL="1748800" indent="-437200" lvl="3">
              <a:lnSpc>
                <a:spcPts val="3780"/>
              </a:lnSpc>
              <a:buFont typeface="Arial"/>
              <a:buChar char="￭"/>
            </a:pPr>
            <a:r>
              <a:rPr lang="en-US" sz="2700">
                <a:solidFill>
                  <a:srgbClr val="004AAD"/>
                </a:solidFill>
                <a:latin typeface="Abril Fatface"/>
                <a:ea typeface="Abril Fatface"/>
                <a:cs typeface="Abril Fatface"/>
                <a:sym typeface="Abril Fatface"/>
              </a:rPr>
              <a:t>Durd</a:t>
            </a:r>
            <a:r>
              <a:rPr lang="en-US" sz="2700">
                <a:solidFill>
                  <a:srgbClr val="004AAD"/>
                </a:solidFill>
                <a:latin typeface="Abril Fatface"/>
                <a:ea typeface="Abril Fatface"/>
                <a:cs typeface="Abril Fatface"/>
                <a:sym typeface="Abril Fatface"/>
              </a:rPr>
              <a:t>urma kelimelerinin çıkarılması</a:t>
            </a:r>
          </a:p>
          <a:p>
            <a:pPr algn="just" marL="1748800" indent="-437200" lvl="3">
              <a:lnSpc>
                <a:spcPts val="3780"/>
              </a:lnSpc>
              <a:buFont typeface="Arial"/>
              <a:buChar char="￭"/>
            </a:pPr>
            <a:r>
              <a:rPr lang="en-US" sz="2700">
                <a:solidFill>
                  <a:srgbClr val="004AAD"/>
                </a:solidFill>
                <a:latin typeface="Abril Fatface"/>
                <a:ea typeface="Abril Fatface"/>
                <a:cs typeface="Abril Fatface"/>
                <a:sym typeface="Abril Fatface"/>
              </a:rPr>
              <a:t>Lemmatizasyon (kök haline getirme)</a:t>
            </a:r>
          </a:p>
          <a:p>
            <a:pPr algn="just" marL="1748800" indent="-437200" lvl="3">
              <a:lnSpc>
                <a:spcPts val="3780"/>
              </a:lnSpc>
              <a:buFont typeface="Arial"/>
              <a:buChar char="￭"/>
            </a:pPr>
            <a:r>
              <a:rPr lang="en-US" sz="2700">
                <a:solidFill>
                  <a:srgbClr val="004AAD"/>
                </a:solidFill>
                <a:latin typeface="Abril Fatface"/>
                <a:ea typeface="Abril Fatface"/>
                <a:cs typeface="Abril Fatface"/>
                <a:sym typeface="Abril Fatface"/>
              </a:rPr>
              <a:t>No</a:t>
            </a:r>
            <a:r>
              <a:rPr lang="en-US" sz="2700">
                <a:solidFill>
                  <a:srgbClr val="004AAD"/>
                </a:solidFill>
                <a:latin typeface="Abril Fatface"/>
                <a:ea typeface="Abril Fatface"/>
                <a:cs typeface="Abril Fatface"/>
                <a:sym typeface="Abril Fatface"/>
              </a:rPr>
              <a:t>rmalizasyon (küçük harfe çevirme, noktalama işaretlerinin çıkarılması)</a:t>
            </a:r>
          </a:p>
          <a:p>
            <a:pPr algn="just" marL="582933" indent="-291467" lvl="1">
              <a:lnSpc>
                <a:spcPts val="3780"/>
              </a:lnSpc>
              <a:buAutoNum type="arabicPeriod" startAt="1"/>
            </a:pPr>
            <a:r>
              <a:rPr lang="en-US" sz="2700">
                <a:solidFill>
                  <a:srgbClr val="004AAD"/>
                </a:solidFill>
                <a:latin typeface="Abril Fatface"/>
                <a:ea typeface="Abril Fatface"/>
                <a:cs typeface="Abril Fatface"/>
                <a:sym typeface="Abril Fatface"/>
              </a:rPr>
              <a:t>Ek Veri Oluşturma</a:t>
            </a:r>
          </a:p>
          <a:p>
            <a:pPr algn="just" marL="1165866" indent="-388622" lvl="2">
              <a:lnSpc>
                <a:spcPts val="3780"/>
              </a:lnSpc>
              <a:buFont typeface="Arial"/>
              <a:buChar char="⚬"/>
            </a:pPr>
            <a:r>
              <a:rPr lang="en-US" sz="2700">
                <a:solidFill>
                  <a:srgbClr val="004AAD"/>
                </a:solidFill>
                <a:latin typeface="Abril Fatface"/>
                <a:ea typeface="Abril Fatface"/>
                <a:cs typeface="Abril Fatface"/>
                <a:sym typeface="Abril Fatface"/>
              </a:rPr>
              <a:t>Poz</a:t>
            </a:r>
            <a:r>
              <a:rPr lang="en-US" sz="2700">
                <a:solidFill>
                  <a:srgbClr val="004AAD"/>
                </a:solidFill>
                <a:latin typeface="Abril Fatface"/>
                <a:ea typeface="Abril Fatface"/>
                <a:cs typeface="Abril Fatface"/>
                <a:sym typeface="Abril Fatface"/>
              </a:rPr>
              <a:t>itif veriler eksik olduğu için manuel olarak 3,000 adet pozitif veri oluşturulmuştur.</a:t>
            </a:r>
          </a:p>
          <a:p>
            <a:pPr algn="just" marL="1165866" indent="-388622" lvl="2">
              <a:lnSpc>
                <a:spcPts val="3780"/>
              </a:lnSpc>
              <a:buFont typeface="Arial"/>
              <a:buChar char="⚬"/>
            </a:pPr>
            <a:r>
              <a:rPr lang="en-US" sz="2700">
                <a:solidFill>
                  <a:srgbClr val="004AAD"/>
                </a:solidFill>
                <a:latin typeface="Abril Fatface"/>
                <a:ea typeface="Abril Fatface"/>
                <a:cs typeface="Abril Fatface"/>
                <a:sym typeface="Abril Fatface"/>
              </a:rPr>
              <a:t>Bu veriler kullanıcı yorumları baz alınarak oluşturulmuş ve etikete göre sınıflandırılmıştır.</a:t>
            </a:r>
          </a:p>
          <a:p>
            <a:pPr algn="just">
              <a:lnSpc>
                <a:spcPts val="3780"/>
              </a:lnSpc>
            </a:pPr>
            <a:r>
              <a:rPr lang="en-US" sz="2700">
                <a:solidFill>
                  <a:srgbClr val="004AAD"/>
                </a:solidFill>
                <a:latin typeface="Abril Fatface"/>
                <a:ea typeface="Abril Fatface"/>
                <a:cs typeface="Abril Fatface"/>
                <a:sym typeface="Abril Fatface"/>
              </a:rPr>
              <a:t>K</a:t>
            </a:r>
            <a:r>
              <a:rPr lang="en-US" sz="2700">
                <a:solidFill>
                  <a:srgbClr val="004AAD"/>
                </a:solidFill>
                <a:latin typeface="Abril Fatface"/>
                <a:ea typeface="Abril Fatface"/>
                <a:cs typeface="Abril Fatface"/>
                <a:sym typeface="Abril Fatface"/>
              </a:rPr>
              <a:t>od Örneği (Web Kazıma)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51477"/>
            <a:ext cx="18288000" cy="9235523"/>
            <a:chOff x="0" y="0"/>
            <a:chExt cx="30135889" cy="15218761"/>
          </a:xfrm>
        </p:grpSpPr>
        <p:sp>
          <p:nvSpPr>
            <p:cNvPr name="Freeform 3" id="3"/>
            <p:cNvSpPr/>
            <p:nvPr/>
          </p:nvSpPr>
          <p:spPr>
            <a:xfrm flipH="false" flipV="false" rot="0">
              <a:off x="0" y="0"/>
              <a:ext cx="30135888" cy="15218761"/>
            </a:xfrm>
            <a:custGeom>
              <a:avLst/>
              <a:gdLst/>
              <a:ahLst/>
              <a:cxnLst/>
              <a:rect r="r" b="b" t="t" l="l"/>
              <a:pathLst>
                <a:path h="15218761" w="30135888">
                  <a:moveTo>
                    <a:pt x="0" y="0"/>
                  </a:moveTo>
                  <a:lnTo>
                    <a:pt x="30135888" y="0"/>
                  </a:lnTo>
                  <a:lnTo>
                    <a:pt x="30135888" y="15218761"/>
                  </a:lnTo>
                  <a:lnTo>
                    <a:pt x="0" y="15218761"/>
                  </a:lnTo>
                  <a:lnTo>
                    <a:pt x="0" y="0"/>
                  </a:lnTo>
                  <a:close/>
                </a:path>
              </a:pathLst>
            </a:custGeom>
            <a:blipFill>
              <a:blip r:embed="rId3"/>
              <a:stretch>
                <a:fillRect l="0" t="-1670" r="0" b="-1670"/>
              </a:stretch>
            </a:blipFill>
          </p:spPr>
        </p:sp>
      </p:grpSp>
      <p:sp>
        <p:nvSpPr>
          <p:cNvPr name="TextBox 4" id="4"/>
          <p:cNvSpPr txBox="true"/>
          <p:nvPr/>
        </p:nvSpPr>
        <p:spPr>
          <a:xfrm rot="0">
            <a:off x="7384564" y="5723219"/>
            <a:ext cx="8608748" cy="2959180"/>
          </a:xfrm>
          <a:prstGeom prst="rect">
            <a:avLst/>
          </a:prstGeom>
        </p:spPr>
        <p:txBody>
          <a:bodyPr anchor="t" rtlCol="false" tIns="0" lIns="0" bIns="0" rIns="0">
            <a:spAutoFit/>
          </a:bodyPr>
          <a:lstStyle/>
          <a:p>
            <a:pPr algn="just">
              <a:lnSpc>
                <a:spcPts val="3843"/>
              </a:lnSpc>
              <a:spcBef>
                <a:spcPct val="0"/>
              </a:spcBef>
            </a:pPr>
            <a:r>
              <a:rPr lang="en-US" sz="2745">
                <a:solidFill>
                  <a:srgbClr val="FFFFFF"/>
                </a:solidFill>
                <a:latin typeface="Arial Bold"/>
                <a:ea typeface="Arial Bold"/>
                <a:cs typeface="Arial Bold"/>
                <a:sym typeface="Arial Bold"/>
              </a:rPr>
              <a:t>1. Stanza ile Varlık Tanımlama (Entity Recognition)</a:t>
            </a:r>
          </a:p>
          <a:p>
            <a:pPr algn="just">
              <a:lnSpc>
                <a:spcPts val="3843"/>
              </a:lnSpc>
              <a:spcBef>
                <a:spcPct val="0"/>
              </a:spcBef>
            </a:pPr>
            <a:r>
              <a:rPr lang="en-US" sz="2745">
                <a:solidFill>
                  <a:srgbClr val="FFFFFF"/>
                </a:solidFill>
                <a:latin typeface="Arial Bold"/>
                <a:ea typeface="Arial Bold"/>
                <a:cs typeface="Arial Bold"/>
                <a:sym typeface="Arial Bold"/>
              </a:rPr>
              <a:t>2. Transformer (BERT) Tabanlı Duygu Analizi</a:t>
            </a:r>
          </a:p>
          <a:p>
            <a:pPr algn="just">
              <a:lnSpc>
                <a:spcPts val="3843"/>
              </a:lnSpc>
              <a:spcBef>
                <a:spcPct val="0"/>
              </a:spcBef>
            </a:pPr>
            <a:r>
              <a:rPr lang="en-US" sz="2745">
                <a:solidFill>
                  <a:srgbClr val="FFFFFF"/>
                </a:solidFill>
                <a:latin typeface="Arial Bold"/>
                <a:ea typeface="Arial Bold"/>
                <a:cs typeface="Arial Bold"/>
                <a:sym typeface="Arial Bold"/>
              </a:rPr>
              <a:t>3. Özel Varlık (Entity) Çıkarımı</a:t>
            </a:r>
          </a:p>
          <a:p>
            <a:pPr algn="just">
              <a:lnSpc>
                <a:spcPts val="3843"/>
              </a:lnSpc>
              <a:spcBef>
                <a:spcPct val="0"/>
              </a:spcBef>
            </a:pPr>
            <a:r>
              <a:rPr lang="en-US" sz="2745">
                <a:solidFill>
                  <a:srgbClr val="FFFFFF"/>
                </a:solidFill>
                <a:latin typeface="Arial Bold"/>
                <a:ea typeface="Arial Bold"/>
                <a:cs typeface="Arial Bold"/>
                <a:sym typeface="Arial Bold"/>
              </a:rPr>
              <a:t>4. Varlıkların Temizlenmesi</a:t>
            </a:r>
          </a:p>
          <a:p>
            <a:pPr algn="just">
              <a:lnSpc>
                <a:spcPts val="3843"/>
              </a:lnSpc>
              <a:spcBef>
                <a:spcPct val="0"/>
              </a:spcBef>
            </a:pPr>
            <a:r>
              <a:rPr lang="en-US" sz="2745">
                <a:solidFill>
                  <a:srgbClr val="FFFFFF"/>
                </a:solidFill>
                <a:latin typeface="Arial Bold"/>
                <a:ea typeface="Arial Bold"/>
                <a:cs typeface="Arial Bold"/>
                <a:sym typeface="Arial Bold"/>
              </a:rPr>
              <a:t>5. Metnin Cümlelere Bölünmesi</a:t>
            </a:r>
          </a:p>
          <a:p>
            <a:pPr algn="just">
              <a:lnSpc>
                <a:spcPts val="3843"/>
              </a:lnSpc>
              <a:spcBef>
                <a:spcPct val="0"/>
              </a:spcBef>
            </a:pPr>
            <a:r>
              <a:rPr lang="en-US" sz="2745">
                <a:solidFill>
                  <a:srgbClr val="FFFFFF"/>
                </a:solidFill>
                <a:latin typeface="Arial Bold"/>
                <a:ea typeface="Arial Bold"/>
                <a:cs typeface="Arial Bold"/>
                <a:sym typeface="Arial Bold"/>
              </a:rPr>
              <a:t>6. Sonuçların Hazırlanması ve API'nin Sunulması</a:t>
            </a:r>
          </a:p>
        </p:txBody>
      </p:sp>
      <p:sp>
        <p:nvSpPr>
          <p:cNvPr name="TextBox 5" id="5"/>
          <p:cNvSpPr txBox="true"/>
          <p:nvPr/>
        </p:nvSpPr>
        <p:spPr>
          <a:xfrm rot="0">
            <a:off x="1662964" y="361867"/>
            <a:ext cx="14962072" cy="689610"/>
          </a:xfrm>
          <a:prstGeom prst="rect">
            <a:avLst/>
          </a:prstGeom>
        </p:spPr>
        <p:txBody>
          <a:bodyPr anchor="t" rtlCol="false" tIns="0" lIns="0" bIns="0" rIns="0">
            <a:spAutoFit/>
          </a:bodyPr>
          <a:lstStyle/>
          <a:p>
            <a:pPr algn="ctr" marL="0" indent="0" lvl="0">
              <a:lnSpc>
                <a:spcPts val="5040"/>
              </a:lnSpc>
              <a:spcBef>
                <a:spcPct val="0"/>
              </a:spcBef>
            </a:pPr>
            <a:r>
              <a:rPr lang="en-US" sz="3600">
                <a:solidFill>
                  <a:srgbClr val="004AAD"/>
                </a:solidFill>
                <a:latin typeface="Arial Bold"/>
                <a:ea typeface="Arial Bold"/>
                <a:cs typeface="Arial Bold"/>
                <a:sym typeface="Arial Bold"/>
              </a:rPr>
              <a:t>&lt;YÖNTEM VE TEKNİKLER&gt;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0" r="0" b="0"/>
              </a:stretch>
            </a:blipFill>
          </p:spPr>
        </p:sp>
      </p:grpSp>
      <p:sp>
        <p:nvSpPr>
          <p:cNvPr name="TextBox 4" id="4"/>
          <p:cNvSpPr txBox="true"/>
          <p:nvPr/>
        </p:nvSpPr>
        <p:spPr>
          <a:xfrm rot="0">
            <a:off x="4255880" y="541020"/>
            <a:ext cx="8890769" cy="832485"/>
          </a:xfrm>
          <a:prstGeom prst="rect">
            <a:avLst/>
          </a:prstGeom>
        </p:spPr>
        <p:txBody>
          <a:bodyPr anchor="t" rtlCol="false" tIns="0" lIns="0" bIns="0" rIns="0">
            <a:spAutoFit/>
          </a:bodyPr>
          <a:lstStyle/>
          <a:p>
            <a:pPr algn="ctr">
              <a:lnSpc>
                <a:spcPts val="5038"/>
              </a:lnSpc>
            </a:pPr>
            <a:r>
              <a:rPr lang="en-US" sz="3598">
                <a:solidFill>
                  <a:srgbClr val="004AAD"/>
                </a:solidFill>
                <a:latin typeface="Arial Bold"/>
                <a:ea typeface="Arial Bold"/>
                <a:cs typeface="Arial Bold"/>
                <a:sym typeface="Arial Bold"/>
              </a:rPr>
              <a:t>&lt;MODEL EĞİTİMİ VE DEĞERLENDİRME&gt;</a:t>
            </a:r>
          </a:p>
        </p:txBody>
      </p:sp>
      <p:sp>
        <p:nvSpPr>
          <p:cNvPr name="TextBox 5" id="5"/>
          <p:cNvSpPr txBox="true"/>
          <p:nvPr/>
        </p:nvSpPr>
        <p:spPr>
          <a:xfrm rot="0">
            <a:off x="1028700" y="1661593"/>
            <a:ext cx="15898349" cy="968688"/>
          </a:xfrm>
          <a:prstGeom prst="rect">
            <a:avLst/>
          </a:prstGeom>
        </p:spPr>
        <p:txBody>
          <a:bodyPr anchor="t" rtlCol="false" tIns="0" lIns="0" bIns="0" rIns="0">
            <a:spAutoFit/>
          </a:bodyPr>
          <a:lstStyle/>
          <a:p>
            <a:pPr algn="just">
              <a:lnSpc>
                <a:spcPts val="3832"/>
              </a:lnSpc>
            </a:pPr>
            <a:r>
              <a:rPr lang="en-US" sz="2737">
                <a:solidFill>
                  <a:srgbClr val="004AAD"/>
                </a:solidFill>
                <a:latin typeface="DejaVu Serif Bold"/>
                <a:ea typeface="DejaVu Serif Bold"/>
                <a:cs typeface="DejaVu Serif Bold"/>
                <a:sym typeface="DejaVu Serif Bold"/>
              </a:rPr>
              <a:t>Optimizer (AdamW): </a:t>
            </a:r>
            <a:r>
              <a:rPr lang="en-US" sz="2737">
                <a:solidFill>
                  <a:srgbClr val="004AAD"/>
                </a:solidFill>
                <a:latin typeface="DejaVu Serif"/>
                <a:ea typeface="DejaVu Serif"/>
                <a:cs typeface="DejaVu Serif"/>
                <a:sym typeface="DejaVu Serif"/>
              </a:rPr>
              <a:t>Öğrenme oranı 2e-5, betalar [0.9, 0.999], ve epsilon 1e-6 olarak ayarlanmış.</a:t>
            </a:r>
          </a:p>
        </p:txBody>
      </p:sp>
      <p:sp>
        <p:nvSpPr>
          <p:cNvPr name="TextBox 6" id="6"/>
          <p:cNvSpPr txBox="true"/>
          <p:nvPr/>
        </p:nvSpPr>
        <p:spPr>
          <a:xfrm rot="0">
            <a:off x="1028700" y="2931435"/>
            <a:ext cx="15898349" cy="968688"/>
          </a:xfrm>
          <a:prstGeom prst="rect">
            <a:avLst/>
          </a:prstGeom>
        </p:spPr>
        <p:txBody>
          <a:bodyPr anchor="t" rtlCol="false" tIns="0" lIns="0" bIns="0" rIns="0">
            <a:spAutoFit/>
          </a:bodyPr>
          <a:lstStyle/>
          <a:p>
            <a:pPr algn="just">
              <a:lnSpc>
                <a:spcPts val="3832"/>
              </a:lnSpc>
            </a:pPr>
            <a:r>
              <a:rPr lang="en-US" sz="2737">
                <a:solidFill>
                  <a:srgbClr val="004AAD"/>
                </a:solidFill>
                <a:latin typeface="DejaVu Serif Bold"/>
                <a:ea typeface="DejaVu Serif Bold"/>
                <a:cs typeface="DejaVu Serif Bold"/>
                <a:sym typeface="DejaVu Serif Bold"/>
              </a:rPr>
              <a:t>Scheduler:</a:t>
            </a:r>
            <a:r>
              <a:rPr lang="en-US" sz="2737">
                <a:solidFill>
                  <a:srgbClr val="004AAD"/>
                </a:solidFill>
                <a:latin typeface="DejaVu Serif"/>
                <a:ea typeface="DejaVu Serif"/>
                <a:cs typeface="DejaVu Serif"/>
                <a:sym typeface="DejaVu Serif"/>
              </a:rPr>
              <a:t> get_linear_schedule_with_warmup ile öğrenme oranı başlangıçta artırılır, sonra lineer olarak azaltılır.</a:t>
            </a:r>
          </a:p>
        </p:txBody>
      </p:sp>
      <p:sp>
        <p:nvSpPr>
          <p:cNvPr name="TextBox 7" id="7"/>
          <p:cNvSpPr txBox="true"/>
          <p:nvPr/>
        </p:nvSpPr>
        <p:spPr>
          <a:xfrm rot="0">
            <a:off x="1028700" y="4200988"/>
            <a:ext cx="16230600" cy="467797"/>
          </a:xfrm>
          <a:prstGeom prst="rect">
            <a:avLst/>
          </a:prstGeom>
        </p:spPr>
        <p:txBody>
          <a:bodyPr anchor="t" rtlCol="false" tIns="0" lIns="0" bIns="0" rIns="0">
            <a:spAutoFit/>
          </a:bodyPr>
          <a:lstStyle/>
          <a:p>
            <a:pPr algn="just">
              <a:lnSpc>
                <a:spcPts val="3781"/>
              </a:lnSpc>
            </a:pPr>
            <a:r>
              <a:rPr lang="en-US" sz="2700">
                <a:solidFill>
                  <a:srgbClr val="004AAD"/>
                </a:solidFill>
                <a:latin typeface="DejaVu Serif Bold"/>
                <a:ea typeface="DejaVu Serif Bold"/>
                <a:cs typeface="DejaVu Serif Bold"/>
                <a:sym typeface="DejaVu Serif Bold"/>
              </a:rPr>
              <a:t>Flat Accuracy: </a:t>
            </a:r>
            <a:r>
              <a:rPr lang="en-US" sz="2700">
                <a:solidFill>
                  <a:srgbClr val="004AAD"/>
                </a:solidFill>
                <a:latin typeface="DejaVu Serif"/>
                <a:ea typeface="DejaVu Serif"/>
                <a:cs typeface="DejaVu Serif"/>
                <a:sym typeface="DejaVu Serif"/>
              </a:rPr>
              <a:t>Tahmin edilen ve gerçek etiketler arasındaki doğruluğu hesaplar.</a:t>
            </a:r>
          </a:p>
        </p:txBody>
      </p:sp>
      <p:sp>
        <p:nvSpPr>
          <p:cNvPr name="TextBox 8" id="8"/>
          <p:cNvSpPr txBox="true"/>
          <p:nvPr/>
        </p:nvSpPr>
        <p:spPr>
          <a:xfrm rot="0">
            <a:off x="4255880" y="5158719"/>
            <a:ext cx="8890769" cy="689510"/>
          </a:xfrm>
          <a:prstGeom prst="rect">
            <a:avLst/>
          </a:prstGeom>
        </p:spPr>
        <p:txBody>
          <a:bodyPr anchor="t" rtlCol="false" tIns="0" lIns="0" bIns="0" rIns="0">
            <a:spAutoFit/>
          </a:bodyPr>
          <a:lstStyle/>
          <a:p>
            <a:pPr algn="ctr">
              <a:lnSpc>
                <a:spcPts val="5038"/>
              </a:lnSpc>
            </a:pPr>
            <a:r>
              <a:rPr lang="en-US" sz="3598">
                <a:solidFill>
                  <a:srgbClr val="004AAD"/>
                </a:solidFill>
                <a:latin typeface="Arial Bold"/>
                <a:ea typeface="Arial Bold"/>
                <a:cs typeface="Arial Bold"/>
                <a:sym typeface="Arial Bold"/>
              </a:rPr>
              <a:t>&lt;EĞITIM VE DOĞRULAMA SÜRECI&gt;</a:t>
            </a:r>
          </a:p>
        </p:txBody>
      </p:sp>
      <p:sp>
        <p:nvSpPr>
          <p:cNvPr name="TextBox 9" id="9"/>
          <p:cNvSpPr txBox="true"/>
          <p:nvPr/>
        </p:nvSpPr>
        <p:spPr>
          <a:xfrm rot="0">
            <a:off x="1028700" y="6156846"/>
            <a:ext cx="15898349" cy="968688"/>
          </a:xfrm>
          <a:prstGeom prst="rect">
            <a:avLst/>
          </a:prstGeom>
        </p:spPr>
        <p:txBody>
          <a:bodyPr anchor="t" rtlCol="false" tIns="0" lIns="0" bIns="0" rIns="0">
            <a:spAutoFit/>
          </a:bodyPr>
          <a:lstStyle/>
          <a:p>
            <a:pPr algn="just">
              <a:lnSpc>
                <a:spcPts val="3832"/>
              </a:lnSpc>
            </a:pPr>
            <a:r>
              <a:rPr lang="en-US" sz="2737">
                <a:solidFill>
                  <a:srgbClr val="004AAD"/>
                </a:solidFill>
                <a:latin typeface="DejaVu Serif Bold"/>
                <a:ea typeface="DejaVu Serif Bold"/>
                <a:cs typeface="DejaVu Serif Bold"/>
                <a:sym typeface="DejaVu Serif Bold"/>
              </a:rPr>
              <a:t>Eğitim: </a:t>
            </a:r>
            <a:r>
              <a:rPr lang="en-US" sz="2737">
                <a:solidFill>
                  <a:srgbClr val="004AAD"/>
                </a:solidFill>
                <a:latin typeface="DejaVu Serif"/>
                <a:ea typeface="DejaVu Serif"/>
                <a:cs typeface="DejaVu Serif"/>
                <a:sym typeface="DejaVu Serif"/>
              </a:rPr>
              <a:t>Model model.train() modunda çalışır. Gradyanlar sıfırlanır, kayıp hesaplanır ve gradyanlar geri yayılır. Optimizasyon adımı yapılır ve öğrenme oranı güncellenir.</a:t>
            </a:r>
          </a:p>
        </p:txBody>
      </p:sp>
      <p:sp>
        <p:nvSpPr>
          <p:cNvPr name="TextBox 10" id="10"/>
          <p:cNvSpPr txBox="true"/>
          <p:nvPr/>
        </p:nvSpPr>
        <p:spPr>
          <a:xfrm rot="0">
            <a:off x="1028700" y="7426688"/>
            <a:ext cx="15898349" cy="968688"/>
          </a:xfrm>
          <a:prstGeom prst="rect">
            <a:avLst/>
          </a:prstGeom>
        </p:spPr>
        <p:txBody>
          <a:bodyPr anchor="t" rtlCol="false" tIns="0" lIns="0" bIns="0" rIns="0">
            <a:spAutoFit/>
          </a:bodyPr>
          <a:lstStyle/>
          <a:p>
            <a:pPr algn="just">
              <a:lnSpc>
                <a:spcPts val="3832"/>
              </a:lnSpc>
            </a:pPr>
            <a:r>
              <a:rPr lang="en-US" sz="2737">
                <a:solidFill>
                  <a:srgbClr val="004AAD"/>
                </a:solidFill>
                <a:latin typeface="DejaVu Serif Bold"/>
                <a:ea typeface="DejaVu Serif Bold"/>
                <a:cs typeface="DejaVu Serif Bold"/>
                <a:sym typeface="DejaVu Serif Bold"/>
              </a:rPr>
              <a:t>Doğrulama: </a:t>
            </a:r>
            <a:r>
              <a:rPr lang="en-US" sz="2737">
                <a:solidFill>
                  <a:srgbClr val="004AAD"/>
                </a:solidFill>
                <a:latin typeface="DejaVu Serif"/>
                <a:ea typeface="DejaVu Serif"/>
                <a:cs typeface="DejaVu Serif"/>
                <a:sym typeface="DejaVu Serif"/>
              </a:rPr>
              <a:t>Model model.eval() moduna geçer. Doğrulama verileri üzerinde doğruluk hesaplanır.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DAGNQbXB7JE</dc:identifier>
  <dcterms:modified xsi:type="dcterms:W3CDTF">2011-08-01T06:04:30Z</dcterms:modified>
  <cp:revision>1</cp:revision>
  <dc:title>TDDİ Final Sunum Şablonu.pptx</dc:title>
</cp:coreProperties>
</file>