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13"/>
  </p:notesMasterIdLst>
  <p:sldIdLst>
    <p:sldId id="256" r:id="rId3"/>
    <p:sldId id="257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85" r:id="rId12"/>
  </p:sldIdLst>
  <p:sldSz cx="9144000" cy="5143500" type="screen16x9"/>
  <p:notesSz cx="6858000" cy="9144000"/>
  <p:embeddedFontLs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Arvo" panose="020B0604020202020204" charset="0"/>
      <p:regular r:id="rId18"/>
      <p:bold r:id="rId19"/>
      <p:italic r:id="rId20"/>
      <p:boldItalic r:id="rId21"/>
    </p:embeddedFont>
    <p:embeddedFont>
      <p:font typeface="Times" panose="02020603050405020304" pitchFamily="18" charset="0"/>
      <p:regular r:id="rId22"/>
      <p:bold r:id="rId23"/>
      <p:italic r:id="rId24"/>
      <p:boldItalic r:id="rId25"/>
    </p:embeddedFont>
    <p:embeddedFont>
      <p:font typeface="Proxima Nova" panose="020B0604020202020204" charset="0"/>
      <p:regular r:id="rId26"/>
      <p:bold r:id="rId27"/>
      <p:italic r:id="rId28"/>
      <p:boldItalic r:id="rId29"/>
    </p:embeddedFont>
    <p:embeddedFont>
      <p:font typeface="Cambria Math" panose="02040503050406030204" pitchFamily="18" charset="0"/>
      <p:regular r:id="rId30"/>
    </p:embeddedFont>
    <p:embeddedFont>
      <p:font typeface="Proxima Nova Semibold" panose="020B0604020202020204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6A380-7948-4C24-8E8C-DF10E901D432}">
  <a:tblStyle styleId="{37F6A380-7948-4C24-8E8C-DF10E901D43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54" autoAdjust="0"/>
    <p:restoredTop sz="85637" autoAdjust="0"/>
  </p:normalViewPr>
  <p:slideViewPr>
    <p:cSldViewPr snapToGrid="0">
      <p:cViewPr>
        <p:scale>
          <a:sx n="100" d="100"/>
          <a:sy n="100" d="100"/>
        </p:scale>
        <p:origin x="522" y="-28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89300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0735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220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8558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2" name="Google Shape;549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3" name="Google Shape;5493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18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73763">
              <a:alpha val="36862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3811600" y="3578350"/>
            <a:ext cx="11601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text and corners">
  <p:cSld name="CUSTOM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3356975" y="3732750"/>
            <a:ext cx="5880975" cy="1528175"/>
          </a:xfrm>
          <a:custGeom>
            <a:avLst/>
            <a:gdLst/>
            <a:ahLst/>
            <a:cxnLst/>
            <a:rect l="l" t="t" r="r" b="b"/>
            <a:pathLst>
              <a:path w="235239" h="61127" extrusionOk="0">
                <a:moveTo>
                  <a:pt x="234988" y="0"/>
                </a:moveTo>
                <a:lnTo>
                  <a:pt x="0" y="57620"/>
                </a:lnTo>
                <a:lnTo>
                  <a:pt x="235239" y="61127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4665950" y="3281825"/>
            <a:ext cx="4528150" cy="1929000"/>
          </a:xfrm>
          <a:custGeom>
            <a:avLst/>
            <a:gdLst/>
            <a:ahLst/>
            <a:cxnLst/>
            <a:rect l="l" t="t" r="r" b="b"/>
            <a:pathLst>
              <a:path w="181126" h="77160" extrusionOk="0">
                <a:moveTo>
                  <a:pt x="0" y="76910"/>
                </a:moveTo>
                <a:lnTo>
                  <a:pt x="180625" y="0"/>
                </a:lnTo>
                <a:lnTo>
                  <a:pt x="181126" y="77160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and subtitle">
  <p:cSld name="CUSTOM_11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37" name="Google Shape;37;p6"/>
          <p:cNvSpPr/>
          <p:nvPr/>
        </p:nvSpPr>
        <p:spPr>
          <a:xfrm rot="10800000">
            <a:off x="7729072" y="2256327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rot="10800000">
            <a:off x="7641372" y="2794952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39" name="Google Shape;39;p6"/>
          <p:cNvSpPr txBox="1">
            <a:spLocks noGrp="1"/>
          </p:cNvSpPr>
          <p:nvPr>
            <p:ph type="ctrTitle"/>
          </p:nvPr>
        </p:nvSpPr>
        <p:spPr>
          <a:xfrm>
            <a:off x="-62625" y="198800"/>
            <a:ext cx="92067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AB40"/>
              </a:buClr>
              <a:buSzPts val="6000"/>
              <a:buNone/>
              <a:defRPr sz="6000">
                <a:solidFill>
                  <a:srgbClr val="FFAB4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1"/>
          </p:nvPr>
        </p:nvSpPr>
        <p:spPr>
          <a:xfrm>
            <a:off x="2623850" y="3102034"/>
            <a:ext cx="4076700" cy="6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corner and text slide">
  <p:cSld name="CUSTOM_3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-75150" y="-119000"/>
            <a:ext cx="1484325" cy="3043825"/>
          </a:xfrm>
          <a:custGeom>
            <a:avLst/>
            <a:gdLst/>
            <a:ahLst/>
            <a:cxnLst/>
            <a:rect l="l" t="t" r="r" b="b"/>
            <a:pathLst>
              <a:path w="59373" h="121753" extrusionOk="0">
                <a:moveTo>
                  <a:pt x="59373" y="2004"/>
                </a:moveTo>
                <a:lnTo>
                  <a:pt x="0" y="0"/>
                </a:lnTo>
                <a:lnTo>
                  <a:pt x="751" y="121753"/>
                </a:lnTo>
                <a:close/>
              </a:path>
            </a:pathLst>
          </a:custGeom>
          <a:solidFill>
            <a:srgbClr val="3D85C6"/>
          </a:solidFill>
          <a:ln>
            <a:noFill/>
          </a:ln>
        </p:spPr>
      </p:sp>
      <p:sp>
        <p:nvSpPr>
          <p:cNvPr id="181" name="Google Shape;181;p21"/>
          <p:cNvSpPr/>
          <p:nvPr/>
        </p:nvSpPr>
        <p:spPr>
          <a:xfrm>
            <a:off x="-62625" y="-37600"/>
            <a:ext cx="1559500" cy="2423800"/>
          </a:xfrm>
          <a:custGeom>
            <a:avLst/>
            <a:gdLst/>
            <a:ahLst/>
            <a:cxnLst/>
            <a:rect l="l" t="t" r="r" b="b"/>
            <a:pathLst>
              <a:path w="62380" h="96952" extrusionOk="0">
                <a:moveTo>
                  <a:pt x="501" y="96952"/>
                </a:moveTo>
                <a:lnTo>
                  <a:pt x="0" y="0"/>
                </a:lnTo>
                <a:lnTo>
                  <a:pt x="62380" y="501"/>
                </a:lnTo>
                <a:close/>
              </a:path>
            </a:pathLst>
          </a:custGeom>
          <a:solidFill>
            <a:srgbClr val="073763"/>
          </a:solidFill>
          <a:ln>
            <a:noFill/>
          </a:ln>
        </p:spPr>
      </p:sp>
      <p:sp>
        <p:nvSpPr>
          <p:cNvPr id="182" name="Google Shape;182;p21"/>
          <p:cNvSpPr txBox="1">
            <a:spLocks noGrp="1"/>
          </p:cNvSpPr>
          <p:nvPr>
            <p:ph type="subTitle" idx="1"/>
          </p:nvPr>
        </p:nvSpPr>
        <p:spPr>
          <a:xfrm>
            <a:off x="587900" y="3379575"/>
            <a:ext cx="47994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587898" y="2516575"/>
            <a:ext cx="5971500" cy="5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600"/>
              <a:buFont typeface="Montserrat"/>
              <a:buNone/>
              <a:defRPr sz="2600" b="1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4" name="Google Shape;184;p21"/>
          <p:cNvCxnSpPr/>
          <p:nvPr/>
        </p:nvCxnSpPr>
        <p:spPr>
          <a:xfrm>
            <a:off x="692575" y="3190300"/>
            <a:ext cx="514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Font typeface="Montserrat"/>
              <a:buNone/>
              <a:defRPr sz="28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68475" y="15220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6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 noChangeArrowheads="1"/>
          </p:cNvSpPr>
          <p:nvPr>
            <p:ph type="ctrTitle"/>
          </p:nvPr>
        </p:nvSpPr>
        <p:spPr bwMode="auto">
          <a:xfrm>
            <a:off x="349320" y="1333251"/>
            <a:ext cx="785638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L’analyse financière :</a:t>
            </a:r>
            <a:br>
              <a:rPr kumimoji="0" lang="fr-FR" altLang="fr-FR" sz="480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fr-FR" altLang="fr-FR" sz="4800" dirty="0" smtClean="0">
                <a:solidFill>
                  <a:schemeClr val="bg1"/>
                </a:solidFill>
                <a:latin typeface="Arial" panose="020B0604020202020204" pitchFamily="34" charset="0"/>
              </a:rPr>
              <a:t>sothéma et promopharmSA</a:t>
            </a:r>
            <a:endParaRPr kumimoji="0" lang="fr-FR" altLang="fr-FR" sz="480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itre 1"/>
          <p:cNvSpPr txBox="1">
            <a:spLocks noChangeArrowheads="1"/>
          </p:cNvSpPr>
          <p:nvPr/>
        </p:nvSpPr>
        <p:spPr bwMode="auto">
          <a:xfrm>
            <a:off x="0" y="3871928"/>
            <a:ext cx="9144000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07376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Réalisé par</a:t>
            </a:r>
            <a:r>
              <a:rPr lang="fr-FR" altLang="fr-FR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:                                                                                                     </a:t>
            </a:r>
            <a:r>
              <a:rPr lang="fr-FR" altLang="fr-FR" sz="1400" u="sng" dirty="0" smtClean="0">
                <a:solidFill>
                  <a:schemeClr val="bg1"/>
                </a:solidFill>
                <a:latin typeface="Arial" panose="020B0604020202020204" pitchFamily="34" charset="0"/>
              </a:rPr>
              <a:t>Encadré par :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Salma SEDDAOUI                                                                                          Mr. </a:t>
            </a:r>
            <a:r>
              <a:rPr lang="fr-FR" altLang="fr-FR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Abdelillah</a:t>
            </a:r>
            <a:r>
              <a:rPr lang="fr-FR" altLang="fr-FR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BERRADA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fr-FR" altLang="fr-FR" sz="14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Sohaib</a:t>
            </a:r>
            <a:r>
              <a:rPr lang="fr-FR" altLang="fr-FR" sz="1400" dirty="0" smtClean="0">
                <a:solidFill>
                  <a:schemeClr val="bg1"/>
                </a:solidFill>
                <a:latin typeface="Arial" panose="020B0604020202020204" pitchFamily="34" charset="0"/>
              </a:rPr>
              <a:t> MAKHLOUK </a:t>
            </a:r>
            <a:endParaRPr lang="fr-FR" altLang="fr-FR" sz="1400" dirty="0" smtClean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5" name="Google Shape;5495;p6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7000" dirty="0" smtClean="0">
                <a:solidFill>
                  <a:schemeClr val="accent1"/>
                </a:solidFill>
              </a:rPr>
              <a:t>M</a:t>
            </a:r>
            <a:r>
              <a:rPr lang="es" sz="7000" dirty="0" smtClean="0">
                <a:solidFill>
                  <a:schemeClr val="accent1"/>
                </a:solidFill>
              </a:rPr>
              <a:t>erci !</a:t>
            </a:r>
            <a:endParaRPr dirty="0"/>
          </a:p>
        </p:txBody>
      </p:sp>
      <p:cxnSp>
        <p:nvCxnSpPr>
          <p:cNvPr id="5496" name="Google Shape;5496;p62"/>
          <p:cNvCxnSpPr/>
          <p:nvPr/>
        </p:nvCxnSpPr>
        <p:spPr>
          <a:xfrm>
            <a:off x="4314750" y="2626100"/>
            <a:ext cx="5145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900" y="-671450"/>
            <a:ext cx="5814948" cy="5814950"/>
          </a:xfrm>
          <a:prstGeom prst="rect">
            <a:avLst/>
          </a:prstGeom>
          <a:noFill/>
          <a:ln>
            <a:noFill/>
          </a:ln>
          <a:effectLst>
            <a:outerShdw blurRad="114300" dist="38100" dir="6300000" algn="bl" rotWithShape="0">
              <a:srgbClr val="000000">
                <a:alpha val="49803"/>
              </a:srgbClr>
            </a:outerShdw>
          </a:effectLst>
        </p:spPr>
      </p:pic>
      <p:sp>
        <p:nvSpPr>
          <p:cNvPr id="256" name="Google Shape;256;p34"/>
          <p:cNvSpPr txBox="1">
            <a:spLocks noGrp="1"/>
          </p:cNvSpPr>
          <p:nvPr>
            <p:ph type="subTitle" idx="1"/>
          </p:nvPr>
        </p:nvSpPr>
        <p:spPr>
          <a:xfrm>
            <a:off x="4111725" y="1372734"/>
            <a:ext cx="4076700" cy="2061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buClr>
                <a:schemeClr val="dk1"/>
              </a:buClr>
            </a:pPr>
            <a:r>
              <a:rPr lang="fr-FR" dirty="0" smtClean="0"/>
              <a:t>aider </a:t>
            </a:r>
            <a:r>
              <a:rPr lang="fr-FR" dirty="0"/>
              <a:t>un investisseur à choisir entre </a:t>
            </a:r>
            <a:r>
              <a:rPr lang="fr-FR" dirty="0" smtClean="0"/>
              <a:t>sothéma et promopharm SA </a:t>
            </a:r>
            <a:endParaRPr b="1" dirty="0"/>
          </a:p>
        </p:txBody>
      </p:sp>
      <p:sp>
        <p:nvSpPr>
          <p:cNvPr id="257" name="Google Shape;257;p34"/>
          <p:cNvSpPr txBox="1">
            <a:spLocks noGrp="1"/>
          </p:cNvSpPr>
          <p:nvPr>
            <p:ph type="ctrTitle"/>
          </p:nvPr>
        </p:nvSpPr>
        <p:spPr>
          <a:xfrm>
            <a:off x="4111719" y="-5838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dirty="0" smtClean="0"/>
              <a:t>OBJECTIF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39702" y="-583893"/>
            <a:ext cx="11292617" cy="1721577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Plan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5242" y="1234511"/>
            <a:ext cx="6924870" cy="340128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une </a:t>
            </a:r>
            <a:r>
              <a:rPr lang="fr-FR" b="1" dirty="0"/>
              <a:t>analyse du patrimoine  </a:t>
            </a:r>
            <a:endParaRPr lang="fr-FR" b="1" dirty="0" smtClean="0"/>
          </a:p>
          <a:p>
            <a:endParaRPr lang="fr-F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analyse </a:t>
            </a:r>
            <a:r>
              <a:rPr lang="fr-FR" b="1" dirty="0"/>
              <a:t>du </a:t>
            </a:r>
            <a:r>
              <a:rPr lang="fr-FR" b="1" dirty="0" smtClean="0"/>
              <a:t>rendement</a:t>
            </a:r>
          </a:p>
          <a:p>
            <a:endParaRPr lang="fr-FR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 smtClean="0"/>
              <a:t>analyse </a:t>
            </a:r>
            <a:r>
              <a:rPr lang="fr-FR" b="1" dirty="0"/>
              <a:t>des ratios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5325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139" y="268688"/>
            <a:ext cx="643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analyse avec une approche patrimoniale de </a:t>
            </a:r>
            <a:r>
              <a:rPr lang="fr-FR" sz="1800" b="1" u="sng" dirty="0" err="1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sothema</a:t>
            </a:r>
            <a:r>
              <a:rPr lang="fr-FR" sz="1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et promopharm </a:t>
            </a:r>
            <a:endParaRPr lang="fr-FR" sz="1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18976" y="1032836"/>
                <a:ext cx="8825023" cy="426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100" i="1" smtClean="0"/>
                      <m:t>𝐴𝑁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𝑆𝑖𝑡𝑢𝑎𝑡𝑖𝑜𝑛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𝑛𝑒𝑡𝑡𝑒</m:t>
                    </m:r>
                    <m:r>
                      <a:rPr lang="fr-FR" sz="1100" i="1"/>
                      <m:t>+</m:t>
                    </m:r>
                    <m:r>
                      <a:rPr lang="fr-FR" sz="1100" i="1"/>
                      <m:t>𝑃𝑟𝑜𝑣𝑖𝑠𝑖𝑜𝑛𝑠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𝑝𝑜𝑢𝑟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𝑟𝑖𝑠𝑞𝑢𝑒𝑠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𝑒𝑡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𝑐h𝑎𝑟𝑔𝑒𝑠</m:t>
                    </m:r>
                    <m:r>
                      <a:rPr lang="fr-FR" sz="1100" i="1"/>
                      <m:t> à </m:t>
                    </m:r>
                    <m:r>
                      <a:rPr lang="fr-FR" sz="1100" i="1"/>
                      <m:t>𝑐𝑎𝑟𝑎𝑐𝑡</m:t>
                    </m:r>
                    <m:r>
                      <a:rPr lang="fr-FR" sz="1100" i="1"/>
                      <m:t>è</m:t>
                    </m:r>
                    <m:r>
                      <a:rPr lang="fr-FR" sz="1100" i="1"/>
                      <m:t>𝑟𝑒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𝑑𝑒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𝑟</m:t>
                    </m:r>
                    <m:r>
                      <a:rPr lang="fr-FR" sz="1100" i="1"/>
                      <m:t>é</m:t>
                    </m:r>
                    <m:r>
                      <a:rPr lang="fr-FR" sz="1100" i="1"/>
                      <m:t>𝑠𝑒𝑟𝑣𝑒𝑠</m:t>
                    </m:r>
                    <m:r>
                      <a:rPr lang="fr-FR" sz="1100" i="1"/>
                      <m:t>+</m:t>
                    </m:r>
                    <m:r>
                      <a:rPr lang="fr-FR" sz="1100" i="1"/>
                      <m:t>𝐸𝑐𝑎𝑟𝑡𝑠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𝑑𝑒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𝑐𝑜𝑛𝑣𝑒𝑟𝑠𝑖𝑜𝑛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𝑝𝑎𝑠𝑠𝑖𝑓</m:t>
                    </m:r>
                    <m:r>
                      <a:rPr lang="fr-FR" sz="1100" i="1"/>
                      <m:t>−</m:t>
                    </m:r>
                    <m:r>
                      <a:rPr lang="fr-FR" sz="1100" i="1"/>
                      <m:t>𝐸𝑐𝑎𝑟𝑡𝑠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𝑑𝑒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𝑐𝑜𝑛𝑣𝑒𝑟𝑠𝑖𝑜𝑛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𝑎𝑐𝑡𝑖𝑓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𝑛𝑜𝑛</m:t>
                    </m:r>
                    <m:r>
                      <a:rPr lang="fr-FR" sz="1100" i="1"/>
                      <m:t> </m:t>
                    </m:r>
                    <m:r>
                      <a:rPr lang="fr-FR" sz="1100" i="1"/>
                      <m:t>𝑝𝑟𝑜𝑣𝑖𝑠𝑖𝑜𝑛𝑛</m:t>
                    </m:r>
                    <m:r>
                      <a:rPr lang="fr-FR" sz="1100" i="1"/>
                      <m:t>é</m:t>
                    </m:r>
                    <m:r>
                      <a:rPr lang="fr-FR" sz="1100" i="1"/>
                      <m:t>𝑠</m:t>
                    </m:r>
                  </m:oMath>
                </a14:m>
                <a:r>
                  <a:rPr lang="fr-FR" sz="11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100" i="1"/>
                      <m:t>−</m:t>
                    </m:r>
                    <m:r>
                      <a:rPr lang="fr-FR" sz="1100" i="1"/>
                      <m:t>𝐷𝑖𝑣𝑖𝑑𝑒𝑛𝑑𝑒𝑠</m:t>
                    </m:r>
                  </m:oMath>
                </a14:m>
                <a:endParaRPr lang="fr-FR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76" y="1032836"/>
                <a:ext cx="8825023" cy="426976"/>
              </a:xfrm>
              <a:prstGeom prst="rect">
                <a:avLst/>
              </a:prstGeom>
              <a:blipFill rotWithShape="0">
                <a:blip r:embed="rId3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71129" y="1577629"/>
                <a:ext cx="8920716" cy="558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15000"/>
                  </a:lnSpc>
                  <a:spcBef>
                    <a:spcPts val="600"/>
                  </a:spcBef>
                </a:pPr>
                <a:r>
                  <a:rPr lang="fr-FR" sz="1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Avec :</a:t>
                </a:r>
                <a:endParaRPr lang="fr-FR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15000"/>
                  </a:lnSpc>
                  <a:spcBef>
                    <a:spcPts val="600"/>
                  </a:spcBef>
                </a:pPr>
                <a:r>
                  <a:rPr lang="fr-FR" sz="1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𝑆𝑖𝑡𝑢𝑎𝑡𝑖𝑜𝑛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𝑛𝑒𝑡𝑡𝑒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𝐶𝑎𝑝𝑖𝑡𝑎𝑢𝑥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𝑝𝑟𝑜𝑝𝑟𝑒𝑠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𝑆𝑢𝑏𝑣𝑒𝑛𝑡𝑖𝑜𝑛𝑠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fr-FR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p>
                        <m:r>
                          <a:rPr lang="fr-FR" sz="11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𝑖𝑛𝑣𝑒𝑠𝑡𝑖𝑠𝑠𝑒𝑚𝑒𝑛𝑡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𝑃𝑟𝑜𝑣𝑖𝑠𝑖𝑜𝑛𝑠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𝑔𝑙𝑒𝑚𝑒𝑛𝑡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é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𝐼𝑚𝑚𝑜𝑏𝑖𝑙𝑖𝑠𝑎𝑡𝑖𝑜𝑛𝑠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𝑒𝑛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𝑛𝑜𝑛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11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𝑣𝑎𝑙𝑒𝑢𝑟</m:t>
                    </m:r>
                  </m:oMath>
                </a14:m>
                <a:endParaRPr lang="fr-FR" sz="1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29" y="1577629"/>
                <a:ext cx="8920716" cy="558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94174"/>
                  </p:ext>
                </p:extLst>
              </p:nvPr>
            </p:nvGraphicFramePr>
            <p:xfrm>
              <a:off x="0" y="2136243"/>
              <a:ext cx="9143999" cy="3124200"/>
            </p:xfrm>
            <a:graphic>
              <a:graphicData uri="http://schemas.openxmlformats.org/drawingml/2006/table">
                <a:tbl>
                  <a:tblPr firstRow="1" bandRow="1">
                    <a:tableStyleId>{69C7853C-536D-4A76-A0AE-DD22124D55A5}</a:tableStyleId>
                  </a:tblPr>
                  <a:tblGrid>
                    <a:gridCol w="4475769"/>
                    <a:gridCol w="4668230"/>
                  </a:tblGrid>
                  <a:tr h="1584311">
                    <a:tc>
                      <a:txBody>
                        <a:bodyPr/>
                        <a:lstStyle/>
                        <a:p>
                          <a:pPr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𝑺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𝑵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𝑺𝒐𝒕𝒉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é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𝒎𝒂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𝟐𝟎𝟏𝟕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= 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𝟔𝟖𝟏𝟕𝟕𝟏𝟕𝟗𝟎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𝟏𝟗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+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𝟔𝟑𝟐𝟐𝟒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𝟔𝟐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+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𝟓𝟐𝟓𝟒𝟒𝟒𝟖𝟐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𝟖𝟖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𝟒𝟖𝟗𝟑𝟐𝟗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fr-FR" sz="1100" b="1" i="0" u="none" strike="noStrike" cap="none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100" b="1" i="0" u="none" strike="noStrike" cap="none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r>
                            <a:rPr lang="fr-FR" sz="1100" b="1" i="0" u="none" strike="noStrike" cap="none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                    SN = </a:t>
                          </a:r>
                          <a:r>
                            <a:rPr lang="fr-FR" sz="1100" b="1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733890168.4</a:t>
                          </a:r>
                          <a:endParaRPr lang="fr-FR" sz="1100" b="1" i="0" u="none" strike="noStrike" cap="none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𝐀𝐍𝐂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𝟐𝟎𝟏𝟕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= 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𝟕𝟑𝟑𝟖𝟗𝟎𝟏𝟔𝟖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𝟒</m:t>
                                </m:r>
                                <m:r>
                                  <a:rPr lang="fr-FR" sz="1100" b="1" i="1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𝟓𝟏𝟖𝟓𝟏𝟖𝟐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𝟖𝟕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+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𝟏𝟗𝟕𝟖𝟓𝟕𝟓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𝟔𝟗</m:t>
                                </m:r>
                                <m:r>
                                  <a:rPr lang="fr-FR" sz="1100" b="1" i="1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𝟑𝟗𝟐𝟗𝟒𝟑𝟒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l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𝟖𝟕</m:t>
                                </m:r>
                              </m:oMath>
                            </m:oMathPara>
                          </a14:m>
                          <a:endParaRPr lang="fr-FR" sz="1100" b="1" i="0" u="none" strike="noStrike" cap="none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100" b="1" i="0" u="none" strike="noStrike" cap="none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100" b="1" i="0" u="none" strike="noStrike" cap="none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𝐀𝐍𝐂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𝟐𝟎𝟏𝟕</m:t>
                                </m:r>
                                <m:r>
                                  <a:rPr lang="fr-FR" sz="1100" b="1" i="0" u="none" strike="noStrike" cap="none" smtClean="0">
                                    <a:solidFill>
                                      <a:schemeClr val="accen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100" b="1" i="1" u="none" strike="noStrike" cap="none">
                                    <a:solidFill>
                                      <a:schemeClr val="accen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𝟕𝟐𝟔𝟕𝟓𝟒𝟏𝟐𝟔</m:t>
                                </m:r>
                                <m:r>
                                  <a:rPr lang="fr-FR" sz="1100" b="1" i="0" u="none" strike="noStrike" cap="none">
                                    <a:solidFill>
                                      <a:schemeClr val="accen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1" u="none" strike="noStrike" cap="none">
                                    <a:solidFill>
                                      <a:schemeClr val="accent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fr-FR" sz="1100" b="1" i="0" u="none" strike="noStrike" cap="none" dirty="0">
                            <a:solidFill>
                              <a:schemeClr val="accen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fr-FR" sz="1100" b="1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ea typeface="+mn-ea"/>
                              <a:cs typeface="+mn-cs"/>
                              <a:sym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fr-FR" sz="11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𝑺𝑵</m:t>
                              </m:r>
                              <m:r>
                                <a:rPr lang="fr-FR" sz="11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1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𝒑𝒓𝒐𝒎𝒐𝒑𝒉𝒂𝒓𝒎𝑺𝑨</m:t>
                              </m:r>
                            </m:oMath>
                          </a14:m>
                          <a:endParaRPr lang="fr-FR" sz="1100" b="1" i="1" u="none" strike="noStrike" cap="none" dirty="0" smtClean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fr-FR" sz="1100" b="1" i="1" u="none" strike="noStrike" cap="none" smtClean="0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= </m:t>
                              </m:r>
                            </m:oMath>
                          </a14:m>
                          <a:r>
                            <a:rPr lang="fr-FR" sz="1100" b="1" i="0" u="none" strike="noStrike" cap="none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233 498 730,53 - 481 </a:t>
                          </a:r>
                          <a:r>
                            <a:rPr lang="fr-FR" sz="1100" b="1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408,50</a:t>
                          </a:r>
                        </a:p>
                        <a:p>
                          <a:endParaRPr lang="fr-FR" sz="1100" b="1" i="0" u="none" strike="noStrike" cap="none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r>
                            <a:rPr lang="fr-FR" sz="1100" b="1" i="0" u="none" strike="noStrike" cap="none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                    SN = 233980139.03</a:t>
                          </a:r>
                        </a:p>
                        <a:p>
                          <a:r>
                            <a:rPr lang="fr-FR" sz="1100" b="1" i="0" u="none" strike="noStrike" cap="none" dirty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 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fr-FR" sz="1100" b="1" i="0" u="none" strike="noStrike" cap="none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𝐀𝐍𝐂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𝟐𝟎𝟏𝟕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l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= </m:t>
                              </m:r>
                            </m:oMath>
                          </a14:m>
                          <a:r>
                            <a:rPr lang="fr-FR" sz="1100" b="1" i="0" u="none" strike="noStrike" cap="none" dirty="0" smtClean="0">
                              <a:solidFill>
                                <a:schemeClr val="l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233980139.03-988490.94+1082024.83-751379.52</a:t>
                          </a:r>
                        </a:p>
                        <a:p>
                          <a:endParaRPr lang="fr-FR" sz="1100" b="1" i="0" u="none" strike="noStrike" cap="none" dirty="0">
                            <a:solidFill>
                              <a:schemeClr val="l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fr-FR" sz="1100" b="1" i="0" u="none" strike="noStrike" cap="none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                        </m:t>
                              </m:r>
                              <m:r>
                                <a:rPr lang="fr-FR" sz="1100" b="1" i="0" u="none" strike="noStrike" cap="none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𝐀𝐍𝐂</m:t>
                              </m:r>
                              <m:r>
                                <a:rPr lang="fr-FR" sz="1100" b="1" i="0" u="none" strike="noStrike" cap="none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𝟐𝟎𝟏𝟕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=</m:t>
                              </m:r>
                            </m:oMath>
                          </a14:m>
                          <a:r>
                            <a:rPr lang="fr-FR" sz="1100" b="1" i="0" u="none" strike="noStrike" cap="none" dirty="0">
                              <a:solidFill>
                                <a:schemeClr val="accen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233322293.4</a:t>
                          </a:r>
                        </a:p>
                        <a:p>
                          <a:endParaRPr lang="fr-FR" dirty="0"/>
                        </a:p>
                      </a:txBody>
                      <a:tcPr/>
                    </a:tc>
                  </a:tr>
                  <a:tr h="14229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𝑺𝑵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𝟐𝟎𝟏𝟖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𝟕𝟗𝟖𝟑𝟎𝟗𝟔𝟐𝟒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𝟔𝟒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−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𝟑𝟔𝟔𝟗𝟗𝟔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𝟗𝟔</m:t>
                                </m:r>
                                <m:r>
                                  <a:rPr lang="fr-FR" sz="1100" b="1" i="1" u="none" strike="noStrike" cap="none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+mn-lt"/>
                                    <a:ea typeface="+mn-ea"/>
                                    <a:cs typeface="+mn-cs"/>
                                    <a:sym typeface="Arial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fr-FR" sz="1100" b="1" i="0" u="none" strike="noStrike" cap="none" dirty="0" smtClean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/>
                          <a:endParaRPr lang="fr-FR" sz="1100" b="1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 lvl="0" algn="l"/>
                          <a:r>
                            <a:rPr lang="fr-FR" sz="1100" b="1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              </a:t>
                          </a:r>
                          <a:r>
                            <a:rPr lang="fr-FR" sz="1100" b="1" i="0" u="none" strike="noStrike" cap="non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    </a:t>
                          </a:r>
                          <a:r>
                            <a:rPr lang="fr-FR" sz="1100" b="1" i="0" u="none" strike="noStrike" cap="non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SN </a:t>
                          </a:r>
                          <a:r>
                            <a:rPr lang="fr-FR" sz="1100" b="1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= 797942627.7</a:t>
                          </a:r>
                        </a:p>
                        <a:p>
                          <a:r>
                            <a:rPr lang="fr-FR" sz="1100" b="1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 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fr-FR" sz="1100" b="1" i="0" u="none" strike="noStrike" cap="none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𝐀𝐍𝐂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𝟐𝟎𝟏𝟖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= </m:t>
                              </m:r>
                            </m:oMath>
                          </a14:m>
                          <a:r>
                            <a:rPr lang="fr-FR" sz="1100" b="1" i="0" u="none" strike="noStrike" cap="non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797942627.7-1747706.16+2022434.75-999838.06</a:t>
                          </a:r>
                        </a:p>
                        <a:p>
                          <a:endParaRPr lang="fr-FR" sz="1100" b="1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r>
                            <a:rPr lang="fr-FR" sz="1100" b="1" i="0" u="none" strike="noStrike" cap="non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          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fr-FR" sz="1100" b="1" i="0" u="none" strike="noStrike" cap="none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𝐀𝐍𝐂</m:t>
                              </m:r>
                              <m:r>
                                <a:rPr lang="fr-FR" sz="1100" b="1" i="0" u="none" strike="noStrike" cap="none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100" b="1" i="0" u="none" strike="noStrike" cap="none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𝟐𝟎𝟏𝟖</m:t>
                              </m:r>
                              <m:r>
                                <a:rPr lang="fr-FR" sz="1100" b="1" i="0" u="none" strike="noStrike" cap="none" smtClean="0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=</m:t>
                              </m:r>
                              <m:r>
                                <a:rPr lang="fr-FR" sz="1100" b="1" i="1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𝟕𝟗𝟕𝟐𝟏𝟕𝟓𝟏𝟖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.</m:t>
                              </m:r>
                              <m:r>
                                <a:rPr lang="fr-FR" sz="1100" b="1" i="1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𝟐</m:t>
                              </m:r>
                            </m:oMath>
                          </a14:m>
                          <a:endParaRPr lang="fr-FR" sz="1100" b="1" i="0" u="none" strike="noStrike" cap="none" dirty="0">
                            <a:solidFill>
                              <a:schemeClr val="accent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100" b="1" dirty="0">
                            <a:solidFill>
                              <a:schemeClr val="bg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sz="1100" b="1" i="1" u="none" strike="noStrike" cap="none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Arial"/>
                                </a:rPr>
                                <m:t>𝑺</m:t>
                              </m:r>
                              <m:r>
                                <a:rPr lang="fr-FR" sz="1100" b="1" i="1" u="none" strike="noStrike" cap="none" smtClean="0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𝑵</m:t>
                              </m:r>
                              <m:r>
                                <a:rPr lang="fr-FR" sz="1100" b="1" i="1" u="none" strike="noStrike" cap="none" smtClean="0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=</m:t>
                              </m:r>
                            </m:oMath>
                          </a14:m>
                          <a:r>
                            <a:rPr lang="fr-FR" sz="1100" b="1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</a:t>
                          </a:r>
                          <a:r>
                            <a:rPr lang="fr-FR" sz="1100" b="1" i="0" u="none" strike="noStrike" cap="non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272244361.07-174898.20</a:t>
                          </a:r>
                        </a:p>
                        <a:p>
                          <a:endParaRPr lang="fr-FR" sz="1100" b="1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r>
                            <a:rPr lang="fr-FR" sz="1100" b="1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                  </a:t>
                          </a:r>
                          <a:r>
                            <a:rPr lang="fr-FR" sz="1100" b="1" i="0" u="none" strike="noStrike" cap="none" baseline="0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</a:t>
                          </a:r>
                          <a:r>
                            <a:rPr lang="fr-FR" sz="1100" b="1" i="0" u="none" strike="noStrike" cap="non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 </a:t>
                          </a:r>
                          <a:r>
                            <a:rPr lang="fr-FR" sz="1100" b="1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SN = 272069462.87</a:t>
                          </a:r>
                        </a:p>
                        <a:p>
                          <a:r>
                            <a:rPr lang="fr-FR" sz="1100" b="1" i="0" u="none" strike="noStrike" cap="none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 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fr-FR" sz="1100" b="1" i="0" u="none" strike="noStrike" cap="none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𝐀𝐍𝐂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𝟐𝟎𝟏𝟖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bg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= </m:t>
                              </m:r>
                            </m:oMath>
                          </a14:m>
                          <a:r>
                            <a:rPr lang="fr-FR" sz="1100" b="1" i="0" u="none" strike="noStrike" cap="none" dirty="0" smtClean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272069462.87-3431384.37+368881.97-871384.37</a:t>
                          </a:r>
                        </a:p>
                        <a:p>
                          <a:endParaRPr lang="fr-FR" sz="1100" b="1" i="0" u="none" strike="noStrike" cap="none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r>
                            <a:rPr lang="fr-FR" sz="1100" b="1" i="0" u="none" strike="noStrike" cap="none" dirty="0" smtClean="0">
                              <a:solidFill>
                                <a:schemeClr val="accen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                     </a:t>
                          </a:r>
                          <a14:m>
                            <m:oMath xmlns:m="http://schemas.openxmlformats.org/officeDocument/2006/math">
                              <m:r>
                                <a:rPr lang="fr-FR" sz="1100" b="1" i="1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𝑨𝑵𝑪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100" b="1" i="1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𝟐𝟎𝟏𝟖</m:t>
                              </m:r>
                              <m:r>
                                <a:rPr lang="fr-FR" sz="1100" b="1" i="0" u="none" strike="noStrike" cap="none">
                                  <a:solidFill>
                                    <a:schemeClr val="accent1"/>
                                  </a:solidFill>
                                  <a:effectLst/>
                                  <a:latin typeface="+mn-lt"/>
                                  <a:ea typeface="+mn-ea"/>
                                  <a:cs typeface="+mn-cs"/>
                                  <a:sym typeface="Arial"/>
                                </a:rPr>
                                <m:t>=</m:t>
                              </m:r>
                            </m:oMath>
                          </a14:m>
                          <a:r>
                            <a:rPr lang="fr-FR" sz="1100" b="1" i="0" u="none" strike="noStrike" cap="none" dirty="0">
                              <a:solidFill>
                                <a:schemeClr val="accent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  <a:sym typeface="Arial"/>
                            </a:rPr>
                            <a:t> 268135576.1</a:t>
                          </a:r>
                        </a:p>
                        <a:p>
                          <a:endParaRPr lang="fr-F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au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7294174"/>
                  </p:ext>
                </p:extLst>
              </p:nvPr>
            </p:nvGraphicFramePr>
            <p:xfrm>
              <a:off x="0" y="2136243"/>
              <a:ext cx="9143999" cy="3124200"/>
            </p:xfrm>
            <a:graphic>
              <a:graphicData uri="http://schemas.openxmlformats.org/drawingml/2006/table">
                <a:tbl>
                  <a:tblPr firstRow="1" bandRow="1">
                    <a:tableStyleId>{69C7853C-536D-4A76-A0AE-DD22124D55A5}</a:tableStyleId>
                  </a:tblPr>
                  <a:tblGrid>
                    <a:gridCol w="4475769"/>
                    <a:gridCol w="4668230"/>
                  </a:tblGrid>
                  <a:tr h="164592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90" t="-1481" r="-105722" b="-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6867" t="-1481" r="-1305" b="-94444"/>
                          </a:stretch>
                        </a:blipFill>
                      </a:tcPr>
                    </a:tc>
                  </a:tr>
                  <a:tr h="1478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1090" t="-112757" r="-105722" b="-4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5"/>
                          <a:stretch>
                            <a:fillRect l="-96867" t="-112757" r="-1305" b="-493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957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7953" y="397676"/>
            <a:ext cx="7729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analyse de rendement</a:t>
            </a:r>
            <a:endParaRPr lang="fr-FR" sz="1600" b="1" u="sng" dirty="0"/>
          </a:p>
        </p:txBody>
      </p:sp>
      <p:sp>
        <p:nvSpPr>
          <p:cNvPr id="3" name="Rectangle 2"/>
          <p:cNvSpPr/>
          <p:nvPr/>
        </p:nvSpPr>
        <p:spPr>
          <a:xfrm>
            <a:off x="393405" y="894614"/>
            <a:ext cx="8389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Times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Le rendement dépend de la performance de l’entreprise dans des domaines d’activité particuliers. La performance sur le marché impacte directement la rentabilité.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37953" y="1813702"/>
            <a:ext cx="4572000" cy="3202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</a:pPr>
            <a:endParaRPr lang="fr-FR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858058"/>
              </p:ext>
            </p:extLst>
          </p:nvPr>
        </p:nvGraphicFramePr>
        <p:xfrm>
          <a:off x="79744" y="1576218"/>
          <a:ext cx="8846288" cy="1798320"/>
        </p:xfrm>
        <a:graphic>
          <a:graphicData uri="http://schemas.openxmlformats.org/drawingml/2006/table">
            <a:tbl>
              <a:tblPr firstRow="1" bandRow="1">
                <a:tableStyleId>{37F6A380-7948-4C24-8E8C-DF10E901D432}</a:tableStyleId>
              </a:tblPr>
              <a:tblGrid>
                <a:gridCol w="4535693"/>
                <a:gridCol w="4310595"/>
              </a:tblGrid>
              <a:tr h="12733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Pour l’année 2017 l’entreprise sothéma à un résultat net positif avec une capacité d’autofinancement de 92363816.37 et un bénéfice 150210189.32</a:t>
                      </a:r>
                    </a:p>
                    <a:p>
                      <a:endParaRPr lang="fr-FR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fr-FR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Pour</a:t>
                      </a:r>
                      <a:r>
                        <a:rPr lang="fr-FR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2018 le résultat net de l’exercice s’</a:t>
                      </a:r>
                      <a:r>
                        <a:rPr lang="fr-FR" b="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éléve</a:t>
                      </a:r>
                      <a:r>
                        <a:rPr lang="fr-FR" b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à 217337839.35</a:t>
                      </a:r>
                      <a:endParaRPr lang="fr-FR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Pour promopharm son résultat net de 2017 et positif avec une capacité d’autofinancement négative de -60 279 110,91 et un bénéfice de 65 800 744,96</a:t>
                      </a:r>
                    </a:p>
                    <a:p>
                      <a:endParaRPr lang="fr-FR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Pour l’année 2018 la capacité d’autofinancement de promopharm à augmenter jusqu’à   </a:t>
                      </a:r>
                    </a:p>
                    <a:p>
                      <a:r>
                        <a:rPr lang="fr-FR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 58 121 708,16 avec un bénéfice de 38 745 630,54</a:t>
                      </a:r>
                    </a:p>
                    <a:p>
                      <a:endParaRPr lang="fr-F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76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3382" y="0"/>
            <a:ext cx="2198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analyse par ratios </a:t>
            </a:r>
            <a:endParaRPr lang="fr-FR" sz="20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508471"/>
                  </p:ext>
                </p:extLst>
              </p:nvPr>
            </p:nvGraphicFramePr>
            <p:xfrm>
              <a:off x="0" y="400110"/>
              <a:ext cx="9144000" cy="4685478"/>
            </p:xfrm>
            <a:graphic>
              <a:graphicData uri="http://schemas.openxmlformats.org/drawingml/2006/table">
                <a:tbl>
                  <a:tblPr firstRow="1" bandRow="1">
                    <a:tableStyleId>{37F6A380-7948-4C24-8E8C-DF10E901D432}</a:tableStyleId>
                  </a:tblPr>
                  <a:tblGrid>
                    <a:gridCol w="4597400"/>
                    <a:gridCol w="4546600"/>
                  </a:tblGrid>
                  <a:tr h="323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Sothéma</a:t>
                          </a:r>
                          <a:r>
                            <a:rPr lang="fr-FR" b="1" baseline="0" dirty="0" smtClean="0"/>
                            <a:t> 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Promopharm</a:t>
                          </a:r>
                          <a:r>
                            <a:rPr lang="fr-FR" b="1" baseline="0" dirty="0" smtClean="0"/>
                            <a:t> SA </a:t>
                          </a:r>
                          <a:endParaRPr lang="fr-FR" b="1" dirty="0"/>
                        </a:p>
                      </a:txBody>
                      <a:tcPr/>
                    </a:tc>
                  </a:tr>
                  <a:tr h="4328307">
                    <a:tc>
                      <a:txBody>
                        <a:bodyPr/>
                        <a:lstStyle/>
                        <a:p>
                          <a:pPr marL="171450" indent="-171450" algn="l" rtl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𝐑𝐚𝐭𝐢𝐨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𝐝𝐞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𝐥𝐢𝐪𝐮𝐢𝐝𝐢𝐭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é 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𝐠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é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𝐧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é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𝐫𝐚𝐥𝐞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1200" b="1" i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𝐀𝐜𝐭𝐢𝐟𝐬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𝐜𝐢𝐫𝐜𝐮𝐥𝐚𝐧𝐭𝐬</m:t>
                                  </m:r>
                                </m:num>
                                <m:den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𝐃𝐞𝐭𝐭𝐞𝐬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à 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𝐜𝐨𝐮𝐫𝐭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𝐭𝐞𝐫𝐦𝐞</m:t>
                                  </m:r>
                                </m:den>
                              </m:f>
                            </m:oMath>
                          </a14:m>
                          <a:endParaRPr lang="fr-FR" sz="1200" b="1" i="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 rtl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𝐑𝐚𝐭𝐢𝐨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𝟐𝟎𝟏𝟕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0" smtClean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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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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</m:t>
                                    </m:r>
                                  </m:num>
                                  <m:den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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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  <a:sym typeface="Symbol" panose="05050102010706020507" pitchFamily="18" charset="2"/>
                                      </a:rPr>
                                      <m:t></m:t>
                                    </m:r>
                                  </m:den>
                                </m:f>
                                <m:r>
                                  <a:rPr lang="fr-FR" sz="1200" b="1" i="0" smtClea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         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𝟒𝟓</m:t>
                                </m:r>
                              </m:oMath>
                            </m:oMathPara>
                          </a14:m>
                          <a:endParaRPr lang="fr-FR" sz="1200" b="1" i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 rtl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𝐑𝐚𝐭𝐢𝐨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𝟐𝟎𝟏𝟖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𝟗𝟓𝟕𝟏𝟒𝟐𝟒𝟎𝟕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𝟑𝟐</m:t>
                                    </m:r>
                                  </m:num>
                                  <m:den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𝟑𝟖𝟖𝟏𝟏𝟔𝟖𝟓𝟖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  <m:r>
                                      <a:rPr lang="fr-FR" sz="1200" b="1" i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𝟖𝟎</m:t>
                                    </m:r>
                                  </m:den>
                                </m:f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.</m:t>
                                </m:r>
                                <m:r>
                                  <a:rPr lang="fr-FR" sz="1200" b="1" i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𝟒𝟔</m:t>
                                </m:r>
                              </m:oMath>
                            </m:oMathPara>
                          </a14:m>
                          <a:endParaRPr lang="fr-FR" sz="1200" b="1" i="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 rtl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endParaRPr lang="fr-FR" sz="1200" b="1" i="0" dirty="0" smtClean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𝑹𝒂𝒕𝒊𝒐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𝒅𝒆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𝒍𝒊𝒒𝒖𝒊𝒅𝒊𝒕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é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𝒓𝒆𝒔𝒕𝒓𝒆𝒊𝒏𝒕𝒆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𝐀𝐜𝐭𝐢𝐟𝐬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𝐜𝐢𝐫𝐜𝐮𝐥𝐚𝐧𝐭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−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𝐒𝐭𝐨𝐜𝐤𝐬</m:t>
                                  </m:r>
                                </m:num>
                                <m:den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𝐃𝐞𝐭𝐭𝐞𝐬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à 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𝐜𝐨𝐮𝐫𝐭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𝐭𝐞𝐫𝐦𝐞</m:t>
                                  </m:r>
                                </m:den>
                              </m:f>
                            </m:oMath>
                          </a14:m>
                          <a:r>
                            <a:rPr lang="fr-FR" sz="1200" b="1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  <a:sym typeface="Arial"/>
                            </a:rPr>
                            <a:t> </a:t>
                          </a:r>
                          <a:endParaRPr lang="fr-FR" sz="1200" b="1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𝟐𝟎𝟏𝟕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0" u="none" strike="noStrike" cap="non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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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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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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</m:t>
                                    </m:r>
                                  </m:num>
                                  <m:den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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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</m:t>
                                    </m:r>
                                  </m:den>
                                </m:f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𝟏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𝟑𝟒</m:t>
                                </m:r>
                              </m:oMath>
                            </m:oMathPara>
                          </a14:m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𝟐𝟎𝟏𝟖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𝟗𝟓𝟕𝟏𝟒𝟐𝟒𝟎𝟕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.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𝟑𝟐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𝟒𝟐𝟒𝟑𝟔𝟑𝟐𝟗𝟕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.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𝟏𝟏</m:t>
                                    </m:r>
                                  </m:num>
                                  <m:den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𝟑𝟖𝟖𝟏𝟏𝟔𝟖𝟓𝟖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.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𝟖𝟎</m:t>
                                    </m:r>
                                  </m:den>
                                </m:f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𝟏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𝟑𝟕</m:t>
                                </m:r>
                              </m:oMath>
                            </m:oMathPara>
                          </a14:m>
                          <a:endParaRPr lang="fr-FR" sz="1200" b="1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𝑹𝒂𝒕𝒊𝒐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𝒅𝒆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𝒍𝒊𝒒𝒖𝒊𝒅𝒊𝒕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é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𝒊𝒎𝒎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é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𝒅𝒊𝒂𝒕𝒆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𝑻𝒓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é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𝒔𝒐𝒓𝒆𝒓𝒊𝒆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𝒂𝒄𝒕𝒊𝒇</m:t>
                                  </m:r>
                                </m:num>
                                <m:den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𝑫𝒆𝒕𝒕𝒆𝒔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à 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𝒄𝒐𝒖𝒓𝒕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𝒕𝒆𝒓𝒎𝒆</m:t>
                                  </m:r>
                                </m:den>
                              </m:f>
                            </m:oMath>
                          </a14:m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𝟐𝟎𝟏𝟕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0" u="none" strike="noStrike" cap="non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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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</m:t>
                                    </m:r>
                                  </m:num>
                                  <m:den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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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</m:t>
                                    </m:r>
                                  </m:den>
                                </m:f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𝟎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𝟎𝟏</m:t>
                                </m:r>
                              </m:oMath>
                            </m:oMathPara>
                          </a14:m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𝟐𝟎𝟏𝟖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𝟐𝟐𝟕𝟓𝟏𝟐𝟖𝟑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.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𝟔𝟑</m:t>
                                    </m:r>
                                  </m:num>
                                  <m:den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𝟑𝟖𝟖𝟏𝟏𝟔𝟖𝟓𝟖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.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𝟖𝟎</m:t>
                                    </m:r>
                                  </m:den>
                                </m:f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𝟎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𝟎𝟓</m:t>
                                </m:r>
                              </m:oMath>
                            </m:oMathPara>
                          </a14:m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 algn="l" rtl="0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endParaRPr lang="fr-FR" sz="1200" b="1" i="0" dirty="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 rtl="0"/>
                          <a:endParaRPr lang="fr-FR" sz="12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𝐑𝐚𝐭𝐢𝐨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𝐝𝐞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𝐥𝐢𝐪𝐮𝐢𝐝𝐢𝐭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é 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𝐠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é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𝐧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é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𝐫𝐚𝐥𝐞</m:t>
                              </m:r>
                              <m:r>
                                <a:rPr lang="fr-FR" sz="1200" b="1" i="0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1200" b="1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𝐀𝐜𝐭𝐢𝐟𝐬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𝐜𝐢𝐫𝐜𝐮𝐥𝐚𝐧𝐭𝐬</m:t>
                                  </m:r>
                                </m:num>
                                <m:den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𝐃𝐞𝐭𝐭𝐞𝐬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à 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𝐜𝐨𝐮𝐫𝐭</m:t>
                                  </m:r>
                                  <m:r>
                                    <a:rPr lang="fr-FR" sz="1200" b="1" i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  <m:r>
                                    <a:rPr lang="fr-FR" sz="1200" b="1" i="0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𝐭𝐞𝐫𝐦𝐞</m:t>
                                  </m:r>
                                </m:den>
                              </m:f>
                            </m:oMath>
                          </a14:m>
                          <a:endParaRPr lang="fr-FR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fr-FR" sz="12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𝟐𝟎𝟏𝟕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323 887 814,78</m:t>
                                    </m:r>
                                  </m:num>
                                  <m:den>
                                    <m: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114 519 504,96</m:t>
                                    </m:r>
                                  </m:den>
                                </m:f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𝟖𝟐</m:t>
                                </m:r>
                              </m:oMath>
                            </m:oMathPara>
                          </a14:m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𝟐𝟎𝟏𝟖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𝟑𝟔𝟒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𝟐𝟎𝟕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𝟎𝟕𝟔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,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𝟑𝟔</m:t>
                                    </m:r>
                                  </m:num>
                                  <m:den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𝟏𝟓𝟔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𝟔𝟒𝟐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𝟐𝟑𝟓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,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𝟔𝟓</m:t>
                                    </m:r>
                                  </m:den>
                                </m:f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𝟑𝟐</m:t>
                                </m:r>
                              </m:oMath>
                            </m:oMathPara>
                          </a14:m>
                          <a:endParaRPr lang="fr-FR" sz="12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fr-FR" sz="12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𝑹𝒂𝒕𝒊𝒐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𝒅𝒆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𝒍𝒊𝒒𝒖𝒊𝒅𝒊𝒕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é 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𝒓𝒆𝒔𝒕𝒓𝒆𝒊𝒏𝒕𝒆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𝐀𝐜𝐭𝐢𝐟𝐬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𝐜𝐢𝐫𝐜𝐮𝐥𝐚𝐧𝐭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−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𝐒𝐭𝐨𝐜𝐤𝐬</m:t>
                                  </m:r>
                                </m:num>
                                <m:den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𝐃𝐞𝐭𝐭𝐞𝐬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à 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𝐜𝐨𝐮𝐫𝐭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𝐭𝐞𝐫𝐦𝐞</m:t>
                                  </m:r>
                                </m:den>
                              </m:f>
                            </m:oMath>
                          </a14:m>
                          <a:endParaRPr lang="fr-FR" sz="12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fr-FR" sz="12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𝟐𝟎𝟏𝟕</m:t>
                                </m:r>
                                <m:r>
                                  <a:rPr lang="fr-FR" sz="1200" b="0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323 887 814,78</m:t>
                                    </m:r>
                                    <m: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96 915 234,92</m:t>
                                    </m:r>
                                  </m:num>
                                  <m:den>
                                    <m: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114 519 504,96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𝟏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𝟗𝟖</m:t>
                                </m:r>
                              </m:oMath>
                            </m:oMathPara>
                          </a14:m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𝟐𝟎𝟏𝟖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𝟑𝟔𝟒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𝟐𝟎𝟕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𝟎𝟕𝟔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,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𝟑𝟔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−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𝟏𝟑𝟑𝟎𝟏𝟑𝟓𝟕𝟐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.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𝟐𝟒</m:t>
                                    </m:r>
                                  </m:num>
                                  <m:den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𝟏𝟓𝟔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𝟔𝟒𝟐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𝟐𝟑𝟓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,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𝟔𝟓</m:t>
                                    </m:r>
                                  </m:den>
                                </m:f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 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𝟏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𝟒𝟕</m:t>
                                </m:r>
                              </m:oMath>
                            </m:oMathPara>
                          </a14:m>
                          <a:endParaRPr lang="fr-FR" sz="1200" b="1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/>
                          <a:endParaRPr lang="fr-FR" sz="12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171450" indent="-1714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𝐑𝐚𝐭𝐢𝐨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𝐝𝐞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𝐥𝐢𝐪𝐮𝐢𝐝𝐢𝐭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é 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𝐢𝐦𝐦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é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𝐝𝐢𝐚𝐭𝐞</m:t>
                              </m:r>
                              <m:r>
                                <a:rPr lang="fr-FR" sz="1200" b="1" i="0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rial"/>
                                  <a:cs typeface="Arial"/>
                                  <a:sym typeface="Arial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𝐓𝐫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é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𝐬𝐨𝐫𝐞𝐫𝐢𝐞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𝐚𝐜𝐭𝐢𝐟</m:t>
                                  </m:r>
                                </m:num>
                                <m:den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𝐃𝐞𝐭𝐭𝐞𝐬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à 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𝐜𝐨𝐮𝐫𝐭</m:t>
                                  </m:r>
                                  <m:r>
                                    <a:rPr lang="fr-FR" sz="1200" b="1" i="0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0" u="none" strike="noStrike" cap="none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𝐭𝐞𝐫𝐦𝐞</m:t>
                                  </m:r>
                                </m:den>
                              </m:f>
                            </m:oMath>
                          </a14:m>
                          <a:endParaRPr lang="fr-FR" sz="1200" b="1" i="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fr-FR" sz="1200" b="1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𝟐𝟎𝟏𝟕</m:t>
                                </m:r>
                                <m:r>
                                  <a:rPr lang="fr-FR" sz="1200" b="0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26 507 217,76</m:t>
                                    </m:r>
                                  </m:num>
                                  <m:den>
                                    <m: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114 519 504,96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𝟎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𝟐𝟑</m:t>
                                </m:r>
                              </m:oMath>
                            </m:oMathPara>
                          </a14:m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𝟐𝟎𝟏𝟖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𝟐𝟔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𝟔𝟑𝟔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𝟗𝟎𝟕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,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𝟔𝟕</m:t>
                                    </m:r>
                                  </m:num>
                                  <m:den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𝟏𝟓𝟔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𝟔𝟒𝟐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𝟐𝟑𝟓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,</m:t>
                                    </m:r>
                                    <m:r>
                                      <a:rPr lang="fr-FR" sz="1200" b="1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𝟔𝟓</m:t>
                                    </m:r>
                                  </m:den>
                                </m:f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𝟎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.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𝟏𝟕</m:t>
                                </m:r>
                              </m:oMath>
                            </m:oMathPara>
                          </a14:m>
                          <a:endParaRPr lang="fr-FR" sz="1200" b="1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:endParaRPr lang="fr-FR" sz="1200" b="1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au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508471"/>
                  </p:ext>
                </p:extLst>
              </p:nvPr>
            </p:nvGraphicFramePr>
            <p:xfrm>
              <a:off x="0" y="400110"/>
              <a:ext cx="9144000" cy="4685478"/>
            </p:xfrm>
            <a:graphic>
              <a:graphicData uri="http://schemas.openxmlformats.org/drawingml/2006/table">
                <a:tbl>
                  <a:tblPr firstRow="1" bandRow="1">
                    <a:tableStyleId>{37F6A380-7948-4C24-8E8C-DF10E901D432}</a:tableStyleId>
                  </a:tblPr>
                  <a:tblGrid>
                    <a:gridCol w="4597400"/>
                    <a:gridCol w="4546600"/>
                  </a:tblGrid>
                  <a:tr h="3237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Sothéma</a:t>
                          </a:r>
                          <a:r>
                            <a:rPr lang="fr-FR" b="1" baseline="0" dirty="0" smtClean="0"/>
                            <a:t> 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Promopharm</a:t>
                          </a:r>
                          <a:r>
                            <a:rPr lang="fr-FR" b="1" baseline="0" dirty="0" smtClean="0"/>
                            <a:t> SA </a:t>
                          </a:r>
                          <a:endParaRPr lang="fr-FR" b="1" dirty="0"/>
                        </a:p>
                      </a:txBody>
                      <a:tcPr/>
                    </a:tc>
                  </a:tr>
                  <a:tr h="4361688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" t="-7531" r="-99204" b="-1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06" t="-7531" r="-268" b="-13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92487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574642"/>
                  </p:ext>
                </p:extLst>
              </p:nvPr>
            </p:nvGraphicFramePr>
            <p:xfrm>
              <a:off x="0" y="0"/>
              <a:ext cx="9144000" cy="5092700"/>
            </p:xfrm>
            <a:graphic>
              <a:graphicData uri="http://schemas.openxmlformats.org/drawingml/2006/table">
                <a:tbl>
                  <a:tblPr firstRow="1" bandRow="1">
                    <a:tableStyleId>{37F6A380-7948-4C24-8E8C-DF10E901D432}</a:tableStyleId>
                  </a:tblPr>
                  <a:tblGrid>
                    <a:gridCol w="4597400"/>
                    <a:gridCol w="4546600"/>
                  </a:tblGrid>
                  <a:tr h="482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Sothéma</a:t>
                          </a:r>
                          <a:r>
                            <a:rPr lang="fr-FR" b="1" baseline="0" dirty="0" smtClean="0"/>
                            <a:t> 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Promopharm</a:t>
                          </a:r>
                          <a:r>
                            <a:rPr lang="fr-FR" b="1" baseline="0" dirty="0" smtClean="0"/>
                            <a:t> SA </a:t>
                          </a:r>
                          <a:endParaRPr lang="fr-FR" b="1" dirty="0"/>
                        </a:p>
                      </a:txBody>
                      <a:tcPr/>
                    </a:tc>
                  </a:tr>
                  <a:tr h="461010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𝒅</m:t>
                                    </m:r>
                                  </m:e>
                                  <m:sup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𝒂𝒖𝒕𝒐𝒏𝒐𝒎𝒊𝒆𝒇𝒊𝒏𝒂𝒏𝒄𝒊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è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𝒓𝒆</m:t>
                                </m:r>
                                <m:r>
                                  <a:rPr lang="fr-FR" sz="1200" b="1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𝑪𝒂𝒑𝒊𝒕𝒂𝒖𝒙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𝒑𝒓𝒐𝒑𝒓𝒆𝒔</m:t>
                                    </m:r>
                                  </m:num>
                                  <m:den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𝑻𝒐𝒕𝒂𝒍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𝒃𝒊𝒍𝒂𝒏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r>
                            <a:rPr lang="fr-FR" sz="1200" b="1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 </a:t>
                          </a:r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𝑅𝑎𝑡𝑖𝑜</m:t>
                                </m:r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2017 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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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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</m:t>
                                    </m:r>
                                  </m:num>
                                  <m:den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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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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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=0.52</m:t>
                                </m:r>
                              </m:oMath>
                            </m:oMathPara>
                          </a14:m>
                          <a:endParaRPr lang="fr-FR" sz="1200" b="0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𝑅𝑎𝑡𝑖𝑜</m:t>
                                </m:r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2018=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798309629.64</m:t>
                                    </m:r>
                                  </m:num>
                                  <m:den>
                                    <m: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1406910748.08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=0.56</m:t>
                                </m:r>
                              </m:oMath>
                            </m:oMathPara>
                          </a14:m>
                          <a:endParaRPr lang="fr-FR" sz="1200" b="0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endParaRPr lang="fr-FR" sz="1200" b="0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𝑹𝒂𝒕𝒊𝒐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𝒅𝒆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𝒓𝒆𝒏𝒕𝒂𝒃𝒊𝒍𝒊𝒕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é 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𝒇𝒊𝒏𝒂𝒏𝒄𝒊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Arial"/>
                                    <a:cs typeface="Arial"/>
                                    <a:sym typeface="Arial"/>
                                  </a:rPr>
                                  <m:t>𝒆</m:t>
                                </m:r>
                                <m:r>
                                  <a:rPr lang="fr-FR" sz="1200" b="1" i="1" u="none" strike="noStrike" cap="non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𝑹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é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𝒔𝒖𝒍𝒕𝒂𝒕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𝒏𝒆𝒕</m:t>
                                    </m:r>
                                  </m:num>
                                  <m:den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𝑪𝒂𝒑𝒊𝒕𝒂𝒖𝒙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1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𝒑𝒓𝒐𝒑𝒓𝒆𝒔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r>
                            <a:rPr lang="fr-FR" sz="1200" b="1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 </a:t>
                          </a:r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𝑅𝑎𝑡𝑖𝑜</m:t>
                                </m:r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2017=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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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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</m:t>
                                    </m:r>
                                  </m:num>
                                  <m:den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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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 </m:t>
                                    </m:r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Symbol" panose="05050102010706020507" pitchFamily="18" charset="2"/>
                                      </a:rPr>
                                      <m:t>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=0.22</m:t>
                                </m:r>
                              </m:oMath>
                            </m:oMathPara>
                          </a14:m>
                          <a:endParaRPr lang="fr-FR" sz="1200" b="0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𝑅𝑎𝑡𝑖𝑜</m:t>
                                </m:r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2018=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271337869.45</m:t>
                                    </m:r>
                                  </m:num>
                                  <m:den>
                                    <m: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798309629.64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=0.33</m:t>
                                </m:r>
                              </m:oMath>
                            </m:oMathPara>
                          </a14:m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algn="l"/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  <a:p>
                          <a:pPr algn="l"/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𝑹𝒂𝒕𝒊𝒐</m:t>
                              </m:r>
                              <m:r>
                                <a:rPr lang="fr-FR" sz="1200" b="1" i="1" u="none" strike="noStrike" cap="none" smtClean="0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𝒅</m:t>
                                  </m:r>
                                </m:e>
                                <m:sup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𝒂𝒖𝒕𝒐𝒏𝒐𝒎𝒊𝒆𝒇𝒊𝒏𝒂𝒏𝒄𝒊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è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𝒓𝒆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𝑪𝒂𝒑𝒊𝒕𝒂𝒖𝒙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𝒑𝒓𝒐𝒑𝒓𝒆𝒔</m:t>
                                  </m:r>
                                </m:num>
                                <m:den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𝑻𝒐𝒕𝒂𝒍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𝒃𝒊𝒍𝒂𝒏</m:t>
                                  </m:r>
                                </m:den>
                              </m:f>
                            </m:oMath>
                          </a14:m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r>
                            <a:rPr lang="fr-FR" sz="1200" b="1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  <a:sym typeface="Arial"/>
                            </a:rPr>
                            <a:t> </a:t>
                          </a:r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𝑅𝑎𝑡𝑖𝑜</m:t>
                                </m:r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2017 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233 498 730,53</m:t>
                                    </m:r>
                                  </m:num>
                                  <m:den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447 356 124,44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=0.52</m:t>
                                </m:r>
                              </m:oMath>
                            </m:oMathPara>
                          </a14:m>
                          <a:endParaRPr lang="fr-FR" sz="1200" b="0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𝑅𝑎𝑡𝑖𝑜</m:t>
                                </m:r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2018=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272 244 361,07</m:t>
                                    </m:r>
                                  </m:num>
                                  <m:den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481 714 609,49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=0.56</m:t>
                                </m:r>
                              </m:oMath>
                            </m:oMathPara>
                          </a14:m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r>
                            <a:rPr lang="fr-FR" sz="1200" b="0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  <a:sym typeface="Arial"/>
                            </a:rPr>
                            <a:t> </a:t>
                          </a:r>
                        </a:p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14:m>
                            <m:oMath xmlns:m="http://schemas.openxmlformats.org/officeDocument/2006/math"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𝑹𝒂𝒕𝒊𝒐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𝒅𝒆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 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𝒓𝒆𝒏𝒕𝒂𝒃𝒊𝒍𝒊𝒕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é 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𝒇𝒊𝒏𝒂𝒏𝒄𝒊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è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𝒓𝒆</m:t>
                              </m:r>
                              <m:r>
                                <a:rPr lang="fr-FR" sz="1200" b="1" i="1" u="none" strike="noStrike" cap="none">
                                  <a:solidFill>
                                    <a:srgbClr val="000000"/>
                                  </a:solidFill>
                                  <a:effectLst/>
                                  <a:latin typeface="Arial"/>
                                  <a:ea typeface="Arial"/>
                                  <a:cs typeface="Arial"/>
                                  <a:sym typeface="Arial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𝑹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é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𝒔𝒖𝒍𝒕𝒂𝒕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𝒏𝒆𝒕</m:t>
                                  </m:r>
                                </m:num>
                                <m:den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𝑪𝒂𝒑𝒊𝒕𝒂𝒖𝒙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 </m:t>
                                  </m:r>
                                  <m:r>
                                    <a:rPr lang="fr-FR" sz="1200" b="1" i="1" u="none" strike="noStrike" cap="none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Arial"/>
                                      <a:ea typeface="Arial"/>
                                      <a:cs typeface="Arial"/>
                                      <a:sym typeface="Arial"/>
                                    </a:rPr>
                                    <m:t>𝒑𝒓𝒐𝒑𝒓𝒆𝒔</m:t>
                                  </m:r>
                                </m:den>
                              </m:f>
                            </m:oMath>
                          </a14:m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r>
                            <a:rPr lang="fr-FR" sz="1200" b="1" i="0" u="none" strike="noStrike" cap="non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  <a:sym typeface="Arial"/>
                            </a:rPr>
                            <a:t> </a:t>
                          </a:r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𝑅𝑎𝑡𝑖𝑜</m:t>
                                </m:r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2017=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65 800 744,96</m:t>
                                    </m:r>
                                  </m:num>
                                  <m:den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233 498 730,53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=0.28</m:t>
                                </m:r>
                              </m:oMath>
                            </m:oMathPara>
                          </a14:m>
                          <a:endParaRPr lang="fr-FR" sz="1200" b="0" i="0" u="none" strike="noStrike" cap="non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𝑅𝑎𝑡𝑖𝑜</m:t>
                                </m:r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 2018= </m:t>
                                </m:r>
                                <m:f>
                                  <m:fPr>
                                    <m:ctrlPr>
                                      <a:rPr lang="fr-FR" sz="1200" b="0" i="1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38 745 630,54</m:t>
                                    </m:r>
                                  </m:num>
                                  <m:den>
                                    <m:r>
                                      <a:rPr lang="fr-FR" sz="1200" b="0" i="0" u="none" strike="noStrike" cap="none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Arial"/>
                                        <a:ea typeface="Arial"/>
                                        <a:cs typeface="Arial"/>
                                        <a:sym typeface="Arial"/>
                                      </a:rPr>
                                      <m:t>272 244 361,07</m:t>
                                    </m:r>
                                  </m:den>
                                </m:f>
                                <m:r>
                                  <a:rPr lang="fr-FR" sz="1200" b="0" i="1" u="none" strike="noStrike" cap="none">
                                    <a:solidFill>
                                      <a:srgbClr val="000000"/>
                                    </a:solidFill>
                                    <a:effectLst/>
                                    <a:latin typeface="Arial"/>
                                    <a:ea typeface="Arial"/>
                                    <a:cs typeface="Arial"/>
                                    <a:sym typeface="Arial"/>
                                  </a:rPr>
                                  <m:t>=0.14</m:t>
                                </m:r>
                              </m:oMath>
                            </m:oMathPara>
                          </a14:m>
                          <a:endParaRPr lang="fr-FR" sz="1200" b="0" i="0" u="none" strike="noStrike" cap="non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  <a:sym typeface="Arial"/>
                          </a:endParaRPr>
                        </a:p>
                        <a:p>
                          <a:pPr algn="ctr"/>
                          <a:endParaRPr lang="fr-FR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au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5574642"/>
                  </p:ext>
                </p:extLst>
              </p:nvPr>
            </p:nvGraphicFramePr>
            <p:xfrm>
              <a:off x="0" y="0"/>
              <a:ext cx="9144000" cy="5092700"/>
            </p:xfrm>
            <a:graphic>
              <a:graphicData uri="http://schemas.openxmlformats.org/drawingml/2006/table">
                <a:tbl>
                  <a:tblPr firstRow="1" bandRow="1">
                    <a:tableStyleId>{37F6A380-7948-4C24-8E8C-DF10E901D432}</a:tableStyleId>
                  </a:tblPr>
                  <a:tblGrid>
                    <a:gridCol w="4597400"/>
                    <a:gridCol w="4546600"/>
                  </a:tblGrid>
                  <a:tr h="4826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Sothéma</a:t>
                          </a:r>
                          <a:r>
                            <a:rPr lang="fr-FR" b="1" baseline="0" dirty="0" smtClean="0"/>
                            <a:t> </a:t>
                          </a:r>
                          <a:endParaRPr lang="fr-FR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b="1" dirty="0" smtClean="0"/>
                            <a:t>Promopharm</a:t>
                          </a:r>
                          <a:r>
                            <a:rPr lang="fr-FR" b="1" baseline="0" dirty="0" smtClean="0"/>
                            <a:t> SA </a:t>
                          </a:r>
                          <a:endParaRPr lang="fr-FR" b="1" dirty="0"/>
                        </a:p>
                      </a:txBody>
                      <a:tcPr/>
                    </a:tc>
                  </a:tr>
                  <a:tr h="461010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" t="-10700" r="-99204" b="-1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1206" t="-10700" r="-268" b="-1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20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09699" y="340031"/>
            <a:ext cx="5467351" cy="2517469"/>
          </a:xfrm>
        </p:spPr>
        <p:txBody>
          <a:bodyPr/>
          <a:lstStyle/>
          <a:p>
            <a:pPr algn="ctr"/>
            <a:r>
              <a:rPr lang="fr-FR" sz="4000" dirty="0" smtClean="0"/>
              <a:t>Sothéma </a:t>
            </a:r>
            <a:br>
              <a:rPr lang="fr-FR" sz="4000" dirty="0" smtClean="0"/>
            </a:br>
            <a:r>
              <a:rPr lang="fr-FR" sz="4000" dirty="0" smtClean="0"/>
              <a:t>ou </a:t>
            </a:r>
            <a:br>
              <a:rPr lang="fr-FR" sz="4000" dirty="0" smtClean="0"/>
            </a:br>
            <a:r>
              <a:rPr lang="fr-FR" sz="4000" dirty="0" smtClean="0"/>
              <a:t>promopharm SA ? 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143955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81125" y="198800"/>
            <a:ext cx="6219825" cy="1325200"/>
          </a:xfrm>
        </p:spPr>
        <p:txBody>
          <a:bodyPr/>
          <a:lstStyle/>
          <a:p>
            <a:r>
              <a:rPr lang="fr-FR" sz="2000" u="sng" dirty="0" smtClean="0">
                <a:solidFill>
                  <a:srgbClr val="002060"/>
                </a:solidFill>
              </a:rPr>
              <a:t>CONCLUSION</a:t>
            </a:r>
            <a:endParaRPr lang="fr-FR" sz="2000" u="sng" dirty="0">
              <a:solidFill>
                <a:srgbClr val="00206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81075" y="1933575"/>
            <a:ext cx="7505700" cy="1853359"/>
          </a:xfrm>
        </p:spPr>
        <p:txBody>
          <a:bodyPr/>
          <a:lstStyle/>
          <a:p>
            <a:r>
              <a:rPr lang="fr-FR" dirty="0"/>
              <a:t>Les deux valeurs qui constituent l’indice de l’industrie pharmaceutique ont vu leurs cours évoluer doucement à la hausse, mais </a:t>
            </a:r>
            <a:r>
              <a:rPr lang="fr-FR" dirty="0" err="1"/>
              <a:t>Sothema</a:t>
            </a:r>
            <a:r>
              <a:rPr lang="fr-FR" dirty="0"/>
              <a:t> arrive à se distinguer par rapport à Promopharm.</a:t>
            </a:r>
          </a:p>
          <a:p>
            <a:r>
              <a:rPr lang="fr-FR" dirty="0"/>
              <a:t>Promopharm et </a:t>
            </a:r>
            <a:r>
              <a:rPr lang="fr-FR" dirty="0" err="1"/>
              <a:t>Sothema</a:t>
            </a:r>
            <a:r>
              <a:rPr lang="fr-FR" dirty="0"/>
              <a:t>. Celles-ci évoluent doucement en bourse, quoique différemment.</a:t>
            </a:r>
          </a:p>
          <a:p>
            <a:r>
              <a:rPr lang="fr-FR" dirty="0"/>
              <a:t>Ce secteur est appelé à connaitre une grande transformation, selon le ministre.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44420618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usines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361</Words>
  <Application>Microsoft Office PowerPoint</Application>
  <PresentationFormat>Affichage à l'écran (16:9)</PresentationFormat>
  <Paragraphs>114</Paragraphs>
  <Slides>10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Montserrat</vt:lpstr>
      <vt:lpstr>Times New Roman</vt:lpstr>
      <vt:lpstr>Arvo</vt:lpstr>
      <vt:lpstr>Times</vt:lpstr>
      <vt:lpstr>Arial</vt:lpstr>
      <vt:lpstr>Proxima Nova</vt:lpstr>
      <vt:lpstr>Symbol</vt:lpstr>
      <vt:lpstr>Cambria Math</vt:lpstr>
      <vt:lpstr>Proxima Nova Semibold</vt:lpstr>
      <vt:lpstr>Blue Business</vt:lpstr>
      <vt:lpstr>SlidesGo Final Pages</vt:lpstr>
      <vt:lpstr>L’analyse financière : sothéma et promopharmSA</vt:lpstr>
      <vt:lpstr>OBJECTIF </vt:lpstr>
      <vt:lpstr>Plan </vt:lpstr>
      <vt:lpstr>Présentation PowerPoint</vt:lpstr>
      <vt:lpstr>Présentation PowerPoint</vt:lpstr>
      <vt:lpstr>Présentation PowerPoint</vt:lpstr>
      <vt:lpstr>Présentation PowerPoint</vt:lpstr>
      <vt:lpstr>Sothéma  ou  promopharm SA ? </vt:lpstr>
      <vt:lpstr>CONCLUSION</vt:lpstr>
      <vt:lpstr>Merci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Risque pays et investissement étranger au Maroc</dc:title>
  <dc:creator>akram naji</dc:creator>
  <cp:lastModifiedBy>pc</cp:lastModifiedBy>
  <cp:revision>75</cp:revision>
  <dcterms:modified xsi:type="dcterms:W3CDTF">2020-09-30T09:10:29Z</dcterms:modified>
</cp:coreProperties>
</file>