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65137" y="830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 BioInformatics Bootcamp 2015</a:t>
            </a:r>
          </a:p>
        </p:txBody>
      </p:sp>
      <p:pic>
        <p:nvPicPr>
          <p:cNvPr descr="AU wordmark.eps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11" y="5251450"/>
            <a:ext cx="1714500" cy="1533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SF_Logo.png"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2836" y="5251450"/>
            <a:ext cx="1535112" cy="1536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na_black.png" id="87" name="Shape 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3691731" y="-1234281"/>
            <a:ext cx="1760537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x-base.png" id="88" name="Shape 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7811" y="2636836"/>
            <a:ext cx="1100136" cy="13065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x-base.png" id="89" name="Shape 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0825" y="2636836"/>
            <a:ext cx="1100136" cy="13065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x-base.png" id="90" name="Shape 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1300" y="2636836"/>
            <a:ext cx="1100136" cy="13065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x-base.png" id="91" name="Shape 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836" y="2636836"/>
            <a:ext cx="1098550" cy="130651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65137" y="416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S.R. santos, L.R. Goertzen &amp; K.M. Halanych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Biological Sciences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</a:p>
        </p:txBody>
      </p:sp>
      <p:cxnSp>
        <p:nvCxnSpPr>
          <p:cNvPr id="156" name="Shape 156"/>
          <p:cNvCxnSpPr/>
          <p:nvPr/>
        </p:nvCxnSpPr>
        <p:spPr>
          <a:xfrm flipH="1">
            <a:off x="1285874" y="1417637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157" name="Shape 157"/>
          <p:cNvSpPr txBox="1"/>
          <p:nvPr/>
        </p:nvSpPr>
        <p:spPr>
          <a:xfrm>
            <a:off x="976291" y="1347775"/>
            <a:ext cx="38739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VARIABLE=blah</a:t>
            </a:r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2911475" y="2282824"/>
            <a:ext cx="642936" cy="7572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159" name="Shape 159"/>
          <p:cNvSpPr txBox="1"/>
          <p:nvPr/>
        </p:nvSpPr>
        <p:spPr>
          <a:xfrm>
            <a:off x="2005011" y="3155950"/>
            <a:ext cx="6818311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variable(s) early since you want them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prior to being calling, same for other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commands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</a:t>
            </a:r>
            <a:r>
              <a:rPr b="1" i="0" lang="en-US" sz="2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XXXXX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variables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variables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object containing data used by one or more applications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$HOME, $PATH, $SHELL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User-set variables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anything, but best to not use names associated with env variables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 is typically use UPPER CASE letters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80987" y="3925887"/>
            <a:ext cx="8405812" cy="24574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variables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variables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object containing data used by one or more applications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$HOME, $PATH, $SHELL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User-set variables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anything, but best to not use names associated with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 is to typically use UPPER CASE letters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variable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63525" y="1600200"/>
            <a:ext cx="8659812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directly (i.e., hardcoded)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WK_DIR=/blah/blah/blah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$WK_DIR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dynamically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MTHYR=`date | awk '{print ($2$6)}'`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filename_${MTHYR}.tab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85750" y="3394075"/>
            <a:ext cx="8635999" cy="33178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variable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63525" y="1600200"/>
            <a:ext cx="8659812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directly (i.e., hardcoded)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WK_DIR=/blah/blah/blah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$WK_DIR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set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MTHYR=`date | awk '{print ($2$6)}'`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filename_${MTHYR}.tab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variable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63525" y="1600200"/>
            <a:ext cx="8659812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directly (i.e., hardcoded)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WK_DIR=/blah/blah/blah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WK_DIR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set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MTHYR=`date | awk '{print ($2$6)}'`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filename_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{MTHYR}.tab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</a:p>
        </p:txBody>
      </p:sp>
      <p:cxnSp>
        <p:nvCxnSpPr>
          <p:cNvPr id="197" name="Shape 197"/>
          <p:cNvCxnSpPr/>
          <p:nvPr/>
        </p:nvCxnSpPr>
        <p:spPr>
          <a:xfrm flipH="1">
            <a:off x="1285874" y="1417637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198" name="Shape 198"/>
          <p:cNvSpPr txBox="1"/>
          <p:nvPr/>
        </p:nvSpPr>
        <p:spPr>
          <a:xfrm>
            <a:off x="976312" y="1347787"/>
            <a:ext cx="2287587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VARIABLE=blah</a:t>
            </a:r>
          </a:p>
        </p:txBody>
      </p:sp>
      <p:cxnSp>
        <p:nvCxnSpPr>
          <p:cNvPr id="199" name="Shape 199"/>
          <p:cNvCxnSpPr/>
          <p:nvPr/>
        </p:nvCxnSpPr>
        <p:spPr>
          <a:xfrm rot="10800000">
            <a:off x="1852612" y="2771775"/>
            <a:ext cx="1701799" cy="17541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200" name="Shape 200"/>
          <p:cNvSpPr txBox="1"/>
          <p:nvPr/>
        </p:nvSpPr>
        <p:spPr>
          <a:xfrm>
            <a:off x="2005011" y="4640262"/>
            <a:ext cx="7286624" cy="1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command calls to be executed: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anything you’ve been running line-by-line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added as-is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976312" y="2401886"/>
            <a:ext cx="922337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3 -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∞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</a:p>
        </p:txBody>
      </p:sp>
      <p:cxnSp>
        <p:nvCxnSpPr>
          <p:cNvPr id="207" name="Shape 207"/>
          <p:cNvCxnSpPr/>
          <p:nvPr/>
        </p:nvCxnSpPr>
        <p:spPr>
          <a:xfrm flipH="1">
            <a:off x="1285874" y="1417637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208" name="Shape 208"/>
          <p:cNvSpPr txBox="1"/>
          <p:nvPr/>
        </p:nvSpPr>
        <p:spPr>
          <a:xfrm>
            <a:off x="976312" y="1347787"/>
            <a:ext cx="2287587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VARIABLE=blah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976312" y="2401886"/>
            <a:ext cx="922337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3 -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∞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979487" y="3429000"/>
            <a:ext cx="600233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 comments to someone reading the script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</a:p>
        </p:txBody>
      </p:sp>
      <p:cxnSp>
        <p:nvCxnSpPr>
          <p:cNvPr id="216" name="Shape 216"/>
          <p:cNvCxnSpPr/>
          <p:nvPr/>
        </p:nvCxnSpPr>
        <p:spPr>
          <a:xfrm flipH="1">
            <a:off x="1285874" y="1384300"/>
            <a:ext cx="15875" cy="247491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217" name="Shape 217"/>
          <p:cNvSpPr txBox="1"/>
          <p:nvPr/>
        </p:nvSpPr>
        <p:spPr>
          <a:xfrm>
            <a:off x="976312" y="1347787"/>
            <a:ext cx="4737100" cy="92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$4}'`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976312" y="2401886"/>
            <a:ext cx="54483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979487" y="2917825"/>
            <a:ext cx="738822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## prepare to be blown away by my script since its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## so awesome and cool and gnarly… `80s rule!!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</a:p>
        </p:txBody>
      </p:sp>
      <p:cxnSp>
        <p:nvCxnSpPr>
          <p:cNvPr id="225" name="Shape 225"/>
          <p:cNvCxnSpPr/>
          <p:nvPr/>
        </p:nvCxnSpPr>
        <p:spPr>
          <a:xfrm flipH="1">
            <a:off x="1285874" y="1384300"/>
            <a:ext cx="15875" cy="247491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226" name="Shape 226"/>
          <p:cNvSpPr txBox="1"/>
          <p:nvPr/>
        </p:nvSpPr>
        <p:spPr>
          <a:xfrm>
            <a:off x="976300" y="1347775"/>
            <a:ext cx="51333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$4}’`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76312" y="2401886"/>
            <a:ext cx="558641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308100" y="4718050"/>
            <a:ext cx="6708774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script,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 +x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script and execute with: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./script_name.sh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79487" y="2917825"/>
            <a:ext cx="738822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## prepare to be blown away by my script since its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## so awesome and cool and gnarly… `80s rule!!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78422" r="-78422" t="0"/>
          <a:stretch/>
        </p:blipFill>
        <p:spPr>
          <a:xfrm>
            <a:off x="350837" y="69850"/>
            <a:ext cx="12166600" cy="669131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17475" y="2452686"/>
            <a:ext cx="3803649" cy="1570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we have been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we are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7475" y="6481762"/>
            <a:ext cx="2917824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Vijay et al. (2013)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Molecular Ecology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22:620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42875" y="274637"/>
            <a:ext cx="88423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$4}'`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${TIME}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literal interpretation of above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is a dynamic example since it will change at runtime.  In contrast, below is static (at least until installation of Trinity changes):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TRINITY_HOME=/usr/local/genome/trinityrnaseq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42875" y="274637"/>
            <a:ext cx="88423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$4}'`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${TIME}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literal interpretation of above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is a dynamic example since it will change at runtime.  In contrast, below is static (at least until installation of Trinity changes):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TRINITY_HOME=/usr/local/genome/trinityrnaseq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88911" y="5772150"/>
            <a:ext cx="8845549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dynamic or static variables “better”?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42875" y="274637"/>
            <a:ext cx="88423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double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single quote behave the same in the above context, but that’s not always the case…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2875" y="3760787"/>
            <a:ext cx="8543925" cy="264001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42875" y="274637"/>
            <a:ext cx="88423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double OR single quote behave the same in the above context, but that’s not always the case…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</a:p>
        </p:txBody>
      </p:sp>
      <p:cxnSp>
        <p:nvCxnSpPr>
          <p:cNvPr id="261" name="Shape 261"/>
          <p:cNvCxnSpPr/>
          <p:nvPr/>
        </p:nvCxnSpPr>
        <p:spPr>
          <a:xfrm flipH="1">
            <a:off x="1285874" y="1384300"/>
            <a:ext cx="15875" cy="247491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262" name="Shape 262"/>
          <p:cNvSpPr txBox="1"/>
          <p:nvPr/>
        </p:nvSpPr>
        <p:spPr>
          <a:xfrm>
            <a:off x="976312" y="1347787"/>
            <a:ext cx="4595812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$4}’`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76312" y="2401886"/>
            <a:ext cx="54483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79487" y="2917825"/>
            <a:ext cx="738822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## prepare to be blown away by my script since its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## so awesome and cool and gnarly… `80s rule!!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</a:p>
        </p:txBody>
      </p:sp>
      <p:cxnSp>
        <p:nvCxnSpPr>
          <p:cNvPr id="270" name="Shape 270"/>
          <p:cNvCxnSpPr/>
          <p:nvPr/>
        </p:nvCxnSpPr>
        <p:spPr>
          <a:xfrm flipH="1">
            <a:off x="1285874" y="1384300"/>
            <a:ext cx="15875" cy="301942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271" name="Shape 271"/>
          <p:cNvSpPr txBox="1"/>
          <p:nvPr/>
        </p:nvSpPr>
        <p:spPr>
          <a:xfrm>
            <a:off x="976312" y="1347787"/>
            <a:ext cx="4595812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$4}’`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976312" y="2401886"/>
            <a:ext cx="558641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979487" y="2917825"/>
            <a:ext cx="738822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## prepare to be blown away by my script since its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## so awesome and cool and gnarly… `80s rule!!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979487" y="3594100"/>
            <a:ext cx="5588000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printf 'The time is ${TIME}. Bye.\n'</a:t>
            </a:r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1566862" y="4059237"/>
            <a:ext cx="792162" cy="68897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276" name="Shape 276"/>
          <p:cNvSpPr txBox="1"/>
          <p:nvPr/>
        </p:nvSpPr>
        <p:spPr>
          <a:xfrm>
            <a:off x="2292350" y="4635500"/>
            <a:ext cx="5775324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add this 5</a:t>
            </a:r>
            <a:r>
              <a:rPr b="1" baseline="30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to your script;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line is nearly the same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</a:t>
            </a:r>
            <a:r>
              <a:rPr b="1" baseline="30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EXCEPT double quotes 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SINGLE QUOTES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</a:p>
        </p:txBody>
      </p:sp>
      <p:cxnSp>
        <p:nvCxnSpPr>
          <p:cNvPr id="282" name="Shape 282"/>
          <p:cNvCxnSpPr/>
          <p:nvPr/>
        </p:nvCxnSpPr>
        <p:spPr>
          <a:xfrm flipH="1">
            <a:off x="1285874" y="1384300"/>
            <a:ext cx="15875" cy="301942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283" name="Shape 283"/>
          <p:cNvSpPr txBox="1"/>
          <p:nvPr/>
        </p:nvSpPr>
        <p:spPr>
          <a:xfrm>
            <a:off x="976312" y="1347787"/>
            <a:ext cx="4595812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$4}’`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976312" y="2401886"/>
            <a:ext cx="558641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979487" y="2917825"/>
            <a:ext cx="738822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## prepare to be blown away by my script since its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## so awesome and cool and gnarly… `80s rule!!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979487" y="3594100"/>
            <a:ext cx="5588000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printf 'The time is ${TIME}. Bye.\n'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706686" y="4718050"/>
            <a:ext cx="391159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script and execute with: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./script_name.sh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74650" y="5791200"/>
            <a:ext cx="8386761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big difference between “ and ‘?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42875" y="274637"/>
            <a:ext cx="88423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$, `, \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63525" y="2803525"/>
            <a:ext cx="8231187" cy="35464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42875" y="274637"/>
            <a:ext cx="88423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263525" y="3644900"/>
            <a:ext cx="8231187" cy="270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42875" y="274637"/>
            <a:ext cx="884237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$, `, \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Bash scripting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script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Def: the written text of a pla</a:t>
            </a:r>
            <a:r>
              <a:rPr lang="en-US"/>
              <a:t>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Utilized by interpreted computer languages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set executed at run-time by program	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(i.e., Bash), Lua, Perl, Python, R, Ruby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Human-readable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one to dissect the “action”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85750" y="3063875"/>
            <a:ext cx="8635999" cy="33178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-138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90805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out your script before coding it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are -&gt; where you want to go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add comments &amp; good names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“play-by-play” of what script is doing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comments like notebook/data management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rather than longer scripts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dissect, especially troubleshooting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Modular; link together with another script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12737" y="908050"/>
            <a:ext cx="8247061" cy="58213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-138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90805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out your script before coding it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are -&gt; where you want to go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add comments &amp; good names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“play-by-play” of what script is doing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comments like notebook/data management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rather than longer scripts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dissect, especially troubleshooting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Modular; link together with another script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312737" y="2374900"/>
            <a:ext cx="8247061" cy="43545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-138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90805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out your script before coding it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are -&gt; where you want to go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add comments/use good names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“play-by-play” of what script is doing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comments like notebook/data management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rather than longer scripts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dissect, especially troubleshooting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Modular; link together with another script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12737" y="4568825"/>
            <a:ext cx="8247061" cy="21605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-138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90805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out your script before coding it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are -&gt; where you want to go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add comments/use good names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“play-by-play” of what script is doing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comments like notebook/data management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rather than longer scripts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dissect, especially when troubleshooting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Modular; link together with another script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is your friend….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scripts already out there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READ/UNDERSTAND HOW THEY WORK BEFORE EXECUTING THEM!!!!! (Why?)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biologist training when scripting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-&gt; test -&gt; modify -&gt; test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only a single variable at a time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263525" y="4222750"/>
            <a:ext cx="8231187" cy="212724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is your friend….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scripts already out there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READ/UNDERSTAND HOW THEY WORK BEFORE EXECUTING THEM!!!!! (Why?)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biologist training when scripting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-&gt; test -&gt; modify -&gt; test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only a single variable at a time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built-in Bash “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in development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-o errexit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exit on failed command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-o xtrace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what’s being executed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script as “portable” as possible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variables whenever possible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BINARY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better than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#!/usr/bin/BINARY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63525" y="3644900"/>
            <a:ext cx="8231187" cy="270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built-in Bash “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in development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-o errexit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exit on failed command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-o xtrace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what’s being executed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script as “portable” as possible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variables whenever possible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BINARY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better than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#!/usr/bin/BINARY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– do – done</a:t>
            </a:r>
            <a:b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versatile and essential tool) </a:t>
            </a:r>
          </a:p>
        </p:txBody>
      </p:sp>
      <p:cxnSp>
        <p:nvCxnSpPr>
          <p:cNvPr id="367" name="Shape 367"/>
          <p:cNvCxnSpPr/>
          <p:nvPr/>
        </p:nvCxnSpPr>
        <p:spPr>
          <a:xfrm flipH="1">
            <a:off x="1285874" y="1384300"/>
            <a:ext cx="15875" cy="301942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368" name="Shape 368"/>
          <p:cNvSpPr txBox="1"/>
          <p:nvPr/>
        </p:nvSpPr>
        <p:spPr>
          <a:xfrm>
            <a:off x="976312" y="1347787"/>
            <a:ext cx="3532187" cy="92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XXXXXXX in XXXXXXX 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976312" y="2401886"/>
            <a:ext cx="8778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do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79487" y="2917825"/>
            <a:ext cx="1708149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COMMANDS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79487" y="3475037"/>
            <a:ext cx="115411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done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 flipH="1">
            <a:off x="1285874" y="1384300"/>
            <a:ext cx="15875" cy="301942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377" name="Shape 377"/>
          <p:cNvSpPr txBox="1"/>
          <p:nvPr/>
        </p:nvSpPr>
        <p:spPr>
          <a:xfrm>
            <a:off x="976312" y="1347787"/>
            <a:ext cx="3532187" cy="92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XXXXXXX in XXXXXXX 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76312" y="2401886"/>
            <a:ext cx="8778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do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79487" y="2917825"/>
            <a:ext cx="1708149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COMMANDS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862012" y="4827587"/>
            <a:ext cx="7291387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loop construct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(think of this like cycling in PCR)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9487" y="3475037"/>
            <a:ext cx="115411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done</a:t>
            </a:r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– do – done</a:t>
            </a:r>
            <a:b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versatile and essential tool)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Bash scripting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script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Def: the written text of a </a:t>
            </a:r>
            <a:r>
              <a:rPr lang="en-US"/>
              <a:t>play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Utilized by interpreted computer languages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set executed at run-time by program	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Shells (i.e., Bash), Lua, Perl, Python, R, Ruby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Human-readable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one to dissect the “action”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85750" y="4857750"/>
            <a:ext cx="8635999" cy="152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 flipH="1">
            <a:off x="1285874" y="1384300"/>
            <a:ext cx="15875" cy="301942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388" name="Shape 388"/>
          <p:cNvSpPr txBox="1"/>
          <p:nvPr/>
        </p:nvSpPr>
        <p:spPr>
          <a:xfrm>
            <a:off x="976312" y="1347787"/>
            <a:ext cx="3954461" cy="92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FILENAME in ./*.fasta 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976312" y="2401886"/>
            <a:ext cx="8778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do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979487" y="2917825"/>
            <a:ext cx="531018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get_fasta_stats.pl -T -g $FILENAME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979487" y="3475037"/>
            <a:ext cx="115411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done</a:t>
            </a: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– do – done</a:t>
            </a:r>
            <a:b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versatile and essential tool)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Shape 397"/>
          <p:cNvCxnSpPr/>
          <p:nvPr/>
        </p:nvCxnSpPr>
        <p:spPr>
          <a:xfrm flipH="1">
            <a:off x="1285874" y="1384300"/>
            <a:ext cx="15875" cy="301942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398" name="Shape 398"/>
          <p:cNvSpPr txBox="1"/>
          <p:nvPr/>
        </p:nvSpPr>
        <p:spPr>
          <a:xfrm>
            <a:off x="976312" y="1347787"/>
            <a:ext cx="3954461" cy="92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lain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FILENAME in ./*.fasta 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976312" y="2401886"/>
            <a:ext cx="8778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do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79487" y="2917825"/>
            <a:ext cx="5310186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get_fasta_stats.pl -T -g $FILENAME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212975" y="4719637"/>
            <a:ext cx="4713287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what I mean?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79487" y="3475037"/>
            <a:ext cx="115411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done</a:t>
            </a:r>
          </a:p>
        </p:txBody>
      </p:sp>
      <p:sp>
        <p:nvSpPr>
          <p:cNvPr id="403" name="Shape 403"/>
          <p:cNvSpPr txBox="1"/>
          <p:nvPr>
            <p:ph type="title"/>
          </p:nvPr>
        </p:nvSpPr>
        <p:spPr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– do – done</a:t>
            </a:r>
            <a:b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versatile and essential tool)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0" y="268763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frustration -&gt; gratification + productivity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become comfortable with scripting  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63525" y="2292350"/>
            <a:ext cx="8593136" cy="270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0" y="268763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frustration -&gt; gratification + productivity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become comfortable with scripting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Bash scripting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script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Def: the written text of a play, movie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Utilized by interpreted computer languages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set executed at run-time by program	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Shells (i.e., Bash), Lua, Perl, Python, R, Ruby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Human-readable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one to dissect the “action”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</a:p>
        </p:txBody>
      </p:sp>
      <p:cxnSp>
        <p:nvCxnSpPr>
          <p:cNvPr id="130" name="Shape 130"/>
          <p:cNvCxnSpPr/>
          <p:nvPr/>
        </p:nvCxnSpPr>
        <p:spPr>
          <a:xfrm flipH="1">
            <a:off x="1285874" y="1417637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131" name="Shape 131"/>
          <p:cNvSpPr txBox="1"/>
          <p:nvPr/>
        </p:nvSpPr>
        <p:spPr>
          <a:xfrm>
            <a:off x="1419225" y="3382962"/>
            <a:ext cx="5764212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in top-&gt;bottom, left-&gt;right fashion</a:t>
            </a:r>
          </a:p>
        </p:txBody>
      </p:sp>
      <p:cxnSp>
        <p:nvCxnSpPr>
          <p:cNvPr id="132" name="Shape 132"/>
          <p:cNvCxnSpPr/>
          <p:nvPr/>
        </p:nvCxnSpPr>
        <p:spPr>
          <a:xfrm flipH="1" rot="-5400000">
            <a:off x="3839368" y="-905668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cxnSp>
        <p:nvCxnSpPr>
          <p:cNvPr id="133" name="Shape 133"/>
          <p:cNvCxnSpPr/>
          <p:nvPr/>
        </p:nvCxnSpPr>
        <p:spPr>
          <a:xfrm flipH="1" rot="-5400000">
            <a:off x="3839368" y="-551656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cxnSp>
        <p:nvCxnSpPr>
          <p:cNvPr id="134" name="Shape 134"/>
          <p:cNvCxnSpPr/>
          <p:nvPr/>
        </p:nvCxnSpPr>
        <p:spPr>
          <a:xfrm flipH="1" rot="-5400000">
            <a:off x="3839368" y="-211931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</a:p>
        </p:txBody>
      </p:sp>
      <p:cxnSp>
        <p:nvCxnSpPr>
          <p:cNvPr id="140" name="Shape 140"/>
          <p:cNvCxnSpPr/>
          <p:nvPr/>
        </p:nvCxnSpPr>
        <p:spPr>
          <a:xfrm flipH="1">
            <a:off x="1285874" y="1417637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141" name="Shape 141"/>
          <p:cNvSpPr txBox="1"/>
          <p:nvPr/>
        </p:nvSpPr>
        <p:spPr>
          <a:xfrm>
            <a:off x="976312" y="1347787"/>
            <a:ext cx="198596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#!/bin/bash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</a:p>
        </p:txBody>
      </p:sp>
      <p:cxnSp>
        <p:nvCxnSpPr>
          <p:cNvPr id="147" name="Shape 147"/>
          <p:cNvCxnSpPr/>
          <p:nvPr/>
        </p:nvCxnSpPr>
        <p:spPr>
          <a:xfrm flipH="1">
            <a:off x="1285874" y="1417637"/>
            <a:ext cx="15875" cy="49799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148" name="Shape 148"/>
          <p:cNvSpPr txBox="1"/>
          <p:nvPr/>
        </p:nvSpPr>
        <p:spPr>
          <a:xfrm>
            <a:off x="976312" y="1347787"/>
            <a:ext cx="1985961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#!/bin/bash</a:t>
            </a: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2754311" y="1717674"/>
            <a:ext cx="808037" cy="8715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150" name="Shape 150"/>
          <p:cNvSpPr txBox="1"/>
          <p:nvPr/>
        </p:nvSpPr>
        <p:spPr>
          <a:xfrm>
            <a:off x="2754311" y="2589211"/>
            <a:ext cx="608806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“she-bang” line: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the shell the absolute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the interpreted language binary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should be utilized to read the 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execute its 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