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58C603-5DAC-438B-AE94-BB1EA3620640}" type="slidenum">
              <a:rPr b="0" lang="en-US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5120" y="830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 BioInformatics Bootcamp 2015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Shape 85" descr=""/>
          <p:cNvPicPr/>
          <p:nvPr/>
        </p:nvPicPr>
        <p:blipFill>
          <a:blip r:embed="rId1"/>
          <a:stretch/>
        </p:blipFill>
        <p:spPr>
          <a:xfrm>
            <a:off x="201600" y="5251320"/>
            <a:ext cx="1714320" cy="1533240"/>
          </a:xfrm>
          <a:prstGeom prst="rect">
            <a:avLst/>
          </a:prstGeom>
          <a:ln>
            <a:noFill/>
          </a:ln>
        </p:spPr>
      </p:pic>
      <p:pic>
        <p:nvPicPr>
          <p:cNvPr id="41" name="Shape 86" descr=""/>
          <p:cNvPicPr/>
          <p:nvPr/>
        </p:nvPicPr>
        <p:blipFill>
          <a:blip r:embed="rId2"/>
          <a:stretch/>
        </p:blipFill>
        <p:spPr>
          <a:xfrm>
            <a:off x="7462800" y="5251320"/>
            <a:ext cx="1534680" cy="1536480"/>
          </a:xfrm>
          <a:prstGeom prst="rect">
            <a:avLst/>
          </a:prstGeom>
          <a:ln>
            <a:noFill/>
          </a:ln>
        </p:spPr>
      </p:pic>
      <p:pic>
        <p:nvPicPr>
          <p:cNvPr id="42" name="Shape 87" descr=""/>
          <p:cNvPicPr/>
          <p:nvPr/>
        </p:nvPicPr>
        <p:blipFill>
          <a:blip r:embed="rId3"/>
          <a:stretch/>
        </p:blipFill>
        <p:spPr>
          <a:xfrm rot="16200000">
            <a:off x="3691800" y="-1233360"/>
            <a:ext cx="1760040" cy="9143640"/>
          </a:xfrm>
          <a:prstGeom prst="rect">
            <a:avLst/>
          </a:prstGeom>
          <a:ln>
            <a:noFill/>
          </a:ln>
        </p:spPr>
      </p:pic>
      <p:pic>
        <p:nvPicPr>
          <p:cNvPr id="43" name="Shape 88" descr=""/>
          <p:cNvPicPr/>
          <p:nvPr/>
        </p:nvPicPr>
        <p:blipFill>
          <a:blip r:embed="rId4"/>
          <a:stretch/>
        </p:blipFill>
        <p:spPr>
          <a:xfrm>
            <a:off x="7897680" y="2637000"/>
            <a:ext cx="1099800" cy="1306080"/>
          </a:xfrm>
          <a:prstGeom prst="rect">
            <a:avLst/>
          </a:prstGeom>
          <a:ln>
            <a:noFill/>
          </a:ln>
        </p:spPr>
      </p:pic>
      <p:pic>
        <p:nvPicPr>
          <p:cNvPr id="44" name="Shape 89" descr=""/>
          <p:cNvPicPr/>
          <p:nvPr/>
        </p:nvPicPr>
        <p:blipFill>
          <a:blip r:embed="rId5"/>
          <a:stretch/>
        </p:blipFill>
        <p:spPr>
          <a:xfrm>
            <a:off x="5330880" y="2637000"/>
            <a:ext cx="1099800" cy="1306080"/>
          </a:xfrm>
          <a:prstGeom prst="rect">
            <a:avLst/>
          </a:prstGeom>
          <a:ln>
            <a:noFill/>
          </a:ln>
        </p:spPr>
      </p:pic>
      <p:pic>
        <p:nvPicPr>
          <p:cNvPr id="45" name="Shape 90" descr=""/>
          <p:cNvPicPr/>
          <p:nvPr/>
        </p:nvPicPr>
        <p:blipFill>
          <a:blip r:embed="rId6"/>
          <a:stretch/>
        </p:blipFill>
        <p:spPr>
          <a:xfrm>
            <a:off x="2781360" y="2637000"/>
            <a:ext cx="1099800" cy="1306080"/>
          </a:xfrm>
          <a:prstGeom prst="rect">
            <a:avLst/>
          </a:prstGeom>
          <a:ln>
            <a:noFill/>
          </a:ln>
        </p:spPr>
      </p:pic>
      <p:pic>
        <p:nvPicPr>
          <p:cNvPr id="46" name="Shape 91" descr=""/>
          <p:cNvPicPr/>
          <p:nvPr/>
        </p:nvPicPr>
        <p:blipFill>
          <a:blip r:embed="rId7"/>
          <a:stretch/>
        </p:blipFill>
        <p:spPr>
          <a:xfrm>
            <a:off x="96840" y="2637000"/>
            <a:ext cx="1098360" cy="130608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65120" y="41608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S.R. santos, L.R. Goertzen &amp; K.M. Halanych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Department of Biological Sciences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976320" y="1347840"/>
            <a:ext cx="387360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VARIABLE=blah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 rot="10800000">
            <a:off x="3554280" y="3040200"/>
            <a:ext cx="642600" cy="75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2004840" y="3156120"/>
            <a:ext cx="681804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Declare variable(s) early since you want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prior to being called, same for other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essential commands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(i.e., 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module load XXXXX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 of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Environmental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Named object containing data used by one or more applications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$HOME, $PATH, $SHELL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User-set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be anything, but best to not use names associated with env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Convention is typically use UPPER CASE letters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81160" y="3925800"/>
            <a:ext cx="8405280" cy="245700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 of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Environmental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Named object containing data used by one or more applications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$HOME, $PATH, $SHELL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etc.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User-set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be anything, but best to not use names associated with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env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variables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Convention is to typically use UPPER CASE letters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a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63520" y="1600200"/>
            <a:ext cx="8659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directly (i.e., hardcoded)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WK_DIR=/blah/blah/blah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cd $WK_DIR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dynamically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MTHYR=`date | awk '{print ($2$6)}'`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filename_${MTHYR}.tab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5840" y="3394080"/>
            <a:ext cx="8635680" cy="331740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a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3520" y="1600200"/>
            <a:ext cx="8659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directly (i.e., hardcoded)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WK_DIR=/blah/blah/blah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cd $WK_DIR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Dynamically 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MTHYR=`date | awk '{print ($2$6)}'`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filename_${MTHYR}.tab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Creating a variable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63520" y="1600200"/>
            <a:ext cx="8659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Set directly (i.e., hardcoded)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WK_DIR=/blah/blah/blah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cd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WK_DIR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Dynamically 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MTHYR=`date | awk '{print ($2$6)}'`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filename_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{MTHYR}.tab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976320" y="1347840"/>
            <a:ext cx="228708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VARIABLE=blah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 rot="10800000">
            <a:off x="3554280" y="4525920"/>
            <a:ext cx="1701360" cy="17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004840" y="4640400"/>
            <a:ext cx="7286400" cy="13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Sequential command calls to be executed: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nearly anything you’ve been running line-by-line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can be added as-is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976320" y="2401920"/>
            <a:ext cx="9219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3 -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976320" y="1347840"/>
            <a:ext cx="228708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VARIABLE=blah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76320" y="2401920"/>
            <a:ext cx="9219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3 -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979560" y="3429000"/>
            <a:ext cx="60019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 comments to someone reading the 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script - time.sh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 flipH="1">
            <a:off x="1285200" y="1384200"/>
            <a:ext cx="15480" cy="24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976320" y="1347840"/>
            <a:ext cx="473688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$4}'`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976320" y="2401920"/>
            <a:ext cx="54478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printf “The time is ${TIME}. Bye.\n”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979560" y="2917800"/>
            <a:ext cx="738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## prepare to be blown away by my script since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 so awesome and cool and gnarly… `80s rule!!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script - time.sh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 flipH="1">
            <a:off x="1285200" y="1384200"/>
            <a:ext cx="15480" cy="24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976320" y="1347840"/>
            <a:ext cx="5132880" cy="92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$4}’`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976320" y="2401920"/>
            <a:ext cx="55861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printf “The time is ${TIME}. Bye.\n”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308240" y="4718160"/>
            <a:ext cx="670824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 script,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chmod +x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 script and execute with: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./script_name.sh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979560" y="2917800"/>
            <a:ext cx="738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## prepare to be blown away by my script since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 so awesome and cool and gnarly… `80s rule!!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97" descr=""/>
          <p:cNvPicPr/>
          <p:nvPr/>
        </p:nvPicPr>
        <p:blipFill>
          <a:blip r:embed="rId1"/>
          <a:srcRect l="-78415" t="0" r="-78415" b="0"/>
          <a:stretch/>
        </p:blipFill>
        <p:spPr>
          <a:xfrm>
            <a:off x="351000" y="69840"/>
            <a:ext cx="12166200" cy="66909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17360" y="2452680"/>
            <a:ext cx="3803400" cy="15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we have been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we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17360" y="6481800"/>
            <a:ext cx="2917440" cy="2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Vijay et al. (2013) 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Molecular Ecology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22:620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$4}'`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${TIME}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returns literal interpretation of above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Above is a dynamic example since it will change at runtime.  In contrast, below is static (at least until installation of Trinity changes):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TRINITY_HOME=/usr/local/genome/trinityrnaseq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$4}'`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${TIME}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returns literal interpretation of above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Above is a dynamic example since it will change at runtime.  In contrast, below is static (at least until installation of Trinity changes):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TRINITY_HOME=/usr/local/genome/trinityrnaseq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89000" y="5772240"/>
            <a:ext cx="8845200" cy="7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Are dynamic or static variables “better”?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“some text to screen”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‘some text to screen’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Either double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 single quote behave the same in the above context, but that’s not always the case…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42920" y="3760920"/>
            <a:ext cx="8543520" cy="26395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“some text to screen”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‘some text to screen’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Either double OR single quote behave the same in the above context, but that’s not always the case…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script - time.sh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 flipH="1">
            <a:off x="1285200" y="1384200"/>
            <a:ext cx="15480" cy="247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76320" y="1347840"/>
            <a:ext cx="459540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$4}’`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976320" y="2401920"/>
            <a:ext cx="54478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printf “The time is ${TIME}. Bye.\n”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979560" y="2917800"/>
            <a:ext cx="738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## prepare to be blown away by my script since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 so awesome and cool and gnarly… `80s rule!!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script - time.sh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976320" y="1347840"/>
            <a:ext cx="459540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$4}’`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976320" y="2401920"/>
            <a:ext cx="55861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printf “The time is ${TIME}. Bye.\n”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979560" y="2917800"/>
            <a:ext cx="738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## prepare to be blown away by my script since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 so awesome and cool and gnarly… `80s rule!!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979560" y="3594240"/>
            <a:ext cx="55875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printf 'The time is ${TIME}. Bye.\n'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 rot="10800000">
            <a:off x="2359080" y="4748040"/>
            <a:ext cx="791640" cy="68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2292480" y="4635360"/>
            <a:ext cx="57751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add this 5</a:t>
            </a:r>
            <a:r>
              <a:rPr b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line to your script;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NOTE: the line is nearly the same 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3</a:t>
            </a:r>
            <a:r>
              <a:rPr b="1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rd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line EXCEPT double quotes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now SINGLE QUOTES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script - time.sh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976320" y="1347840"/>
            <a:ext cx="459540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TIME=`date | awk '{print $4}’`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976320" y="2401920"/>
            <a:ext cx="55861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printf “The time is ${TIME}. Bye.\n”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979560" y="2917800"/>
            <a:ext cx="738792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## prepare to be blown away by my script since 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 so awesome and cool and gnarly… `80s rule!!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979560" y="3594240"/>
            <a:ext cx="558756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printf 'The time is ${TIME}. Bye.\n'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2706840" y="4718160"/>
            <a:ext cx="391140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Save script and execute with: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./script_name.sh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374760" y="5791320"/>
            <a:ext cx="8386560" cy="6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What’s the big difference between “ and ‘?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“some text to screen”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116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EXCEPTIONS: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$, `, \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‘some text to screen’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LITERALLY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63520" y="2803680"/>
            <a:ext cx="8230680" cy="3546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“some text to screen”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116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EXCEPTIONS: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`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‘some text to screen’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LITERALLY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63520" y="3645000"/>
            <a:ext cx="8230680" cy="27046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42920" y="274680"/>
            <a:ext cx="88419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Bracket, ticks and quote use in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“some text to screen”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SzPct val="116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EXCEPTIONS: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$, `, \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printf ‘some text to screen’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Preserves the literal value of all characters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LITERALLY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Bash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98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Def: the written text of a play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Utilized by interpreted computer languages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Instruction set executed at run-time by program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Shell (i.e., Bash), Lua, Perl, Python, R, Ruby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Human-readable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one to dissect the “action”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85840" y="3063960"/>
            <a:ext cx="8635680" cy="331740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-138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90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out your script before coding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you are -&gt; where you want to 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 to add comments &amp; good names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Gives a “play-by-play” of what script is doing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comments like notebook/data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Shorter rather than longer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Easier to dissect, especially troubleshooting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Modular; link together with another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LEGOS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2840" y="907920"/>
            <a:ext cx="8246880" cy="58208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-138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90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out your script before coding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you are -&gt; where you want to 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 to add comments &amp; good names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Gives a “play-by-play” of what script is doing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comments like notebook/data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Shorter rather than longer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Easier to dissect, especially troubleshooting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Modular; link together with another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LEGOS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12840" y="2374920"/>
            <a:ext cx="8246880" cy="43542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-138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90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out your script before coding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you are -&gt; where you want to 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 to add comments/use good names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Gives a “play-by-play” of what script is doing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comments like notebook/data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Shorter rather than longer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Easier to dissect, especially troubleshooting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Modular; link together with another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LEGOS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2840" y="4568760"/>
            <a:ext cx="8246880" cy="21603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382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90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Map out your script before coding 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Where you are -&gt; where you want to go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 to add comments/use good names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Gives a “play-by-play” of what script is doing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comments like notebook/data management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Shorter rather than longer scripts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Easier to dissect, especially when troubleshooting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Modular; link together with another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LEGOS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Google is your friend….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Lots of scripts already out there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READ/UNDERSTAND HOW THEY WORK BEFORE EXECUTING THEM!!!!! (Why?)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your biologist training when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Modify -&gt; test -&gt; modify -&gt; 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Change only a single variable at a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63520" y="4222800"/>
            <a:ext cx="8230680" cy="21268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Google is your friend….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Lots of scripts already out there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BUT: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READ/UNDERSTAND HOW THEY WORK BEFORE EXECUTING THEM!!!!! (Why?)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your biologist training when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Modify -&gt; test -&gt; modify -&gt; test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Change only a single variable at a time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built-in Bash “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 in development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 -o errexit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exit on failed command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 -o xtrace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follow what’s being executed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Keep script as “portable” as possible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variables whenever possible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#!/usr/bin/env BINARY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better than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#!/usr/bin/BINARY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63520" y="3645000"/>
            <a:ext cx="8230680" cy="27046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Scripting good practices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built-in Bash “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 in development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 -o errexit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exit on failed command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set -o xtrace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follow what’s being executed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Keep script as “portable” as possible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 variables whenever possible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#!/usr/bin/env BINARY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is better than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#!/usr/bin/BINARY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8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– do – done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(a versatile and essential tool)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76320" y="1347840"/>
            <a:ext cx="353196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XXXXXXX in XXXXXXX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976320" y="2401920"/>
            <a:ext cx="8776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79560" y="2917800"/>
            <a:ext cx="170784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979560" y="3475080"/>
            <a:ext cx="11538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976320" y="1347840"/>
            <a:ext cx="353196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XXXXXXX in XXXXXXX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76320" y="2401920"/>
            <a:ext cx="8776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979560" y="2917800"/>
            <a:ext cx="170784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 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861840" y="4827600"/>
            <a:ext cx="729108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of a loop construct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(think of this like cycling in PCR)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979560" y="3475080"/>
            <a:ext cx="11538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7"/>
          <p:cNvSpPr txBox="1"/>
          <p:nvPr/>
        </p:nvSpPr>
        <p:spPr>
          <a:xfrm>
            <a:off x="457200" y="18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– do – done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(a versatile and essential tool)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Bash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600200"/>
            <a:ext cx="8229240" cy="498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Def: the written text of a play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Utilized by interpreted computer languages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Instruction set executed at run-time by program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Shells (i.e., Bash), Lua, Perl, Python, R, Ruby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Human-readable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one to dissect the “action”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85840" y="4857840"/>
            <a:ext cx="8635680" cy="15235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976320" y="1347840"/>
            <a:ext cx="395424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FILENAME in ./*.fasta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76320" y="2401920"/>
            <a:ext cx="8776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79560" y="2917800"/>
            <a:ext cx="53100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 get_fasta_stats.pl -T -g $FILENAME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979560" y="3475080"/>
            <a:ext cx="11538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6"/>
          <p:cNvSpPr txBox="1"/>
          <p:nvPr/>
        </p:nvSpPr>
        <p:spPr>
          <a:xfrm>
            <a:off x="457200" y="18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– do – done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(a versatile and essential tool)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 flipH="1">
            <a:off x="1285200" y="1384200"/>
            <a:ext cx="15480" cy="30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976320" y="1347840"/>
            <a:ext cx="3954240" cy="9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ourier New"/>
              <a:buAutoNum type="arabicPlain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FILENAME in ./*.fasta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76320" y="2401920"/>
            <a:ext cx="87768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 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979560" y="2917800"/>
            <a:ext cx="53100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  get_fasta_stats.pl -T -g $FILENAME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2212920" y="4719600"/>
            <a:ext cx="47127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See what I mean?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979560" y="3475080"/>
            <a:ext cx="115380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 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7"/>
          <p:cNvSpPr txBox="1"/>
          <p:nvPr/>
        </p:nvSpPr>
        <p:spPr>
          <a:xfrm>
            <a:off x="457200" y="18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– do – done</a:t>
            </a: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
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(a versatile and essential tool)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0" y="2687760"/>
            <a:ext cx="91436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frustration -&gt; gratification + productivity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once you become comfortable with scripting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63520" y="2292480"/>
            <a:ext cx="8592840" cy="27046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Remember: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0" y="2687760"/>
            <a:ext cx="91436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frustration -&gt; gratification + productivity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once you become comfortable with scripting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Basic Bash scripting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7200" y="1672200"/>
            <a:ext cx="8229240" cy="498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Def: the written text of a play, movie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Utilized by interpreted computer languages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Instruction set executed at run-time by program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Shells (i.e., Bash), Lua, Perl, Python, R, Ruby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Human-readable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Allows one to dissect the “action”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1419120" y="3382920"/>
            <a:ext cx="576396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Execution in top-&gt;bottom, left-&gt;right fashion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 flipH="1" rot="16200000">
            <a:off x="3839040" y="-90504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 flipH="1" rot="16200000">
            <a:off x="3839040" y="-55116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 flipH="1" rot="16200000">
            <a:off x="3839040" y="-21132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976320" y="1347840"/>
            <a:ext cx="19857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 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Anatomy of a script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 flipH="1">
            <a:off x="1285200" y="1417680"/>
            <a:ext cx="15480" cy="49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976320" y="1347840"/>
            <a:ext cx="19857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 #!/bin/bash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 rot="10800000">
            <a:off x="3562200" y="2589120"/>
            <a:ext cx="807840" cy="87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miter/>
            <a:tailEnd len="lg" type="stealth" w="lg"/>
          </a:ln>
          <a:effectLst>
            <a:outerShdw blurRad="63500" dir="5400000" dist="20000">
              <a:srgbClr val="80808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3" name="CustomShape 5"/>
          <p:cNvSpPr/>
          <p:nvPr/>
        </p:nvSpPr>
        <p:spPr>
          <a:xfrm>
            <a:off x="2754360" y="2589120"/>
            <a:ext cx="6087600" cy="22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“</a:t>
            </a: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she-bang” line: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absolute path to the interpreted language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- read script and 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Stephen Sefick</cp:lastModifiedBy>
  <dcterms:modified xsi:type="dcterms:W3CDTF">2017-02-15T12:35:54Z</dcterms:modified>
  <cp:revision>2</cp:revision>
</cp:coreProperties>
</file>