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DDDD84-4152-436E-A229-D059E677EFF0}"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439442B-6A27-4BC4-81E7-D8D6977048F8}" type="slidenum">
              <a:rPr lang="en-US" smtClean="0"/>
              <a:t>‹#›</a:t>
            </a:fld>
            <a:endParaRPr lang="en-US"/>
          </a:p>
        </p:txBody>
      </p:sp>
    </p:spTree>
    <p:extLst>
      <p:ext uri="{BB962C8B-B14F-4D97-AF65-F5344CB8AC3E}">
        <p14:creationId xmlns:p14="http://schemas.microsoft.com/office/powerpoint/2010/main" val="1084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DDD84-4152-436E-A229-D059E677EFF0}"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39442B-6A27-4BC4-81E7-D8D6977048F8}" type="slidenum">
              <a:rPr lang="en-US" smtClean="0"/>
              <a:t>‹#›</a:t>
            </a:fld>
            <a:endParaRPr lang="en-US"/>
          </a:p>
        </p:txBody>
      </p:sp>
    </p:spTree>
    <p:extLst>
      <p:ext uri="{BB962C8B-B14F-4D97-AF65-F5344CB8AC3E}">
        <p14:creationId xmlns:p14="http://schemas.microsoft.com/office/powerpoint/2010/main" val="57929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DDD84-4152-436E-A229-D059E677EFF0}"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39442B-6A27-4BC4-81E7-D8D6977048F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74017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FDDDD84-4152-436E-A229-D059E677EFF0}"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39442B-6A27-4BC4-81E7-D8D6977048F8}" type="slidenum">
              <a:rPr lang="en-US" smtClean="0"/>
              <a:t>‹#›</a:t>
            </a:fld>
            <a:endParaRPr lang="en-US"/>
          </a:p>
        </p:txBody>
      </p:sp>
    </p:spTree>
    <p:extLst>
      <p:ext uri="{BB962C8B-B14F-4D97-AF65-F5344CB8AC3E}">
        <p14:creationId xmlns:p14="http://schemas.microsoft.com/office/powerpoint/2010/main" val="1091373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FDDDD84-4152-436E-A229-D059E677EFF0}"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39442B-6A27-4BC4-81E7-D8D6977048F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6903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FDDDD84-4152-436E-A229-D059E677EFF0}"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39442B-6A27-4BC4-81E7-D8D6977048F8}" type="slidenum">
              <a:rPr lang="en-US" smtClean="0"/>
              <a:t>‹#›</a:t>
            </a:fld>
            <a:endParaRPr lang="en-US"/>
          </a:p>
        </p:txBody>
      </p:sp>
    </p:spTree>
    <p:extLst>
      <p:ext uri="{BB962C8B-B14F-4D97-AF65-F5344CB8AC3E}">
        <p14:creationId xmlns:p14="http://schemas.microsoft.com/office/powerpoint/2010/main" val="2407309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DDD84-4152-436E-A229-D059E677EFF0}"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39442B-6A27-4BC4-81E7-D8D6977048F8}" type="slidenum">
              <a:rPr lang="en-US" smtClean="0"/>
              <a:t>‹#›</a:t>
            </a:fld>
            <a:endParaRPr lang="en-US"/>
          </a:p>
        </p:txBody>
      </p:sp>
    </p:spTree>
    <p:extLst>
      <p:ext uri="{BB962C8B-B14F-4D97-AF65-F5344CB8AC3E}">
        <p14:creationId xmlns:p14="http://schemas.microsoft.com/office/powerpoint/2010/main" val="153678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DDD84-4152-436E-A229-D059E677EFF0}"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39442B-6A27-4BC4-81E7-D8D6977048F8}" type="slidenum">
              <a:rPr lang="en-US" smtClean="0"/>
              <a:t>‹#›</a:t>
            </a:fld>
            <a:endParaRPr lang="en-US"/>
          </a:p>
        </p:txBody>
      </p:sp>
    </p:spTree>
    <p:extLst>
      <p:ext uri="{BB962C8B-B14F-4D97-AF65-F5344CB8AC3E}">
        <p14:creationId xmlns:p14="http://schemas.microsoft.com/office/powerpoint/2010/main" val="1397160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DDD84-4152-436E-A229-D059E677EFF0}"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39442B-6A27-4BC4-81E7-D8D6977048F8}" type="slidenum">
              <a:rPr lang="en-US" smtClean="0"/>
              <a:t>‹#›</a:t>
            </a:fld>
            <a:endParaRPr lang="en-US"/>
          </a:p>
        </p:txBody>
      </p:sp>
    </p:spTree>
    <p:extLst>
      <p:ext uri="{BB962C8B-B14F-4D97-AF65-F5344CB8AC3E}">
        <p14:creationId xmlns:p14="http://schemas.microsoft.com/office/powerpoint/2010/main" val="272758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DDD84-4152-436E-A229-D059E677EFF0}"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39442B-6A27-4BC4-81E7-D8D6977048F8}" type="slidenum">
              <a:rPr lang="en-US" smtClean="0"/>
              <a:t>‹#›</a:t>
            </a:fld>
            <a:endParaRPr lang="en-US"/>
          </a:p>
        </p:txBody>
      </p:sp>
    </p:spTree>
    <p:extLst>
      <p:ext uri="{BB962C8B-B14F-4D97-AF65-F5344CB8AC3E}">
        <p14:creationId xmlns:p14="http://schemas.microsoft.com/office/powerpoint/2010/main" val="403030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DDDD84-4152-436E-A229-D059E677EFF0}"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439442B-6A27-4BC4-81E7-D8D6977048F8}" type="slidenum">
              <a:rPr lang="en-US" smtClean="0"/>
              <a:t>‹#›</a:t>
            </a:fld>
            <a:endParaRPr lang="en-US"/>
          </a:p>
        </p:txBody>
      </p:sp>
    </p:spTree>
    <p:extLst>
      <p:ext uri="{BB962C8B-B14F-4D97-AF65-F5344CB8AC3E}">
        <p14:creationId xmlns:p14="http://schemas.microsoft.com/office/powerpoint/2010/main" val="301511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DDDD84-4152-436E-A229-D059E677EFF0}"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439442B-6A27-4BC4-81E7-D8D6977048F8}" type="slidenum">
              <a:rPr lang="en-US" smtClean="0"/>
              <a:t>‹#›</a:t>
            </a:fld>
            <a:endParaRPr lang="en-US"/>
          </a:p>
        </p:txBody>
      </p:sp>
    </p:spTree>
    <p:extLst>
      <p:ext uri="{BB962C8B-B14F-4D97-AF65-F5344CB8AC3E}">
        <p14:creationId xmlns:p14="http://schemas.microsoft.com/office/powerpoint/2010/main" val="2300728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DDD84-4152-436E-A229-D059E677EFF0}"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439442B-6A27-4BC4-81E7-D8D6977048F8}" type="slidenum">
              <a:rPr lang="en-US" smtClean="0"/>
              <a:t>‹#›</a:t>
            </a:fld>
            <a:endParaRPr lang="en-US"/>
          </a:p>
        </p:txBody>
      </p:sp>
    </p:spTree>
    <p:extLst>
      <p:ext uri="{BB962C8B-B14F-4D97-AF65-F5344CB8AC3E}">
        <p14:creationId xmlns:p14="http://schemas.microsoft.com/office/powerpoint/2010/main" val="130459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DDD84-4152-436E-A229-D059E677EFF0}"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439442B-6A27-4BC4-81E7-D8D6977048F8}" type="slidenum">
              <a:rPr lang="en-US" smtClean="0"/>
              <a:t>‹#›</a:t>
            </a:fld>
            <a:endParaRPr lang="en-US"/>
          </a:p>
        </p:txBody>
      </p:sp>
    </p:spTree>
    <p:extLst>
      <p:ext uri="{BB962C8B-B14F-4D97-AF65-F5344CB8AC3E}">
        <p14:creationId xmlns:p14="http://schemas.microsoft.com/office/powerpoint/2010/main" val="220780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DDDD84-4152-436E-A229-D059E677EFF0}"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439442B-6A27-4BC4-81E7-D8D6977048F8}" type="slidenum">
              <a:rPr lang="en-US" smtClean="0"/>
              <a:t>‹#›</a:t>
            </a:fld>
            <a:endParaRPr lang="en-US"/>
          </a:p>
        </p:txBody>
      </p:sp>
    </p:spTree>
    <p:extLst>
      <p:ext uri="{BB962C8B-B14F-4D97-AF65-F5344CB8AC3E}">
        <p14:creationId xmlns:p14="http://schemas.microsoft.com/office/powerpoint/2010/main" val="308710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DDDD84-4152-436E-A229-D059E677EFF0}"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39442B-6A27-4BC4-81E7-D8D6977048F8}" type="slidenum">
              <a:rPr lang="en-US" smtClean="0"/>
              <a:t>‹#›</a:t>
            </a:fld>
            <a:endParaRPr lang="en-US"/>
          </a:p>
        </p:txBody>
      </p:sp>
    </p:spTree>
    <p:extLst>
      <p:ext uri="{BB962C8B-B14F-4D97-AF65-F5344CB8AC3E}">
        <p14:creationId xmlns:p14="http://schemas.microsoft.com/office/powerpoint/2010/main" val="4281480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FDDDD84-4152-436E-A229-D059E677EFF0}" type="datetimeFigureOut">
              <a:rPr lang="en-US" smtClean="0"/>
              <a:t>12/6/2018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439442B-6A27-4BC4-81E7-D8D6977048F8}" type="slidenum">
              <a:rPr lang="en-US" smtClean="0"/>
              <a:t>‹#›</a:t>
            </a:fld>
            <a:endParaRPr lang="en-US"/>
          </a:p>
        </p:txBody>
      </p:sp>
    </p:spTree>
    <p:extLst>
      <p:ext uri="{BB962C8B-B14F-4D97-AF65-F5344CB8AC3E}">
        <p14:creationId xmlns:p14="http://schemas.microsoft.com/office/powerpoint/2010/main" val="219686931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render.githubusercontent.com/view/Fusion-of-Indi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ocl.us/Geospatial_data"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C50A-1E9B-4500-961B-6D9A3B72537A}"/>
              </a:ext>
            </a:extLst>
          </p:cNvPr>
          <p:cNvSpPr>
            <a:spLocks noGrp="1"/>
          </p:cNvSpPr>
          <p:nvPr>
            <p:ph type="ctrTitle"/>
          </p:nvPr>
        </p:nvSpPr>
        <p:spPr/>
        <p:txBody>
          <a:bodyPr>
            <a:normAutofit/>
          </a:bodyPr>
          <a:lstStyle/>
          <a:p>
            <a:r>
              <a:rPr lang="en-US" dirty="0"/>
              <a:t>Applied Data Science Capstone Project</a:t>
            </a:r>
          </a:p>
        </p:txBody>
      </p:sp>
      <p:sp>
        <p:nvSpPr>
          <p:cNvPr id="3" name="Subtitle 2">
            <a:extLst>
              <a:ext uri="{FF2B5EF4-FFF2-40B4-BE49-F238E27FC236}">
                <a16:creationId xmlns:a16="http://schemas.microsoft.com/office/drawing/2014/main" id="{68E05AE1-B1B3-4C78-A5DC-95558FF632F5}"/>
              </a:ext>
            </a:extLst>
          </p:cNvPr>
          <p:cNvSpPr>
            <a:spLocks noGrp="1"/>
          </p:cNvSpPr>
          <p:nvPr>
            <p:ph type="subTitle" idx="1"/>
          </p:nvPr>
        </p:nvSpPr>
        <p:spPr/>
        <p:txBody>
          <a:bodyPr/>
          <a:lstStyle/>
          <a:p>
            <a:r>
              <a:rPr lang="en-US" dirty="0"/>
              <a:t>Recommendation on starting Indian Restaurant in Toronto Neighborhood</a:t>
            </a:r>
          </a:p>
          <a:p>
            <a:r>
              <a:rPr lang="en-US" dirty="0"/>
              <a:t>By Sudhir Sekuri</a:t>
            </a:r>
          </a:p>
        </p:txBody>
      </p:sp>
    </p:spTree>
    <p:extLst>
      <p:ext uri="{BB962C8B-B14F-4D97-AF65-F5344CB8AC3E}">
        <p14:creationId xmlns:p14="http://schemas.microsoft.com/office/powerpoint/2010/main" val="259621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A06E-49A9-4C90-874F-E2CE777B402F}"/>
              </a:ext>
            </a:extLst>
          </p:cNvPr>
          <p:cNvSpPr>
            <a:spLocks noGrp="1"/>
          </p:cNvSpPr>
          <p:nvPr>
            <p:ph type="title"/>
          </p:nvPr>
        </p:nvSpPr>
        <p:spPr/>
        <p:txBody>
          <a:bodyPr/>
          <a:lstStyle/>
          <a:p>
            <a:r>
              <a:rPr lang="en-US" dirty="0"/>
              <a:t>Introduction / Business Objective</a:t>
            </a:r>
          </a:p>
        </p:txBody>
      </p:sp>
      <p:sp>
        <p:nvSpPr>
          <p:cNvPr id="3" name="Content Placeholder 2">
            <a:extLst>
              <a:ext uri="{FF2B5EF4-FFF2-40B4-BE49-F238E27FC236}">
                <a16:creationId xmlns:a16="http://schemas.microsoft.com/office/drawing/2014/main" id="{1E9FBD14-6F49-4CB4-99DC-860C1CC755A4}"/>
              </a:ext>
            </a:extLst>
          </p:cNvPr>
          <p:cNvSpPr>
            <a:spLocks noGrp="1"/>
          </p:cNvSpPr>
          <p:nvPr>
            <p:ph idx="1"/>
          </p:nvPr>
        </p:nvSpPr>
        <p:spPr/>
        <p:txBody>
          <a:bodyPr>
            <a:normAutofit fontScale="92500" lnSpcReduction="20000"/>
          </a:bodyPr>
          <a:lstStyle/>
          <a:p>
            <a:r>
              <a:rPr lang="en-US" b="1" i="1" dirty="0"/>
              <a:t>In 1998, an Indian restaurant 'Fusion of India' ventured into the United States of America market by opening its business in New York city. Though there was another couple of Indian restaurants that already existed nearby in the neighborhood, the business took off successfully due to popular demand of local customers and visitors across the country. Over years, their business expanded with presence in various key cities across the country.</a:t>
            </a:r>
            <a:r>
              <a:rPr lang="en-US" b="1" i="1" dirty="0">
                <a:hlinkClick r:id="rId2"/>
              </a:rPr>
              <a:t>¶</a:t>
            </a:r>
            <a:endParaRPr lang="en-US" b="1" i="1" dirty="0"/>
          </a:p>
          <a:p>
            <a:r>
              <a:rPr lang="en-US" b="1" i="1" dirty="0"/>
              <a:t>With its success story in USA, the restaurant wants to now explore opportunity for growth in different countries. To begin with the nearest neighboring country in North America, it obviously chose Canada for expansion and identified Toronto as its key city. Since this is their first time in the Toronto neighborhood, they are unsure about its market and competition of similar restaurants in area.</a:t>
            </a:r>
          </a:p>
          <a:p>
            <a:r>
              <a:rPr lang="en-US" b="1" i="1" dirty="0"/>
              <a:t>Based on lesson learnt with USA market, the restaurant is looking for a recommendation system on a neighborhood where there are good number of venues with respect to shopping, coffee places, fun activities, etc. that doesn't include more than couple of Indian food places.</a:t>
            </a:r>
          </a:p>
        </p:txBody>
      </p:sp>
    </p:spTree>
    <p:extLst>
      <p:ext uri="{BB962C8B-B14F-4D97-AF65-F5344CB8AC3E}">
        <p14:creationId xmlns:p14="http://schemas.microsoft.com/office/powerpoint/2010/main" val="18009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8ABD-8AEB-4454-B496-DD67519D7F7B}"/>
              </a:ext>
            </a:extLst>
          </p:cNvPr>
          <p:cNvSpPr>
            <a:spLocks noGrp="1"/>
          </p:cNvSpPr>
          <p:nvPr>
            <p:ph type="title"/>
          </p:nvPr>
        </p:nvSpPr>
        <p:spPr/>
        <p:txBody>
          <a:bodyPr/>
          <a:lstStyle/>
          <a:p>
            <a:r>
              <a:rPr lang="en-US" dirty="0"/>
              <a:t>Recommendation Approach</a:t>
            </a:r>
          </a:p>
        </p:txBody>
      </p:sp>
      <p:sp>
        <p:nvSpPr>
          <p:cNvPr id="3" name="Content Placeholder 2">
            <a:extLst>
              <a:ext uri="{FF2B5EF4-FFF2-40B4-BE49-F238E27FC236}">
                <a16:creationId xmlns:a16="http://schemas.microsoft.com/office/drawing/2014/main" id="{AC7FE8DC-6E5F-4B6C-82FB-A0739132768E}"/>
              </a:ext>
            </a:extLst>
          </p:cNvPr>
          <p:cNvSpPr>
            <a:spLocks noGrp="1"/>
          </p:cNvSpPr>
          <p:nvPr>
            <p:ph idx="1"/>
          </p:nvPr>
        </p:nvSpPr>
        <p:spPr>
          <a:xfrm>
            <a:off x="2589212" y="2133600"/>
            <a:ext cx="6798069" cy="3777622"/>
          </a:xfrm>
        </p:spPr>
        <p:txBody>
          <a:bodyPr/>
          <a:lstStyle/>
          <a:p>
            <a:r>
              <a:rPr lang="en-US" dirty="0"/>
              <a:t>The Business Objective is analyzed using various steps :</a:t>
            </a:r>
          </a:p>
          <a:p>
            <a:r>
              <a:rPr lang="en-US" b="1" dirty="0"/>
              <a:t>Step 1.</a:t>
            </a:r>
            <a:r>
              <a:rPr lang="en-US" dirty="0"/>
              <a:t> Gather and Prepare necessary data.</a:t>
            </a:r>
          </a:p>
          <a:p>
            <a:r>
              <a:rPr lang="en-US" b="1" dirty="0"/>
              <a:t>Step 2.</a:t>
            </a:r>
            <a:r>
              <a:rPr lang="en-US" dirty="0"/>
              <a:t> Plot the neighborhoods for visualization.</a:t>
            </a:r>
          </a:p>
          <a:p>
            <a:r>
              <a:rPr lang="en-US" b="1" dirty="0"/>
              <a:t>Step 3.</a:t>
            </a:r>
            <a:r>
              <a:rPr lang="en-US" dirty="0"/>
              <a:t> Use Foursquare API in fetching all venues for the neighborhoods and Analyze results to provide recommendation.</a:t>
            </a:r>
          </a:p>
        </p:txBody>
      </p:sp>
    </p:spTree>
    <p:extLst>
      <p:ext uri="{BB962C8B-B14F-4D97-AF65-F5344CB8AC3E}">
        <p14:creationId xmlns:p14="http://schemas.microsoft.com/office/powerpoint/2010/main" val="102473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7DB8-8276-4E52-9941-FCFA5C4BB2DE}"/>
              </a:ext>
            </a:extLst>
          </p:cNvPr>
          <p:cNvSpPr>
            <a:spLocks noGrp="1"/>
          </p:cNvSpPr>
          <p:nvPr>
            <p:ph type="title"/>
          </p:nvPr>
        </p:nvSpPr>
        <p:spPr>
          <a:xfrm>
            <a:off x="1640157" y="624110"/>
            <a:ext cx="4861312" cy="640445"/>
          </a:xfrm>
        </p:spPr>
        <p:txBody>
          <a:bodyPr>
            <a:normAutofit fontScale="90000"/>
          </a:bodyPr>
          <a:lstStyle/>
          <a:p>
            <a:r>
              <a:rPr lang="en-US" dirty="0"/>
              <a:t>Step 1: </a:t>
            </a:r>
            <a:r>
              <a:rPr lang="en-US" sz="2200" dirty="0"/>
              <a:t>Gather and Prepare Data</a:t>
            </a:r>
          </a:p>
        </p:txBody>
      </p:sp>
      <p:sp>
        <p:nvSpPr>
          <p:cNvPr id="3" name="Content Placeholder 2">
            <a:extLst>
              <a:ext uri="{FF2B5EF4-FFF2-40B4-BE49-F238E27FC236}">
                <a16:creationId xmlns:a16="http://schemas.microsoft.com/office/drawing/2014/main" id="{94E97EE5-AF71-49EB-AB96-C83AF3E2A53F}"/>
              </a:ext>
            </a:extLst>
          </p:cNvPr>
          <p:cNvSpPr>
            <a:spLocks noGrp="1"/>
          </p:cNvSpPr>
          <p:nvPr>
            <p:ph idx="1"/>
          </p:nvPr>
        </p:nvSpPr>
        <p:spPr>
          <a:xfrm>
            <a:off x="1238774" y="1264555"/>
            <a:ext cx="4857226" cy="1981984"/>
          </a:xfrm>
        </p:spPr>
        <p:txBody>
          <a:bodyPr/>
          <a:lstStyle/>
          <a:p>
            <a:r>
              <a:rPr lang="en-US" sz="1400" dirty="0"/>
              <a:t>Gather all Canadian postal codes with their neighborhood details from Wikipedia as shown on right side and scrub to create unique values with concatenated values of different neighborhoods.</a:t>
            </a:r>
          </a:p>
          <a:p>
            <a:r>
              <a:rPr lang="en-US" sz="1400" dirty="0"/>
              <a:t>Fetch Geospatial data of all the postal codes from </a:t>
            </a:r>
            <a:r>
              <a:rPr lang="en-US" sz="1400" dirty="0" err="1"/>
              <a:t>url</a:t>
            </a:r>
            <a:r>
              <a:rPr lang="en-US" sz="1400" dirty="0"/>
              <a:t> '</a:t>
            </a:r>
            <a:r>
              <a:rPr lang="en-US" sz="1400" u="sng" dirty="0">
                <a:hlinkClick r:id="rId2"/>
              </a:rPr>
              <a:t>http://cocl.us/</a:t>
            </a:r>
            <a:r>
              <a:rPr lang="en-US" sz="1400" u="sng" dirty="0" err="1">
                <a:hlinkClick r:id="rId2"/>
              </a:rPr>
              <a:t>Geospatial_data</a:t>
            </a:r>
            <a:r>
              <a:rPr lang="en-US" sz="1400" dirty="0"/>
              <a:t>’ and merge with above list so that data is ready for our analysis as shown below.</a:t>
            </a:r>
          </a:p>
        </p:txBody>
      </p:sp>
      <p:pic>
        <p:nvPicPr>
          <p:cNvPr id="5" name="Picture 4">
            <a:extLst>
              <a:ext uri="{FF2B5EF4-FFF2-40B4-BE49-F238E27FC236}">
                <a16:creationId xmlns:a16="http://schemas.microsoft.com/office/drawing/2014/main" id="{F49BFE73-845C-44AF-A44E-8A445A2C30A0}"/>
              </a:ext>
            </a:extLst>
          </p:cNvPr>
          <p:cNvPicPr>
            <a:picLocks noChangeAspect="1"/>
          </p:cNvPicPr>
          <p:nvPr/>
        </p:nvPicPr>
        <p:blipFill>
          <a:blip r:embed="rId3"/>
          <a:stretch>
            <a:fillRect/>
          </a:stretch>
        </p:blipFill>
        <p:spPr>
          <a:xfrm>
            <a:off x="6604143" y="58723"/>
            <a:ext cx="5527126" cy="6719582"/>
          </a:xfrm>
          <a:prstGeom prst="rect">
            <a:avLst/>
          </a:prstGeom>
        </p:spPr>
      </p:pic>
      <p:sp>
        <p:nvSpPr>
          <p:cNvPr id="7" name="Title 1">
            <a:extLst>
              <a:ext uri="{FF2B5EF4-FFF2-40B4-BE49-F238E27FC236}">
                <a16:creationId xmlns:a16="http://schemas.microsoft.com/office/drawing/2014/main" id="{32EFDBC2-4D74-42DA-89A5-F1A8941AB15F}"/>
              </a:ext>
            </a:extLst>
          </p:cNvPr>
          <p:cNvSpPr txBox="1">
            <a:spLocks/>
          </p:cNvSpPr>
          <p:nvPr/>
        </p:nvSpPr>
        <p:spPr>
          <a:xfrm>
            <a:off x="1640156" y="3246539"/>
            <a:ext cx="4651587" cy="64044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Data Format:</a:t>
            </a:r>
          </a:p>
        </p:txBody>
      </p:sp>
      <p:pic>
        <p:nvPicPr>
          <p:cNvPr id="8" name="Picture 7">
            <a:extLst>
              <a:ext uri="{FF2B5EF4-FFF2-40B4-BE49-F238E27FC236}">
                <a16:creationId xmlns:a16="http://schemas.microsoft.com/office/drawing/2014/main" id="{20DF92D2-64E5-4B01-9159-F3987A9609C5}"/>
              </a:ext>
            </a:extLst>
          </p:cNvPr>
          <p:cNvPicPr>
            <a:picLocks noChangeAspect="1"/>
          </p:cNvPicPr>
          <p:nvPr/>
        </p:nvPicPr>
        <p:blipFill>
          <a:blip r:embed="rId4"/>
          <a:stretch>
            <a:fillRect/>
          </a:stretch>
        </p:blipFill>
        <p:spPr>
          <a:xfrm>
            <a:off x="762262" y="3685214"/>
            <a:ext cx="5810250" cy="1752600"/>
          </a:xfrm>
          <a:prstGeom prst="rect">
            <a:avLst/>
          </a:prstGeom>
        </p:spPr>
      </p:pic>
      <p:sp>
        <p:nvSpPr>
          <p:cNvPr id="9" name="Arrow: Right 8">
            <a:extLst>
              <a:ext uri="{FF2B5EF4-FFF2-40B4-BE49-F238E27FC236}">
                <a16:creationId xmlns:a16="http://schemas.microsoft.com/office/drawing/2014/main" id="{442AE5B1-1D42-4753-9031-43270459B1AE}"/>
              </a:ext>
            </a:extLst>
          </p:cNvPr>
          <p:cNvSpPr/>
          <p:nvPr/>
        </p:nvSpPr>
        <p:spPr>
          <a:xfrm>
            <a:off x="6207853" y="1627464"/>
            <a:ext cx="381437" cy="26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7C6ABB9C-7AF9-4724-BE1D-F14623237BAF}"/>
              </a:ext>
            </a:extLst>
          </p:cNvPr>
          <p:cNvSpPr/>
          <p:nvPr/>
        </p:nvSpPr>
        <p:spPr>
          <a:xfrm>
            <a:off x="4949505" y="3053857"/>
            <a:ext cx="260058" cy="3751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91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17390D-DC48-475D-9219-457B3F2348AA}"/>
              </a:ext>
            </a:extLst>
          </p:cNvPr>
          <p:cNvSpPr>
            <a:spLocks noGrp="1"/>
          </p:cNvSpPr>
          <p:nvPr>
            <p:ph type="title"/>
          </p:nvPr>
        </p:nvSpPr>
        <p:spPr>
          <a:xfrm>
            <a:off x="2592388" y="623888"/>
            <a:ext cx="8912225" cy="1281112"/>
          </a:xfrm>
        </p:spPr>
        <p:txBody>
          <a:bodyPr>
            <a:normAutofit/>
          </a:bodyPr>
          <a:lstStyle/>
          <a:p>
            <a:r>
              <a:rPr lang="en-US" dirty="0"/>
              <a:t>Step 2: </a:t>
            </a:r>
            <a:r>
              <a:rPr lang="en-US" sz="2200" dirty="0"/>
              <a:t>Plot Neighborhoods for visualization </a:t>
            </a:r>
          </a:p>
        </p:txBody>
      </p:sp>
      <p:pic>
        <p:nvPicPr>
          <p:cNvPr id="5" name="Picture 4">
            <a:extLst>
              <a:ext uri="{FF2B5EF4-FFF2-40B4-BE49-F238E27FC236}">
                <a16:creationId xmlns:a16="http://schemas.microsoft.com/office/drawing/2014/main" id="{80D32594-7FA5-4DBA-929E-14899C429FCE}"/>
              </a:ext>
            </a:extLst>
          </p:cNvPr>
          <p:cNvPicPr>
            <a:picLocks noChangeAspect="1"/>
          </p:cNvPicPr>
          <p:nvPr/>
        </p:nvPicPr>
        <p:blipFill>
          <a:blip r:embed="rId2"/>
          <a:stretch>
            <a:fillRect/>
          </a:stretch>
        </p:blipFill>
        <p:spPr>
          <a:xfrm>
            <a:off x="2480758" y="2776756"/>
            <a:ext cx="4097986" cy="2457974"/>
          </a:xfrm>
          <a:prstGeom prst="rect">
            <a:avLst/>
          </a:prstGeom>
        </p:spPr>
      </p:pic>
      <p:sp>
        <p:nvSpPr>
          <p:cNvPr id="6" name="Title 1">
            <a:extLst>
              <a:ext uri="{FF2B5EF4-FFF2-40B4-BE49-F238E27FC236}">
                <a16:creationId xmlns:a16="http://schemas.microsoft.com/office/drawing/2014/main" id="{02768A49-8818-460F-8EC5-15270C2CE311}"/>
              </a:ext>
            </a:extLst>
          </p:cNvPr>
          <p:cNvSpPr txBox="1">
            <a:spLocks/>
          </p:cNvSpPr>
          <p:nvPr/>
        </p:nvSpPr>
        <p:spPr>
          <a:xfrm>
            <a:off x="2480759" y="2365695"/>
            <a:ext cx="4037488" cy="41106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All neighborhoods of Toronto</a:t>
            </a:r>
          </a:p>
        </p:txBody>
      </p:sp>
      <p:sp>
        <p:nvSpPr>
          <p:cNvPr id="7" name="Title 1">
            <a:extLst>
              <a:ext uri="{FF2B5EF4-FFF2-40B4-BE49-F238E27FC236}">
                <a16:creationId xmlns:a16="http://schemas.microsoft.com/office/drawing/2014/main" id="{BF17EFB5-A38C-4422-887F-2999ADE108F6}"/>
              </a:ext>
            </a:extLst>
          </p:cNvPr>
          <p:cNvSpPr txBox="1">
            <a:spLocks/>
          </p:cNvSpPr>
          <p:nvPr/>
        </p:nvSpPr>
        <p:spPr>
          <a:xfrm>
            <a:off x="6836042" y="2367094"/>
            <a:ext cx="4891767" cy="41106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Most Neighborhoods are in North York</a:t>
            </a:r>
          </a:p>
        </p:txBody>
      </p:sp>
      <p:pic>
        <p:nvPicPr>
          <p:cNvPr id="8" name="Picture 7">
            <a:extLst>
              <a:ext uri="{FF2B5EF4-FFF2-40B4-BE49-F238E27FC236}">
                <a16:creationId xmlns:a16="http://schemas.microsoft.com/office/drawing/2014/main" id="{155A0801-1AF7-434F-A2E6-4AA05DE2CBFA}"/>
              </a:ext>
            </a:extLst>
          </p:cNvPr>
          <p:cNvPicPr>
            <a:picLocks noChangeAspect="1"/>
          </p:cNvPicPr>
          <p:nvPr/>
        </p:nvPicPr>
        <p:blipFill>
          <a:blip r:embed="rId3"/>
          <a:stretch>
            <a:fillRect/>
          </a:stretch>
        </p:blipFill>
        <p:spPr>
          <a:xfrm>
            <a:off x="6896539" y="2776756"/>
            <a:ext cx="4697046" cy="2457975"/>
          </a:xfrm>
          <a:prstGeom prst="rect">
            <a:avLst/>
          </a:prstGeom>
        </p:spPr>
      </p:pic>
    </p:spTree>
    <p:extLst>
      <p:ext uri="{BB962C8B-B14F-4D97-AF65-F5344CB8AC3E}">
        <p14:creationId xmlns:p14="http://schemas.microsoft.com/office/powerpoint/2010/main" val="376470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5388-6CB3-40E9-BCAF-EA45087070C8}"/>
              </a:ext>
            </a:extLst>
          </p:cNvPr>
          <p:cNvSpPr>
            <a:spLocks noGrp="1"/>
          </p:cNvSpPr>
          <p:nvPr>
            <p:ph type="title"/>
          </p:nvPr>
        </p:nvSpPr>
        <p:spPr>
          <a:xfrm>
            <a:off x="2592925" y="624110"/>
            <a:ext cx="8911687" cy="810407"/>
          </a:xfrm>
        </p:spPr>
        <p:txBody>
          <a:bodyPr/>
          <a:lstStyle/>
          <a:p>
            <a:r>
              <a:rPr lang="en-US" dirty="0"/>
              <a:t>Step 3: Results Summary</a:t>
            </a:r>
          </a:p>
        </p:txBody>
      </p:sp>
      <p:sp>
        <p:nvSpPr>
          <p:cNvPr id="3" name="Content Placeholder 2">
            <a:extLst>
              <a:ext uri="{FF2B5EF4-FFF2-40B4-BE49-F238E27FC236}">
                <a16:creationId xmlns:a16="http://schemas.microsoft.com/office/drawing/2014/main" id="{60AEDF8A-B8DA-490E-8D7B-AFBFC22A12BC}"/>
              </a:ext>
            </a:extLst>
          </p:cNvPr>
          <p:cNvSpPr>
            <a:spLocks noGrp="1"/>
          </p:cNvSpPr>
          <p:nvPr>
            <p:ph idx="1"/>
          </p:nvPr>
        </p:nvSpPr>
        <p:spPr>
          <a:xfrm>
            <a:off x="2589212" y="1705761"/>
            <a:ext cx="8915400" cy="3777622"/>
          </a:xfrm>
        </p:spPr>
        <p:txBody>
          <a:bodyPr>
            <a:normAutofit lnSpcReduction="10000"/>
          </a:bodyPr>
          <a:lstStyle/>
          <a:p>
            <a:r>
              <a:rPr lang="en-US" sz="2400" b="1" dirty="0"/>
              <a:t>Summary:</a:t>
            </a:r>
          </a:p>
          <a:p>
            <a:pPr lvl="1"/>
            <a:r>
              <a:rPr lang="en-US" dirty="0"/>
              <a:t>Entire North York borough has only 1 Indian Restaurant in the neighborhood of Bedford Park and Lawrence Manor East belonging to Postal Code M5M.</a:t>
            </a:r>
          </a:p>
          <a:p>
            <a:pPr lvl="1"/>
            <a:r>
              <a:rPr lang="en-US" dirty="0"/>
              <a:t>Neighborhood with most venues in North York are Fairview, Henry Farm and Oriole that belong to Postal Code M2J and doesn’t have an Indian Restaurant.</a:t>
            </a:r>
          </a:p>
          <a:p>
            <a:r>
              <a:rPr lang="en-US" sz="2400" b="1" dirty="0"/>
              <a:t>Results:</a:t>
            </a:r>
          </a:p>
          <a:p>
            <a:pPr lvl="1"/>
            <a:r>
              <a:rPr lang="en-US" dirty="0"/>
              <a:t>Since the above summary meets the business objective, the recommendation to start an Indian Restaurant is in any neighborhood of Fairview, Henry Farm and Oriole that has many different restaurants, café, Bakery, Burger Joints, Sports Shop, Clothing, Electronics, Fast Food, etc. </a:t>
            </a:r>
          </a:p>
          <a:p>
            <a:pPr lvl="1"/>
            <a:r>
              <a:rPr lang="en-US" dirty="0"/>
              <a:t>A quick turnaround can be provided on similar analysis if interest is of any specific Borough with different set of neighborhoods.</a:t>
            </a:r>
          </a:p>
          <a:p>
            <a:endParaRPr lang="en-US" dirty="0"/>
          </a:p>
        </p:txBody>
      </p:sp>
    </p:spTree>
    <p:extLst>
      <p:ext uri="{BB962C8B-B14F-4D97-AF65-F5344CB8AC3E}">
        <p14:creationId xmlns:p14="http://schemas.microsoft.com/office/powerpoint/2010/main" val="11900020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TotalTime>
  <Words>494</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Applied Data Science Capstone Project</vt:lpstr>
      <vt:lpstr>Introduction / Business Objective</vt:lpstr>
      <vt:lpstr>Recommendation Approach</vt:lpstr>
      <vt:lpstr>Step 1: Gather and Prepare Data</vt:lpstr>
      <vt:lpstr>Step 2: Plot Neighborhoods for visualization </vt:lpstr>
      <vt:lpstr>Step 3: Results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dc:title>
  <dc:creator>Sudhir Sekuri</dc:creator>
  <cp:lastModifiedBy>Sudhir Sekuri</cp:lastModifiedBy>
  <cp:revision>9</cp:revision>
  <dcterms:created xsi:type="dcterms:W3CDTF">2018-12-06T15:08:34Z</dcterms:created>
  <dcterms:modified xsi:type="dcterms:W3CDTF">2018-12-06T15:54:49Z</dcterms:modified>
</cp:coreProperties>
</file>