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22" r:id="rId2"/>
    <p:sldId id="626" r:id="rId3"/>
    <p:sldId id="628" r:id="rId4"/>
    <p:sldId id="629" r:id="rId5"/>
    <p:sldId id="623" r:id="rId6"/>
    <p:sldId id="627" r:id="rId7"/>
    <p:sldId id="256" r:id="rId8"/>
    <p:sldId id="257" r:id="rId9"/>
    <p:sldId id="258" r:id="rId10"/>
    <p:sldId id="260" r:id="rId11"/>
    <p:sldId id="261" r:id="rId12"/>
    <p:sldId id="259" r:id="rId13"/>
    <p:sldId id="263" r:id="rId14"/>
    <p:sldId id="26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11" autoAdjust="0"/>
    <p:restoredTop sz="94660"/>
  </p:normalViewPr>
  <p:slideViewPr>
    <p:cSldViewPr snapToGrid="0">
      <p:cViewPr varScale="1">
        <p:scale>
          <a:sx n="99" d="100"/>
          <a:sy n="99" d="100"/>
        </p:scale>
        <p:origin x="27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3643907923487E-2"/>
          <c:y val="0.13905119839522256"/>
          <c:w val="0.87867209170488647"/>
          <c:h val="0.67135398397780921"/>
        </c:manualLayout>
      </c:layout>
      <c:barChart>
        <c:barDir val="col"/>
        <c:grouping val="clustered"/>
        <c:varyColors val="0"/>
        <c:ser>
          <c:idx val="0"/>
          <c:order val="0"/>
          <c:tx>
            <c:strRef>
              <c:f>Sheet1!$B$1</c:f>
              <c:strCache>
                <c:ptCount val="1"/>
                <c:pt idx="0">
                  <c:v>1 point</c:v>
                </c:pt>
              </c:strCache>
            </c:strRef>
          </c:tx>
          <c:spPr>
            <a:solidFill>
              <a:schemeClr val="accent1"/>
            </a:solidFill>
            <a:ln>
              <a:noFill/>
            </a:ln>
            <a:effectLst/>
          </c:spPr>
          <c:invertIfNegative val="0"/>
          <c:cat>
            <c:strRef>
              <c:f>Sheet1!$A$2:$A$16</c:f>
              <c:strCache>
                <c:ptCount val="15"/>
                <c:pt idx="0">
                  <c:v>m01</c:v>
                </c:pt>
                <c:pt idx="1">
                  <c:v>m02</c:v>
                </c:pt>
                <c:pt idx="2">
                  <c:v>m03</c:v>
                </c:pt>
                <c:pt idx="3">
                  <c:v>m04</c:v>
                </c:pt>
                <c:pt idx="4">
                  <c:v>m05</c:v>
                </c:pt>
                <c:pt idx="5">
                  <c:v>m06</c:v>
                </c:pt>
                <c:pt idx="6">
                  <c:v>m07</c:v>
                </c:pt>
                <c:pt idx="7">
                  <c:v>m08</c:v>
                </c:pt>
                <c:pt idx="8">
                  <c:v>m09</c:v>
                </c:pt>
                <c:pt idx="9">
                  <c:v>m10</c:v>
                </c:pt>
                <c:pt idx="10">
                  <c:v>m11</c:v>
                </c:pt>
                <c:pt idx="11">
                  <c:v>m12</c:v>
                </c:pt>
                <c:pt idx="12">
                  <c:v>m13</c:v>
                </c:pt>
                <c:pt idx="13">
                  <c:v>m14</c:v>
                </c:pt>
                <c:pt idx="14">
                  <c:v>m15</c:v>
                </c:pt>
              </c:strCache>
            </c:strRef>
          </c:cat>
          <c:val>
            <c:numRef>
              <c:f>Sheet1!$B$2:$B$16</c:f>
              <c:numCache>
                <c:formatCode>General</c:formatCode>
                <c:ptCount val="15"/>
                <c:pt idx="0">
                  <c:v>92</c:v>
                </c:pt>
                <c:pt idx="1">
                  <c:v>78</c:v>
                </c:pt>
                <c:pt idx="2">
                  <c:v>73</c:v>
                </c:pt>
                <c:pt idx="3">
                  <c:v>95</c:v>
                </c:pt>
                <c:pt idx="4">
                  <c:v>103</c:v>
                </c:pt>
                <c:pt idx="5">
                  <c:v>106</c:v>
                </c:pt>
                <c:pt idx="6">
                  <c:v>26</c:v>
                </c:pt>
                <c:pt idx="7">
                  <c:v>20</c:v>
                </c:pt>
                <c:pt idx="8">
                  <c:v>66</c:v>
                </c:pt>
                <c:pt idx="9">
                  <c:v>72</c:v>
                </c:pt>
                <c:pt idx="10">
                  <c:v>107</c:v>
                </c:pt>
                <c:pt idx="13">
                  <c:v>120</c:v>
                </c:pt>
                <c:pt idx="14">
                  <c:v>98</c:v>
                </c:pt>
              </c:numCache>
            </c:numRef>
          </c:val>
          <c:extLst>
            <c:ext xmlns:c16="http://schemas.microsoft.com/office/drawing/2014/chart" uri="{C3380CC4-5D6E-409C-BE32-E72D297353CC}">
              <c16:uniqueId val="{00000000-FB65-45C1-9ABE-C40CFEF8E3F2}"/>
            </c:ext>
          </c:extLst>
        </c:ser>
        <c:ser>
          <c:idx val="1"/>
          <c:order val="1"/>
          <c:tx>
            <c:strRef>
              <c:f>Sheet1!$C$1</c:f>
              <c:strCache>
                <c:ptCount val="1"/>
                <c:pt idx="0">
                  <c:v>2 point</c:v>
                </c:pt>
              </c:strCache>
            </c:strRef>
          </c:tx>
          <c:spPr>
            <a:solidFill>
              <a:schemeClr val="accent2"/>
            </a:solidFill>
            <a:ln>
              <a:noFill/>
            </a:ln>
            <a:effectLst/>
          </c:spPr>
          <c:invertIfNegative val="0"/>
          <c:cat>
            <c:strRef>
              <c:f>Sheet1!$A$2:$A$16</c:f>
              <c:strCache>
                <c:ptCount val="15"/>
                <c:pt idx="0">
                  <c:v>m01</c:v>
                </c:pt>
                <c:pt idx="1">
                  <c:v>m02</c:v>
                </c:pt>
                <c:pt idx="2">
                  <c:v>m03</c:v>
                </c:pt>
                <c:pt idx="3">
                  <c:v>m04</c:v>
                </c:pt>
                <c:pt idx="4">
                  <c:v>m05</c:v>
                </c:pt>
                <c:pt idx="5">
                  <c:v>m06</c:v>
                </c:pt>
                <c:pt idx="6">
                  <c:v>m07</c:v>
                </c:pt>
                <c:pt idx="7">
                  <c:v>m08</c:v>
                </c:pt>
                <c:pt idx="8">
                  <c:v>m09</c:v>
                </c:pt>
                <c:pt idx="9">
                  <c:v>m10</c:v>
                </c:pt>
                <c:pt idx="10">
                  <c:v>m11</c:v>
                </c:pt>
                <c:pt idx="11">
                  <c:v>m12</c:v>
                </c:pt>
                <c:pt idx="12">
                  <c:v>m13</c:v>
                </c:pt>
                <c:pt idx="13">
                  <c:v>m14</c:v>
                </c:pt>
                <c:pt idx="14">
                  <c:v>m15</c:v>
                </c:pt>
              </c:strCache>
            </c:strRef>
          </c:cat>
          <c:val>
            <c:numRef>
              <c:f>Sheet1!$C$2:$C$16</c:f>
              <c:numCache>
                <c:formatCode>General</c:formatCode>
                <c:ptCount val="15"/>
                <c:pt idx="0">
                  <c:v>92</c:v>
                </c:pt>
                <c:pt idx="1">
                  <c:v>78</c:v>
                </c:pt>
                <c:pt idx="2">
                  <c:v>73</c:v>
                </c:pt>
                <c:pt idx="3">
                  <c:v>95</c:v>
                </c:pt>
                <c:pt idx="4">
                  <c:v>103</c:v>
                </c:pt>
                <c:pt idx="5">
                  <c:v>106</c:v>
                </c:pt>
                <c:pt idx="6">
                  <c:v>26</c:v>
                </c:pt>
                <c:pt idx="7">
                  <c:v>20</c:v>
                </c:pt>
                <c:pt idx="8">
                  <c:v>66</c:v>
                </c:pt>
                <c:pt idx="9">
                  <c:v>72</c:v>
                </c:pt>
                <c:pt idx="10">
                  <c:v>107</c:v>
                </c:pt>
                <c:pt idx="11">
                  <c:v>114</c:v>
                </c:pt>
                <c:pt idx="12">
                  <c:v>111</c:v>
                </c:pt>
                <c:pt idx="13">
                  <c:v>120</c:v>
                </c:pt>
                <c:pt idx="14">
                  <c:v>98</c:v>
                </c:pt>
              </c:numCache>
            </c:numRef>
          </c:val>
          <c:extLst>
            <c:ext xmlns:c16="http://schemas.microsoft.com/office/drawing/2014/chart" uri="{C3380CC4-5D6E-409C-BE32-E72D297353CC}">
              <c16:uniqueId val="{00000001-FB65-45C1-9ABE-C40CFEF8E3F2}"/>
            </c:ext>
          </c:extLst>
        </c:ser>
        <c:ser>
          <c:idx val="2"/>
          <c:order val="2"/>
          <c:tx>
            <c:strRef>
              <c:f>Sheet1!$D$1</c:f>
              <c:strCache>
                <c:ptCount val="1"/>
                <c:pt idx="0">
                  <c:v>3 point</c:v>
                </c:pt>
              </c:strCache>
            </c:strRef>
          </c:tx>
          <c:spPr>
            <a:solidFill>
              <a:schemeClr val="accent3"/>
            </a:solidFill>
            <a:ln>
              <a:noFill/>
            </a:ln>
            <a:effectLst/>
          </c:spPr>
          <c:invertIfNegative val="0"/>
          <c:cat>
            <c:strRef>
              <c:f>Sheet1!$A$2:$A$16</c:f>
              <c:strCache>
                <c:ptCount val="15"/>
                <c:pt idx="0">
                  <c:v>m01</c:v>
                </c:pt>
                <c:pt idx="1">
                  <c:v>m02</c:v>
                </c:pt>
                <c:pt idx="2">
                  <c:v>m03</c:v>
                </c:pt>
                <c:pt idx="3">
                  <c:v>m04</c:v>
                </c:pt>
                <c:pt idx="4">
                  <c:v>m05</c:v>
                </c:pt>
                <c:pt idx="5">
                  <c:v>m06</c:v>
                </c:pt>
                <c:pt idx="6">
                  <c:v>m07</c:v>
                </c:pt>
                <c:pt idx="7">
                  <c:v>m08</c:v>
                </c:pt>
                <c:pt idx="8">
                  <c:v>m09</c:v>
                </c:pt>
                <c:pt idx="9">
                  <c:v>m10</c:v>
                </c:pt>
                <c:pt idx="10">
                  <c:v>m11</c:v>
                </c:pt>
                <c:pt idx="11">
                  <c:v>m12</c:v>
                </c:pt>
                <c:pt idx="12">
                  <c:v>m13</c:v>
                </c:pt>
                <c:pt idx="13">
                  <c:v>m14</c:v>
                </c:pt>
                <c:pt idx="14">
                  <c:v>m15</c:v>
                </c:pt>
              </c:strCache>
            </c:strRef>
          </c:cat>
          <c:val>
            <c:numRef>
              <c:f>Sheet1!$D$2:$D$16</c:f>
              <c:numCache>
                <c:formatCode>General</c:formatCode>
                <c:ptCount val="15"/>
                <c:pt idx="0">
                  <c:v>92</c:v>
                </c:pt>
                <c:pt idx="1">
                  <c:v>0</c:v>
                </c:pt>
                <c:pt idx="2">
                  <c:v>73</c:v>
                </c:pt>
                <c:pt idx="3">
                  <c:v>95</c:v>
                </c:pt>
                <c:pt idx="4">
                  <c:v>103</c:v>
                </c:pt>
                <c:pt idx="5">
                  <c:v>106</c:v>
                </c:pt>
                <c:pt idx="6">
                  <c:v>26</c:v>
                </c:pt>
                <c:pt idx="7">
                  <c:v>20</c:v>
                </c:pt>
                <c:pt idx="8">
                  <c:v>66</c:v>
                </c:pt>
                <c:pt idx="9">
                  <c:v>72</c:v>
                </c:pt>
                <c:pt idx="10">
                  <c:v>107</c:v>
                </c:pt>
                <c:pt idx="11">
                  <c:v>114</c:v>
                </c:pt>
                <c:pt idx="12">
                  <c:v>3</c:v>
                </c:pt>
              </c:numCache>
            </c:numRef>
          </c:val>
          <c:extLst>
            <c:ext xmlns:c16="http://schemas.microsoft.com/office/drawing/2014/chart" uri="{C3380CC4-5D6E-409C-BE32-E72D297353CC}">
              <c16:uniqueId val="{00000002-FB65-45C1-9ABE-C40CFEF8E3F2}"/>
            </c:ext>
          </c:extLst>
        </c:ser>
        <c:dLbls>
          <c:showLegendKey val="0"/>
          <c:showVal val="0"/>
          <c:showCatName val="0"/>
          <c:showSerName val="0"/>
          <c:showPercent val="0"/>
          <c:showBubbleSize val="0"/>
        </c:dLbls>
        <c:gapWidth val="219"/>
        <c:overlap val="-27"/>
        <c:axId val="910184456"/>
        <c:axId val="910186752"/>
      </c:barChart>
      <c:catAx>
        <c:axId val="910184456"/>
        <c:scaling>
          <c:orientation val="minMax"/>
        </c:scaling>
        <c:delete val="0"/>
        <c:axPos val="b"/>
        <c:title>
          <c:tx>
            <c:rich>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r>
                  <a:rPr lang="en-US" altLang="zh-CN" sz="700" b="0" baseline="0">
                    <a:solidFill>
                      <a:schemeClr val="tx1"/>
                    </a:solidFill>
                    <a:latin typeface="Arial" panose="020B0604020202020204" pitchFamily="34" charset="0"/>
                    <a:cs typeface="Arial" panose="020B0604020202020204" pitchFamily="34" charset="0"/>
                  </a:rPr>
                  <a:t>Movements of FMS</a:t>
                </a:r>
                <a:endParaRPr lang="zh-CN" altLang="en-US" sz="700" b="0" baseline="0">
                  <a:solidFill>
                    <a:schemeClr val="tx1"/>
                  </a:solidFill>
                  <a:latin typeface="Arial" panose="020B0604020202020204" pitchFamily="34" charset="0"/>
                  <a:cs typeface="Arial" panose="020B0604020202020204" pitchFamily="34" charset="0"/>
                </a:endParaRPr>
              </a:p>
            </c:rich>
          </c:tx>
          <c:layout>
            <c:manualLayout>
              <c:xMode val="edge"/>
              <c:yMode val="edge"/>
              <c:x val="0.43703043620871734"/>
              <c:y val="0.88405114075235469"/>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zh-CN"/>
            </a:p>
          </c:txPr>
        </c:title>
        <c:numFmt formatCode="General" sourceLinked="1"/>
        <c:majorTickMark val="none"/>
        <c:minorTickMark val="none"/>
        <c:tickLblPos val="nextTo"/>
        <c:spPr>
          <a:noFill/>
          <a:ln w="6350" cap="flat" cmpd="sng" algn="ctr">
            <a:solidFill>
              <a:sysClr val="windowText" lastClr="000000"/>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zh-CN"/>
          </a:p>
        </c:txPr>
        <c:crossAx val="910186752"/>
        <c:crosses val="autoZero"/>
        <c:auto val="1"/>
        <c:lblAlgn val="ctr"/>
        <c:lblOffset val="100"/>
        <c:noMultiLvlLbl val="0"/>
      </c:catAx>
      <c:valAx>
        <c:axId val="910186752"/>
        <c:scaling>
          <c:orientation val="minMax"/>
        </c:scaling>
        <c:delete val="0"/>
        <c:axPos val="l"/>
        <c:title>
          <c:tx>
            <c:rich>
              <a:bodyPr rot="-5400000" spcFirstLastPara="1" vertOverflow="ellipsis" vert="horz" wrap="square" anchor="ctr" anchorCtr="1"/>
              <a:lstStyle/>
              <a:p>
                <a:pPr>
                  <a:defRPr sz="700" b="0" i="0" u="none" strike="noStrike" kern="1200" baseline="0">
                    <a:solidFill>
                      <a:schemeClr val="tx1"/>
                    </a:solidFill>
                    <a:latin typeface="+mn-lt"/>
                    <a:ea typeface="+mn-ea"/>
                    <a:cs typeface="+mn-cs"/>
                  </a:defRPr>
                </a:pPr>
                <a:r>
                  <a:rPr lang="en-US" altLang="zh-CN" sz="700" baseline="0">
                    <a:solidFill>
                      <a:schemeClr val="tx1"/>
                    </a:solidFill>
                  </a:rPr>
                  <a:t>Frequency</a:t>
                </a:r>
                <a:endParaRPr lang="zh-CN" altLang="en-US" sz="700" baseline="0">
                  <a:solidFill>
                    <a:schemeClr val="tx1"/>
                  </a:solidFill>
                </a:endParaRPr>
              </a:p>
            </c:rich>
          </c:tx>
          <c:overlay val="0"/>
          <c:spPr>
            <a:noFill/>
            <a:ln>
              <a:noFill/>
            </a:ln>
            <a:effectLst/>
          </c:spPr>
          <c:txPr>
            <a:bodyPr rot="-54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zh-CN"/>
            </a:p>
          </c:txPr>
        </c:title>
        <c:numFmt formatCode="General" sourceLinked="0"/>
        <c:majorTickMark val="out"/>
        <c:minorTickMark val="none"/>
        <c:tickLblPos val="nextTo"/>
        <c:spPr>
          <a:noFill/>
          <a:ln w="6350">
            <a:solidFill>
              <a:sysClr val="windowText" lastClr="000000"/>
            </a:solidFill>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zh-CN"/>
          </a:p>
        </c:txPr>
        <c:crossAx val="910184456"/>
        <c:crosses val="autoZero"/>
        <c:crossBetween val="between"/>
      </c:valAx>
      <c:spPr>
        <a:noFill/>
        <a:ln>
          <a:noFill/>
        </a:ln>
        <a:effectLst/>
      </c:spPr>
    </c:plotArea>
    <c:legend>
      <c:legendPos val="b"/>
      <c:layout>
        <c:manualLayout>
          <c:xMode val="edge"/>
          <c:yMode val="edge"/>
          <c:x val="0.36054099967578696"/>
          <c:y val="3.7636827654607692E-2"/>
          <c:w val="0.31262857132022959"/>
          <c:h val="8.1666807778059999E-2"/>
        </c:manualLayout>
      </c:layout>
      <c:overlay val="0"/>
      <c:spPr>
        <a:noFill/>
        <a:ln>
          <a:solidFill>
            <a:srgbClr val="E7E6E6">
              <a:lumMod val="90000"/>
            </a:srgbClr>
          </a:solidFill>
        </a:ln>
        <a:effectLst/>
      </c:spPr>
      <c:txPr>
        <a:bodyPr rot="0" spcFirstLastPara="1" vertOverflow="ellipsis" vert="horz" wrap="square" anchor="ctr" anchorCtr="1"/>
        <a:lstStyle/>
        <a:p>
          <a:pPr>
            <a:defRPr sz="700" b="0" i="0" u="none" strike="noStrike" kern="1200" baseline="0">
              <a:solidFill>
                <a:schemeClr val="tx1"/>
              </a:solidFill>
              <a:latin typeface="Arial" panose="020B0604020202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lgn="jus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7T13:37:54.162"/>
    </inkml:context>
    <inkml:brush xml:id="br0">
      <inkml:brushProperty name="width" value="0.05" units="cm"/>
      <inkml:brushProperty name="height" value="0.05" units="cm"/>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7T13:37:54.162"/>
    </inkml:context>
    <inkml:brush xml:id="br0">
      <inkml:brushProperty name="width" value="0.05" units="cm"/>
      <inkml:brushProperty name="height" value="0.05" units="cm"/>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7T13:37:54.162"/>
    </inkml:context>
    <inkml:brush xml:id="br0">
      <inkml:brushProperty name="width" value="0.05" units="cm"/>
      <inkml:brushProperty name="height" value="0.05" units="cm"/>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7T13:37:54.162"/>
    </inkml:context>
    <inkml:brush xml:id="br0">
      <inkml:brushProperty name="width" value="0.05" units="cm"/>
      <inkml:brushProperty name="height" value="0.05" units="cm"/>
    </inkml:brush>
  </inkml:definitions>
  <inkml:trace contextRef="#ctx0" brushRef="#br0">1 1 24575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7T13:37:54.162"/>
    </inkml:context>
    <inkml:brush xml:id="br0">
      <inkml:brushProperty name="width" value="0.05" units="cm"/>
      <inkml:brushProperty name="height" value="0.05" units="cm"/>
    </inkml:brush>
  </inkml:definitions>
  <inkml:trace contextRef="#ctx0" brushRef="#br0">1 1 24575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1A3CB-C061-DFAC-0440-90774DD1A0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F8AD2B2-CCE7-39ED-1EB1-85BFA50B8C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44695FA-FA11-1855-E344-A494C8ADF5B9}"/>
              </a:ext>
            </a:extLst>
          </p:cNvPr>
          <p:cNvSpPr>
            <a:spLocks noGrp="1"/>
          </p:cNvSpPr>
          <p:nvPr>
            <p:ph type="dt" sz="half" idx="10"/>
          </p:nvPr>
        </p:nvSpPr>
        <p:spPr/>
        <p:txBody>
          <a:bodyPr/>
          <a:lstStyle/>
          <a:p>
            <a:fld id="{D5D2BFA9-78CA-4B89-AA58-4E5349FF4502}"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344A76D4-6772-93FA-3801-95403FDA63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A25962-E001-1062-9120-E0EE19C2888B}"/>
              </a:ext>
            </a:extLst>
          </p:cNvPr>
          <p:cNvSpPr>
            <a:spLocks noGrp="1"/>
          </p:cNvSpPr>
          <p:nvPr>
            <p:ph type="sldNum" sz="quarter" idx="12"/>
          </p:nvPr>
        </p:nvSpPr>
        <p:spPr/>
        <p:txBody>
          <a:bodyPr/>
          <a:lstStyle/>
          <a:p>
            <a:fld id="{AFBBF0E3-C4FF-4C45-A8D6-B80ADFACDF0C}" type="slidenum">
              <a:rPr lang="zh-CN" altLang="en-US" smtClean="0"/>
              <a:t>‹#›</a:t>
            </a:fld>
            <a:endParaRPr lang="zh-CN" altLang="en-US"/>
          </a:p>
        </p:txBody>
      </p:sp>
    </p:spTree>
    <p:extLst>
      <p:ext uri="{BB962C8B-B14F-4D97-AF65-F5344CB8AC3E}">
        <p14:creationId xmlns:p14="http://schemas.microsoft.com/office/powerpoint/2010/main" val="597005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E1BB0-0983-615A-5B68-3B37AB1FD79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27E285-4EFA-628D-E07D-BE44C232B9F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5B96A2-3FC5-7E1D-FFDE-8C85AB79220B}"/>
              </a:ext>
            </a:extLst>
          </p:cNvPr>
          <p:cNvSpPr>
            <a:spLocks noGrp="1"/>
          </p:cNvSpPr>
          <p:nvPr>
            <p:ph type="dt" sz="half" idx="10"/>
          </p:nvPr>
        </p:nvSpPr>
        <p:spPr/>
        <p:txBody>
          <a:bodyPr/>
          <a:lstStyle/>
          <a:p>
            <a:fld id="{D5D2BFA9-78CA-4B89-AA58-4E5349FF4502}"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1F5DFA58-7EC5-35FC-841D-DEBBCC7281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3A9199-5213-DA33-1342-DFDD5489B4FC}"/>
              </a:ext>
            </a:extLst>
          </p:cNvPr>
          <p:cNvSpPr>
            <a:spLocks noGrp="1"/>
          </p:cNvSpPr>
          <p:nvPr>
            <p:ph type="sldNum" sz="quarter" idx="12"/>
          </p:nvPr>
        </p:nvSpPr>
        <p:spPr/>
        <p:txBody>
          <a:bodyPr/>
          <a:lstStyle/>
          <a:p>
            <a:fld id="{AFBBF0E3-C4FF-4C45-A8D6-B80ADFACDF0C}" type="slidenum">
              <a:rPr lang="zh-CN" altLang="en-US" smtClean="0"/>
              <a:t>‹#›</a:t>
            </a:fld>
            <a:endParaRPr lang="zh-CN" altLang="en-US"/>
          </a:p>
        </p:txBody>
      </p:sp>
    </p:spTree>
    <p:extLst>
      <p:ext uri="{BB962C8B-B14F-4D97-AF65-F5344CB8AC3E}">
        <p14:creationId xmlns:p14="http://schemas.microsoft.com/office/powerpoint/2010/main" val="1254493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E858BB9-FFB2-4012-5370-14782DB80DC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E9E72A9-0889-3B80-C4C9-9C08FCCA26A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9F3224-4670-675A-A2A2-54E8692AC27A}"/>
              </a:ext>
            </a:extLst>
          </p:cNvPr>
          <p:cNvSpPr>
            <a:spLocks noGrp="1"/>
          </p:cNvSpPr>
          <p:nvPr>
            <p:ph type="dt" sz="half" idx="10"/>
          </p:nvPr>
        </p:nvSpPr>
        <p:spPr/>
        <p:txBody>
          <a:bodyPr/>
          <a:lstStyle/>
          <a:p>
            <a:fld id="{D5D2BFA9-78CA-4B89-AA58-4E5349FF4502}"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8D00FB2D-F227-F7C6-60DF-C6C032795F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43E88E-24D5-2C68-A86B-F17DEEC05623}"/>
              </a:ext>
            </a:extLst>
          </p:cNvPr>
          <p:cNvSpPr>
            <a:spLocks noGrp="1"/>
          </p:cNvSpPr>
          <p:nvPr>
            <p:ph type="sldNum" sz="quarter" idx="12"/>
          </p:nvPr>
        </p:nvSpPr>
        <p:spPr/>
        <p:txBody>
          <a:bodyPr/>
          <a:lstStyle/>
          <a:p>
            <a:fld id="{AFBBF0E3-C4FF-4C45-A8D6-B80ADFACDF0C}" type="slidenum">
              <a:rPr lang="zh-CN" altLang="en-US" smtClean="0"/>
              <a:t>‹#›</a:t>
            </a:fld>
            <a:endParaRPr lang="zh-CN" altLang="en-US"/>
          </a:p>
        </p:txBody>
      </p:sp>
    </p:spTree>
    <p:extLst>
      <p:ext uri="{BB962C8B-B14F-4D97-AF65-F5344CB8AC3E}">
        <p14:creationId xmlns:p14="http://schemas.microsoft.com/office/powerpoint/2010/main" val="1835637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62903-D17A-06C9-C259-F0A9BAC21A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89973F-C725-F774-8E2F-95259B7148F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C9278B-5E1A-0A53-554D-78C88B3FBC9B}"/>
              </a:ext>
            </a:extLst>
          </p:cNvPr>
          <p:cNvSpPr>
            <a:spLocks noGrp="1"/>
          </p:cNvSpPr>
          <p:nvPr>
            <p:ph type="dt" sz="half" idx="10"/>
          </p:nvPr>
        </p:nvSpPr>
        <p:spPr/>
        <p:txBody>
          <a:bodyPr/>
          <a:lstStyle/>
          <a:p>
            <a:fld id="{D5D2BFA9-78CA-4B89-AA58-4E5349FF4502}"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10BF5E9B-357D-44B1-7424-40D706926F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109A80-8300-C25C-5E7A-34DEB2F82DE7}"/>
              </a:ext>
            </a:extLst>
          </p:cNvPr>
          <p:cNvSpPr>
            <a:spLocks noGrp="1"/>
          </p:cNvSpPr>
          <p:nvPr>
            <p:ph type="sldNum" sz="quarter" idx="12"/>
          </p:nvPr>
        </p:nvSpPr>
        <p:spPr/>
        <p:txBody>
          <a:bodyPr/>
          <a:lstStyle/>
          <a:p>
            <a:fld id="{AFBBF0E3-C4FF-4C45-A8D6-B80ADFACDF0C}" type="slidenum">
              <a:rPr lang="zh-CN" altLang="en-US" smtClean="0"/>
              <a:t>‹#›</a:t>
            </a:fld>
            <a:endParaRPr lang="zh-CN" altLang="en-US"/>
          </a:p>
        </p:txBody>
      </p:sp>
    </p:spTree>
    <p:extLst>
      <p:ext uri="{BB962C8B-B14F-4D97-AF65-F5344CB8AC3E}">
        <p14:creationId xmlns:p14="http://schemas.microsoft.com/office/powerpoint/2010/main" val="212803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A253F-7C44-EA24-29D1-B802D7BCEFE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67A2CD-8CC7-9CBF-4B6F-CB47506AE3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16D7E5-5A03-7955-8C17-4F1D43FA1ADF}"/>
              </a:ext>
            </a:extLst>
          </p:cNvPr>
          <p:cNvSpPr>
            <a:spLocks noGrp="1"/>
          </p:cNvSpPr>
          <p:nvPr>
            <p:ph type="dt" sz="half" idx="10"/>
          </p:nvPr>
        </p:nvSpPr>
        <p:spPr/>
        <p:txBody>
          <a:bodyPr/>
          <a:lstStyle/>
          <a:p>
            <a:fld id="{D5D2BFA9-78CA-4B89-AA58-4E5349FF4502}"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DF0F9728-F1D1-D92A-0F8C-5C90B3D5A4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1E5E38-29C1-303F-7C04-9131771F9C9F}"/>
              </a:ext>
            </a:extLst>
          </p:cNvPr>
          <p:cNvSpPr>
            <a:spLocks noGrp="1"/>
          </p:cNvSpPr>
          <p:nvPr>
            <p:ph type="sldNum" sz="quarter" idx="12"/>
          </p:nvPr>
        </p:nvSpPr>
        <p:spPr/>
        <p:txBody>
          <a:bodyPr/>
          <a:lstStyle/>
          <a:p>
            <a:fld id="{AFBBF0E3-C4FF-4C45-A8D6-B80ADFACDF0C}" type="slidenum">
              <a:rPr lang="zh-CN" altLang="en-US" smtClean="0"/>
              <a:t>‹#›</a:t>
            </a:fld>
            <a:endParaRPr lang="zh-CN" altLang="en-US"/>
          </a:p>
        </p:txBody>
      </p:sp>
    </p:spTree>
    <p:extLst>
      <p:ext uri="{BB962C8B-B14F-4D97-AF65-F5344CB8AC3E}">
        <p14:creationId xmlns:p14="http://schemas.microsoft.com/office/powerpoint/2010/main" val="37672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B343C-B4C5-722B-4BC9-D8EB238D45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4E2545-84AE-6D25-6DD3-6DB72B82CD2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8CAF5DA-EC31-937B-D06B-4EE9AA898F0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A17AB05-C9FC-3C17-57D5-E9680A4349A2}"/>
              </a:ext>
            </a:extLst>
          </p:cNvPr>
          <p:cNvSpPr>
            <a:spLocks noGrp="1"/>
          </p:cNvSpPr>
          <p:nvPr>
            <p:ph type="dt" sz="half" idx="10"/>
          </p:nvPr>
        </p:nvSpPr>
        <p:spPr/>
        <p:txBody>
          <a:bodyPr/>
          <a:lstStyle/>
          <a:p>
            <a:fld id="{D5D2BFA9-78CA-4B89-AA58-4E5349FF4502}" type="datetimeFigureOut">
              <a:rPr lang="zh-CN" altLang="en-US" smtClean="0"/>
              <a:t>2023/4/23</a:t>
            </a:fld>
            <a:endParaRPr lang="zh-CN" altLang="en-US"/>
          </a:p>
        </p:txBody>
      </p:sp>
      <p:sp>
        <p:nvSpPr>
          <p:cNvPr id="6" name="页脚占位符 5">
            <a:extLst>
              <a:ext uri="{FF2B5EF4-FFF2-40B4-BE49-F238E27FC236}">
                <a16:creationId xmlns:a16="http://schemas.microsoft.com/office/drawing/2014/main" id="{91B7CC32-599D-0900-6F1F-2941C05211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07EAB6-1113-7AC2-0778-591C27020DF7}"/>
              </a:ext>
            </a:extLst>
          </p:cNvPr>
          <p:cNvSpPr>
            <a:spLocks noGrp="1"/>
          </p:cNvSpPr>
          <p:nvPr>
            <p:ph type="sldNum" sz="quarter" idx="12"/>
          </p:nvPr>
        </p:nvSpPr>
        <p:spPr/>
        <p:txBody>
          <a:bodyPr/>
          <a:lstStyle/>
          <a:p>
            <a:fld id="{AFBBF0E3-C4FF-4C45-A8D6-B80ADFACDF0C}" type="slidenum">
              <a:rPr lang="zh-CN" altLang="en-US" smtClean="0"/>
              <a:t>‹#›</a:t>
            </a:fld>
            <a:endParaRPr lang="zh-CN" altLang="en-US"/>
          </a:p>
        </p:txBody>
      </p:sp>
    </p:spTree>
    <p:extLst>
      <p:ext uri="{BB962C8B-B14F-4D97-AF65-F5344CB8AC3E}">
        <p14:creationId xmlns:p14="http://schemas.microsoft.com/office/powerpoint/2010/main" val="3771194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CEA4C-E9F5-5AC9-9556-2AB07F0E1CF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38A4C9A-D09C-3CF8-9981-0F4F98C448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70F2317-D513-E8B9-D2D2-B9EA695E79F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C918845-F91A-AA88-0EC4-8967177E04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D14DAC-A84E-7123-F559-453CD0F6B55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B63764A-78BC-41C2-F8F6-1B6FB0DEC175}"/>
              </a:ext>
            </a:extLst>
          </p:cNvPr>
          <p:cNvSpPr>
            <a:spLocks noGrp="1"/>
          </p:cNvSpPr>
          <p:nvPr>
            <p:ph type="dt" sz="half" idx="10"/>
          </p:nvPr>
        </p:nvSpPr>
        <p:spPr/>
        <p:txBody>
          <a:bodyPr/>
          <a:lstStyle/>
          <a:p>
            <a:fld id="{D5D2BFA9-78CA-4B89-AA58-4E5349FF4502}" type="datetimeFigureOut">
              <a:rPr lang="zh-CN" altLang="en-US" smtClean="0"/>
              <a:t>2023/4/23</a:t>
            </a:fld>
            <a:endParaRPr lang="zh-CN" altLang="en-US"/>
          </a:p>
        </p:txBody>
      </p:sp>
      <p:sp>
        <p:nvSpPr>
          <p:cNvPr id="8" name="页脚占位符 7">
            <a:extLst>
              <a:ext uri="{FF2B5EF4-FFF2-40B4-BE49-F238E27FC236}">
                <a16:creationId xmlns:a16="http://schemas.microsoft.com/office/drawing/2014/main" id="{76BA9DC9-6099-EF42-3E4A-3835F0E1273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22FDD20-CC49-19E4-9EFB-06A7AD010A5E}"/>
              </a:ext>
            </a:extLst>
          </p:cNvPr>
          <p:cNvSpPr>
            <a:spLocks noGrp="1"/>
          </p:cNvSpPr>
          <p:nvPr>
            <p:ph type="sldNum" sz="quarter" idx="12"/>
          </p:nvPr>
        </p:nvSpPr>
        <p:spPr/>
        <p:txBody>
          <a:bodyPr/>
          <a:lstStyle/>
          <a:p>
            <a:fld id="{AFBBF0E3-C4FF-4C45-A8D6-B80ADFACDF0C}" type="slidenum">
              <a:rPr lang="zh-CN" altLang="en-US" smtClean="0"/>
              <a:t>‹#›</a:t>
            </a:fld>
            <a:endParaRPr lang="zh-CN" altLang="en-US"/>
          </a:p>
        </p:txBody>
      </p:sp>
    </p:spTree>
    <p:extLst>
      <p:ext uri="{BB962C8B-B14F-4D97-AF65-F5344CB8AC3E}">
        <p14:creationId xmlns:p14="http://schemas.microsoft.com/office/powerpoint/2010/main" val="297123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4CBD27-0159-3786-A8DF-7FF9DD3BA4C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8F6A67-3144-7835-23E7-195F5AE9D559}"/>
              </a:ext>
            </a:extLst>
          </p:cNvPr>
          <p:cNvSpPr>
            <a:spLocks noGrp="1"/>
          </p:cNvSpPr>
          <p:nvPr>
            <p:ph type="dt" sz="half" idx="10"/>
          </p:nvPr>
        </p:nvSpPr>
        <p:spPr/>
        <p:txBody>
          <a:bodyPr/>
          <a:lstStyle/>
          <a:p>
            <a:fld id="{D5D2BFA9-78CA-4B89-AA58-4E5349FF4502}" type="datetimeFigureOut">
              <a:rPr lang="zh-CN" altLang="en-US" smtClean="0"/>
              <a:t>2023/4/23</a:t>
            </a:fld>
            <a:endParaRPr lang="zh-CN" altLang="en-US"/>
          </a:p>
        </p:txBody>
      </p:sp>
      <p:sp>
        <p:nvSpPr>
          <p:cNvPr id="4" name="页脚占位符 3">
            <a:extLst>
              <a:ext uri="{FF2B5EF4-FFF2-40B4-BE49-F238E27FC236}">
                <a16:creationId xmlns:a16="http://schemas.microsoft.com/office/drawing/2014/main" id="{9F173F95-0795-2140-59D8-6165EF4392C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356F864-F3EB-1CA4-A440-8711CE023F8E}"/>
              </a:ext>
            </a:extLst>
          </p:cNvPr>
          <p:cNvSpPr>
            <a:spLocks noGrp="1"/>
          </p:cNvSpPr>
          <p:nvPr>
            <p:ph type="sldNum" sz="quarter" idx="12"/>
          </p:nvPr>
        </p:nvSpPr>
        <p:spPr/>
        <p:txBody>
          <a:bodyPr/>
          <a:lstStyle/>
          <a:p>
            <a:fld id="{AFBBF0E3-C4FF-4C45-A8D6-B80ADFACDF0C}" type="slidenum">
              <a:rPr lang="zh-CN" altLang="en-US" smtClean="0"/>
              <a:t>‹#›</a:t>
            </a:fld>
            <a:endParaRPr lang="zh-CN" altLang="en-US"/>
          </a:p>
        </p:txBody>
      </p:sp>
    </p:spTree>
    <p:extLst>
      <p:ext uri="{BB962C8B-B14F-4D97-AF65-F5344CB8AC3E}">
        <p14:creationId xmlns:p14="http://schemas.microsoft.com/office/powerpoint/2010/main" val="322651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571B13-5A6E-D5CB-C10D-DD82EF552DCA}"/>
              </a:ext>
            </a:extLst>
          </p:cNvPr>
          <p:cNvSpPr>
            <a:spLocks noGrp="1"/>
          </p:cNvSpPr>
          <p:nvPr>
            <p:ph type="dt" sz="half" idx="10"/>
          </p:nvPr>
        </p:nvSpPr>
        <p:spPr/>
        <p:txBody>
          <a:bodyPr/>
          <a:lstStyle/>
          <a:p>
            <a:fld id="{D5D2BFA9-78CA-4B89-AA58-4E5349FF4502}" type="datetimeFigureOut">
              <a:rPr lang="zh-CN" altLang="en-US" smtClean="0"/>
              <a:t>2023/4/23</a:t>
            </a:fld>
            <a:endParaRPr lang="zh-CN" altLang="en-US"/>
          </a:p>
        </p:txBody>
      </p:sp>
      <p:sp>
        <p:nvSpPr>
          <p:cNvPr id="3" name="页脚占位符 2">
            <a:extLst>
              <a:ext uri="{FF2B5EF4-FFF2-40B4-BE49-F238E27FC236}">
                <a16:creationId xmlns:a16="http://schemas.microsoft.com/office/drawing/2014/main" id="{03C37529-E7D2-A705-AC83-686D9BD3CC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AE5996D-F6AE-FBA5-3ACC-CBF1780C854F}"/>
              </a:ext>
            </a:extLst>
          </p:cNvPr>
          <p:cNvSpPr>
            <a:spLocks noGrp="1"/>
          </p:cNvSpPr>
          <p:nvPr>
            <p:ph type="sldNum" sz="quarter" idx="12"/>
          </p:nvPr>
        </p:nvSpPr>
        <p:spPr/>
        <p:txBody>
          <a:bodyPr/>
          <a:lstStyle/>
          <a:p>
            <a:fld id="{AFBBF0E3-C4FF-4C45-A8D6-B80ADFACDF0C}" type="slidenum">
              <a:rPr lang="zh-CN" altLang="en-US" smtClean="0"/>
              <a:t>‹#›</a:t>
            </a:fld>
            <a:endParaRPr lang="zh-CN" altLang="en-US"/>
          </a:p>
        </p:txBody>
      </p:sp>
    </p:spTree>
    <p:extLst>
      <p:ext uri="{BB962C8B-B14F-4D97-AF65-F5344CB8AC3E}">
        <p14:creationId xmlns:p14="http://schemas.microsoft.com/office/powerpoint/2010/main" val="289309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10A3B-A2E1-2D03-3E16-02CA800B558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D9B7A46-AF14-6108-2668-D6BFA60D73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1FBACE-045F-6FF7-A020-07F19708D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630E00-8BD3-2BF8-80F1-AA7517913A47}"/>
              </a:ext>
            </a:extLst>
          </p:cNvPr>
          <p:cNvSpPr>
            <a:spLocks noGrp="1"/>
          </p:cNvSpPr>
          <p:nvPr>
            <p:ph type="dt" sz="half" idx="10"/>
          </p:nvPr>
        </p:nvSpPr>
        <p:spPr/>
        <p:txBody>
          <a:bodyPr/>
          <a:lstStyle/>
          <a:p>
            <a:fld id="{D5D2BFA9-78CA-4B89-AA58-4E5349FF4502}" type="datetimeFigureOut">
              <a:rPr lang="zh-CN" altLang="en-US" smtClean="0"/>
              <a:t>2023/4/23</a:t>
            </a:fld>
            <a:endParaRPr lang="zh-CN" altLang="en-US"/>
          </a:p>
        </p:txBody>
      </p:sp>
      <p:sp>
        <p:nvSpPr>
          <p:cNvPr id="6" name="页脚占位符 5">
            <a:extLst>
              <a:ext uri="{FF2B5EF4-FFF2-40B4-BE49-F238E27FC236}">
                <a16:creationId xmlns:a16="http://schemas.microsoft.com/office/drawing/2014/main" id="{71B5A314-6B19-7B1E-5D53-7DF04302F0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199C3B-8CA7-02A2-2198-48888EBC25B0}"/>
              </a:ext>
            </a:extLst>
          </p:cNvPr>
          <p:cNvSpPr>
            <a:spLocks noGrp="1"/>
          </p:cNvSpPr>
          <p:nvPr>
            <p:ph type="sldNum" sz="quarter" idx="12"/>
          </p:nvPr>
        </p:nvSpPr>
        <p:spPr/>
        <p:txBody>
          <a:bodyPr/>
          <a:lstStyle/>
          <a:p>
            <a:fld id="{AFBBF0E3-C4FF-4C45-A8D6-B80ADFACDF0C}" type="slidenum">
              <a:rPr lang="zh-CN" altLang="en-US" smtClean="0"/>
              <a:t>‹#›</a:t>
            </a:fld>
            <a:endParaRPr lang="zh-CN" altLang="en-US"/>
          </a:p>
        </p:txBody>
      </p:sp>
    </p:spTree>
    <p:extLst>
      <p:ext uri="{BB962C8B-B14F-4D97-AF65-F5344CB8AC3E}">
        <p14:creationId xmlns:p14="http://schemas.microsoft.com/office/powerpoint/2010/main" val="210031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BA0C6-945B-5961-A785-2414F5295F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A668F7C-2B69-DC70-C3FE-A5B76176F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716BAF3-53F9-208E-7FE1-6FDAF3680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7F0A7B2-F4D8-6FCE-8389-3EAF6F36C509}"/>
              </a:ext>
            </a:extLst>
          </p:cNvPr>
          <p:cNvSpPr>
            <a:spLocks noGrp="1"/>
          </p:cNvSpPr>
          <p:nvPr>
            <p:ph type="dt" sz="half" idx="10"/>
          </p:nvPr>
        </p:nvSpPr>
        <p:spPr/>
        <p:txBody>
          <a:bodyPr/>
          <a:lstStyle/>
          <a:p>
            <a:fld id="{D5D2BFA9-78CA-4B89-AA58-4E5349FF4502}" type="datetimeFigureOut">
              <a:rPr lang="zh-CN" altLang="en-US" smtClean="0"/>
              <a:t>2023/4/23</a:t>
            </a:fld>
            <a:endParaRPr lang="zh-CN" altLang="en-US"/>
          </a:p>
        </p:txBody>
      </p:sp>
      <p:sp>
        <p:nvSpPr>
          <p:cNvPr id="6" name="页脚占位符 5">
            <a:extLst>
              <a:ext uri="{FF2B5EF4-FFF2-40B4-BE49-F238E27FC236}">
                <a16:creationId xmlns:a16="http://schemas.microsoft.com/office/drawing/2014/main" id="{79A6F1BA-6AB2-05F4-3FE2-A92371D463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A5BEC0-7A41-F3D5-8754-29082E391D2D}"/>
              </a:ext>
            </a:extLst>
          </p:cNvPr>
          <p:cNvSpPr>
            <a:spLocks noGrp="1"/>
          </p:cNvSpPr>
          <p:nvPr>
            <p:ph type="sldNum" sz="quarter" idx="12"/>
          </p:nvPr>
        </p:nvSpPr>
        <p:spPr/>
        <p:txBody>
          <a:bodyPr/>
          <a:lstStyle/>
          <a:p>
            <a:fld id="{AFBBF0E3-C4FF-4C45-A8D6-B80ADFACDF0C}" type="slidenum">
              <a:rPr lang="zh-CN" altLang="en-US" smtClean="0"/>
              <a:t>‹#›</a:t>
            </a:fld>
            <a:endParaRPr lang="zh-CN" altLang="en-US"/>
          </a:p>
        </p:txBody>
      </p:sp>
    </p:spTree>
    <p:extLst>
      <p:ext uri="{BB962C8B-B14F-4D97-AF65-F5344CB8AC3E}">
        <p14:creationId xmlns:p14="http://schemas.microsoft.com/office/powerpoint/2010/main" val="412213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4023F5D-A2EC-BF52-A043-AA29CFD292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72FDEA-CC4C-B7C2-0D52-EA7E220DF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D80A76-2CB6-B347-D5BF-5ADB183FB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2BFA9-78CA-4B89-AA58-4E5349FF4502}"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CAAF1104-CF22-E795-B964-98EF937D1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8CB9979-4306-92BE-4245-4B4B8F53B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BF0E3-C4FF-4C45-A8D6-B80ADFACDF0C}" type="slidenum">
              <a:rPr lang="zh-CN" altLang="en-US" smtClean="0"/>
              <a:t>‹#›</a:t>
            </a:fld>
            <a:endParaRPr lang="zh-CN" altLang="en-US"/>
          </a:p>
        </p:txBody>
      </p:sp>
    </p:spTree>
    <p:extLst>
      <p:ext uri="{BB962C8B-B14F-4D97-AF65-F5344CB8AC3E}">
        <p14:creationId xmlns:p14="http://schemas.microsoft.com/office/powerpoint/2010/main" val="890547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0.png"/><Relationship Id="rId7"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0.png"/><Relationship Id="rId7" Type="http://schemas.openxmlformats.org/officeDocument/2006/relationships/image" Target="../media/image19.png"/><Relationship Id="rId2" Type="http://schemas.openxmlformats.org/officeDocument/2006/relationships/customXml" Target="../ink/ink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70.png"/></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customXml" Target="../ink/ink4.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customXml" Target="../ink/ink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 y="0"/>
            <a:ext cx="12206605" cy="1039495"/>
          </a:xfrm>
          <a:prstGeom prst="rect">
            <a:avLst/>
          </a:prstGeom>
          <a:solidFill>
            <a:srgbClr val="900A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pic>
        <p:nvPicPr>
          <p:cNvPr id="6" name="图片 5" descr="G:\大学生记者团\校徽3.png校徽3"/>
          <p:cNvPicPr>
            <a:picLocks noChangeAspect="1"/>
          </p:cNvPicPr>
          <p:nvPr/>
        </p:nvPicPr>
        <p:blipFill>
          <a:blip r:embed="rId2"/>
          <a:srcRect/>
          <a:stretch>
            <a:fillRect/>
          </a:stretch>
        </p:blipFill>
        <p:spPr>
          <a:xfrm>
            <a:off x="298450" y="14605"/>
            <a:ext cx="979805" cy="1036955"/>
          </a:xfrm>
          <a:prstGeom prst="rect">
            <a:avLst/>
          </a:prstGeom>
          <a:effectLst>
            <a:outerShdw blurRad="50800" dist="38100" dir="2700000" algn="tl" rotWithShape="0">
              <a:prstClr val="black">
                <a:alpha val="40000"/>
              </a:prstClr>
            </a:outerShdw>
          </a:effectLst>
        </p:spPr>
      </p:pic>
      <p:pic>
        <p:nvPicPr>
          <p:cNvPr id="7" name="图片 6" descr="1"/>
          <p:cNvPicPr>
            <a:picLocks noChangeAspect="1"/>
          </p:cNvPicPr>
          <p:nvPr/>
        </p:nvPicPr>
        <p:blipFill>
          <a:blip r:embed="rId3"/>
          <a:stretch>
            <a:fillRect/>
          </a:stretch>
        </p:blipFill>
        <p:spPr>
          <a:xfrm>
            <a:off x="-14605" y="980440"/>
            <a:ext cx="12207240" cy="400050"/>
          </a:xfrm>
          <a:prstGeom prst="rect">
            <a:avLst/>
          </a:prstGeom>
        </p:spPr>
      </p:pic>
      <p:sp>
        <p:nvSpPr>
          <p:cNvPr id="16" name="文本框 15"/>
          <p:cNvSpPr txBox="1"/>
          <p:nvPr/>
        </p:nvSpPr>
        <p:spPr>
          <a:xfrm>
            <a:off x="3172142" y="3142704"/>
            <a:ext cx="5847715"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4400" b="1" spc="900" dirty="0">
                <a:solidFill>
                  <a:srgbClr val="A63030"/>
                </a:solidFill>
                <a:latin typeface="Aharoni" panose="02010803020104030203" pitchFamily="2" charset="-79"/>
                <a:ea typeface="微软雅黑" panose="020B0503020204020204" charset="-122"/>
                <a:cs typeface="Aharoni" panose="02010803020104030203" pitchFamily="2" charset="-79"/>
              </a:rPr>
              <a:t>论文框架结构</a:t>
            </a:r>
            <a:endParaRPr kumimoji="0" lang="zh-CN" altLang="en-US" sz="4400" b="1" i="0" spc="900" baseline="0" noProof="0" dirty="0">
              <a:ln>
                <a:noFill/>
              </a:ln>
              <a:solidFill>
                <a:srgbClr val="A63030"/>
              </a:solidFill>
              <a:uLnTx/>
              <a:uFillTx/>
              <a:latin typeface="Aharoni" panose="02010803020104030203" pitchFamily="2" charset="-79"/>
              <a:ea typeface="微软雅黑" panose="020B0503020204020204" charset="-122"/>
              <a:cs typeface="Aharoni" panose="02010803020104030203" pitchFamily="2" charset="-79"/>
            </a:endParaRPr>
          </a:p>
        </p:txBody>
      </p:sp>
      <p:sp>
        <p:nvSpPr>
          <p:cNvPr id="17" name="文本框 16"/>
          <p:cNvSpPr txBox="1"/>
          <p:nvPr/>
        </p:nvSpPr>
        <p:spPr>
          <a:xfrm>
            <a:off x="1920875" y="96265"/>
            <a:ext cx="37338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spc="900" baseline="0" noProof="0" dirty="0">
                <a:ln>
                  <a:noFill/>
                </a:ln>
                <a:solidFill>
                  <a:prstClr val="white"/>
                </a:solidFill>
                <a:effectLst>
                  <a:outerShdw blurRad="228600" dist="38100" dir="2700000" algn="tl" rotWithShape="0">
                    <a:prstClr val="black">
                      <a:alpha val="81000"/>
                    </a:prstClr>
                  </a:outerShdw>
                </a:effectLst>
                <a:uLnTx/>
                <a:uFillTx/>
                <a:latin typeface="Aharoni" panose="02010803020104030203" pitchFamily="2" charset="-79"/>
                <a:ea typeface="微软雅黑" panose="020B0503020204020204" charset="-122"/>
                <a:cs typeface="Aharoni" panose="02010803020104030203" pitchFamily="2" charset="-79"/>
              </a:rPr>
              <a:t>北京体育大学</a:t>
            </a:r>
          </a:p>
        </p:txBody>
      </p:sp>
      <p:sp>
        <p:nvSpPr>
          <p:cNvPr id="18" name="文本框 17"/>
          <p:cNvSpPr txBox="1"/>
          <p:nvPr/>
        </p:nvSpPr>
        <p:spPr>
          <a:xfrm>
            <a:off x="1433195" y="615060"/>
            <a:ext cx="4514215" cy="337185"/>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outerShdw blurRad="228600" dist="38100" dir="2700000" algn="tl" rotWithShape="0">
                    <a:prstClr val="black">
                      <a:alpha val="81000"/>
                    </a:prstClr>
                  </a:outerShdw>
                </a:effectLst>
                <a:uLnTx/>
                <a:uFillTx/>
                <a:latin typeface="Agency FB" panose="020B0503020202020204" pitchFamily="34" charset="0"/>
                <a:ea typeface="微软雅黑" panose="020B0503020204020204" charset="-122"/>
                <a:cs typeface="Aharoni" panose="02010803020104030203" pitchFamily="2" charset="-79"/>
              </a:rPr>
              <a:t>Beijing Sport University</a:t>
            </a:r>
          </a:p>
        </p:txBody>
      </p:sp>
    </p:spTree>
    <p:extLst>
      <p:ext uri="{BB962C8B-B14F-4D97-AF65-F5344CB8AC3E}">
        <p14:creationId xmlns:p14="http://schemas.microsoft.com/office/powerpoint/2010/main" val="315302301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5" name="墨迹 24">
                <a:extLst>
                  <a:ext uri="{FF2B5EF4-FFF2-40B4-BE49-F238E27FC236}">
                    <a16:creationId xmlns:a16="http://schemas.microsoft.com/office/drawing/2014/main" id="{A7B757E4-8106-CDF7-A683-F00AE2DFCC23}"/>
                  </a:ext>
                </a:extLst>
              </p14:cNvPr>
              <p14:cNvContentPartPr/>
              <p14:nvPr/>
            </p14:nvContentPartPr>
            <p14:xfrm>
              <a:off x="8259720" y="3207720"/>
              <a:ext cx="360" cy="360"/>
            </p14:xfrm>
          </p:contentPart>
        </mc:Choice>
        <mc:Fallback xmlns="">
          <p:pic>
            <p:nvPicPr>
              <p:cNvPr id="25" name="墨迹 24">
                <a:extLst>
                  <a:ext uri="{FF2B5EF4-FFF2-40B4-BE49-F238E27FC236}">
                    <a16:creationId xmlns:a16="http://schemas.microsoft.com/office/drawing/2014/main" id="{A7B757E4-8106-CDF7-A683-F00AE2DFCC23}"/>
                  </a:ext>
                </a:extLst>
              </p:cNvPr>
              <p:cNvPicPr/>
              <p:nvPr/>
            </p:nvPicPr>
            <p:blipFill>
              <a:blip r:embed="rId3"/>
              <a:stretch>
                <a:fillRect/>
              </a:stretch>
            </p:blipFill>
            <p:spPr>
              <a:xfrm>
                <a:off x="8251080" y="3198720"/>
                <a:ext cx="18000" cy="18000"/>
              </a:xfrm>
              <a:prstGeom prst="rect">
                <a:avLst/>
              </a:prstGeom>
            </p:spPr>
          </p:pic>
        </mc:Fallback>
      </mc:AlternateContent>
      <p:pic>
        <p:nvPicPr>
          <p:cNvPr id="17" name="图片 16">
            <a:extLst>
              <a:ext uri="{FF2B5EF4-FFF2-40B4-BE49-F238E27FC236}">
                <a16:creationId xmlns:a16="http://schemas.microsoft.com/office/drawing/2014/main" id="{4E959859-19DB-1D67-ECDC-95C8331327C4}"/>
              </a:ext>
            </a:extLst>
          </p:cNvPr>
          <p:cNvPicPr>
            <a:picLocks/>
          </p:cNvPicPr>
          <p:nvPr/>
        </p:nvPicPr>
        <p:blipFill>
          <a:blip r:embed="rId4"/>
          <a:stretch>
            <a:fillRect/>
          </a:stretch>
        </p:blipFill>
        <p:spPr>
          <a:xfrm>
            <a:off x="906335" y="344868"/>
            <a:ext cx="1637665" cy="2400935"/>
          </a:xfrm>
          <a:prstGeom prst="rect">
            <a:avLst/>
          </a:prstGeom>
        </p:spPr>
      </p:pic>
      <p:pic>
        <p:nvPicPr>
          <p:cNvPr id="18" name="图片 17">
            <a:extLst>
              <a:ext uri="{FF2B5EF4-FFF2-40B4-BE49-F238E27FC236}">
                <a16:creationId xmlns:a16="http://schemas.microsoft.com/office/drawing/2014/main" id="{A45DA0E8-E73C-BF34-6070-25F7D1DC4F72}"/>
              </a:ext>
            </a:extLst>
          </p:cNvPr>
          <p:cNvPicPr>
            <a:picLocks/>
          </p:cNvPicPr>
          <p:nvPr/>
        </p:nvPicPr>
        <p:blipFill>
          <a:blip r:embed="rId5"/>
          <a:stretch>
            <a:fillRect/>
          </a:stretch>
        </p:blipFill>
        <p:spPr>
          <a:xfrm>
            <a:off x="2707703" y="344868"/>
            <a:ext cx="1637665" cy="2400935"/>
          </a:xfrm>
          <a:prstGeom prst="rect">
            <a:avLst/>
          </a:prstGeom>
        </p:spPr>
      </p:pic>
      <p:pic>
        <p:nvPicPr>
          <p:cNvPr id="19" name="图片 18">
            <a:extLst>
              <a:ext uri="{FF2B5EF4-FFF2-40B4-BE49-F238E27FC236}">
                <a16:creationId xmlns:a16="http://schemas.microsoft.com/office/drawing/2014/main" id="{923DDB2E-CF9C-276A-940C-E3B15B918AE5}"/>
              </a:ext>
            </a:extLst>
          </p:cNvPr>
          <p:cNvPicPr>
            <a:picLocks/>
          </p:cNvPicPr>
          <p:nvPr/>
        </p:nvPicPr>
        <p:blipFill>
          <a:blip r:embed="rId6"/>
          <a:stretch>
            <a:fillRect/>
          </a:stretch>
        </p:blipFill>
        <p:spPr>
          <a:xfrm>
            <a:off x="4509071" y="344867"/>
            <a:ext cx="1637665" cy="2400935"/>
          </a:xfrm>
          <a:prstGeom prst="rect">
            <a:avLst/>
          </a:prstGeom>
        </p:spPr>
      </p:pic>
      <p:pic>
        <p:nvPicPr>
          <p:cNvPr id="20" name="图片 19">
            <a:extLst>
              <a:ext uri="{FF2B5EF4-FFF2-40B4-BE49-F238E27FC236}">
                <a16:creationId xmlns:a16="http://schemas.microsoft.com/office/drawing/2014/main" id="{187CF887-7E0C-5D01-A109-3CCD935B50D7}"/>
              </a:ext>
            </a:extLst>
          </p:cNvPr>
          <p:cNvPicPr>
            <a:picLocks noChangeAspect="1"/>
          </p:cNvPicPr>
          <p:nvPr/>
        </p:nvPicPr>
        <p:blipFill>
          <a:blip r:embed="rId7"/>
          <a:stretch>
            <a:fillRect/>
          </a:stretch>
        </p:blipFill>
        <p:spPr>
          <a:xfrm>
            <a:off x="905699" y="3104452"/>
            <a:ext cx="1638300" cy="2399665"/>
          </a:xfrm>
          <a:prstGeom prst="rect">
            <a:avLst/>
          </a:prstGeom>
        </p:spPr>
      </p:pic>
      <p:pic>
        <p:nvPicPr>
          <p:cNvPr id="21" name="图片 20">
            <a:extLst>
              <a:ext uri="{FF2B5EF4-FFF2-40B4-BE49-F238E27FC236}">
                <a16:creationId xmlns:a16="http://schemas.microsoft.com/office/drawing/2014/main" id="{4737E85F-5EB5-49B5-DFBB-7F8CB79DFAED}"/>
              </a:ext>
            </a:extLst>
          </p:cNvPr>
          <p:cNvPicPr>
            <a:picLocks/>
          </p:cNvPicPr>
          <p:nvPr/>
        </p:nvPicPr>
        <p:blipFill>
          <a:blip r:embed="rId8"/>
          <a:stretch>
            <a:fillRect/>
          </a:stretch>
        </p:blipFill>
        <p:spPr>
          <a:xfrm>
            <a:off x="2707703" y="3104452"/>
            <a:ext cx="1637665" cy="2400935"/>
          </a:xfrm>
          <a:prstGeom prst="rect">
            <a:avLst/>
          </a:prstGeom>
        </p:spPr>
      </p:pic>
      <p:pic>
        <p:nvPicPr>
          <p:cNvPr id="22" name="图片 21">
            <a:extLst>
              <a:ext uri="{FF2B5EF4-FFF2-40B4-BE49-F238E27FC236}">
                <a16:creationId xmlns:a16="http://schemas.microsoft.com/office/drawing/2014/main" id="{C70CFA65-943F-25CA-5001-1AE2493F37A2}"/>
              </a:ext>
            </a:extLst>
          </p:cNvPr>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4509069" y="3104452"/>
            <a:ext cx="1637665" cy="1007745"/>
          </a:xfrm>
          <a:prstGeom prst="rect">
            <a:avLst/>
          </a:prstGeom>
        </p:spPr>
      </p:pic>
      <p:pic>
        <p:nvPicPr>
          <p:cNvPr id="23" name="图片 22">
            <a:extLst>
              <a:ext uri="{FF2B5EF4-FFF2-40B4-BE49-F238E27FC236}">
                <a16:creationId xmlns:a16="http://schemas.microsoft.com/office/drawing/2014/main" id="{735EB746-7897-A9F1-C88B-25401153CAE5}"/>
              </a:ext>
            </a:extLst>
          </p:cNvPr>
          <p:cNvPicPr>
            <a:picLocks/>
          </p:cNvPicPr>
          <p:nvPr/>
        </p:nvPicPr>
        <p:blipFill>
          <a:blip r:embed="rId10" cstate="print">
            <a:extLst>
              <a:ext uri="{28A0092B-C50C-407E-A947-70E740481C1C}">
                <a14:useLocalDpi xmlns:a14="http://schemas.microsoft.com/office/drawing/2010/main" val="0"/>
              </a:ext>
            </a:extLst>
          </a:blip>
          <a:stretch>
            <a:fillRect/>
          </a:stretch>
        </p:blipFill>
        <p:spPr>
          <a:xfrm>
            <a:off x="4509069" y="4470847"/>
            <a:ext cx="1637665" cy="1007745"/>
          </a:xfrm>
          <a:prstGeom prst="rect">
            <a:avLst/>
          </a:prstGeom>
        </p:spPr>
      </p:pic>
      <p:sp>
        <p:nvSpPr>
          <p:cNvPr id="26" name="文本框 18">
            <a:extLst>
              <a:ext uri="{FF2B5EF4-FFF2-40B4-BE49-F238E27FC236}">
                <a16:creationId xmlns:a16="http://schemas.microsoft.com/office/drawing/2014/main" id="{5AE679EC-D2D8-270C-3A31-8E7A3ED60F62}"/>
              </a:ext>
            </a:extLst>
          </p:cNvPr>
          <p:cNvSpPr txBox="1"/>
          <p:nvPr/>
        </p:nvSpPr>
        <p:spPr>
          <a:xfrm>
            <a:off x="1552765" y="1819910"/>
            <a:ext cx="344805" cy="4953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22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α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7" name="文本框 18">
            <a:extLst>
              <a:ext uri="{FF2B5EF4-FFF2-40B4-BE49-F238E27FC236}">
                <a16:creationId xmlns:a16="http://schemas.microsoft.com/office/drawing/2014/main" id="{514378C9-A30F-0732-1BDD-1F29D4C5415A}"/>
              </a:ext>
            </a:extLst>
          </p:cNvPr>
          <p:cNvSpPr txBox="1"/>
          <p:nvPr/>
        </p:nvSpPr>
        <p:spPr>
          <a:xfrm>
            <a:off x="3574605" y="1225550"/>
            <a:ext cx="344805" cy="4953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22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α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8" name="文本框 18">
            <a:extLst>
              <a:ext uri="{FF2B5EF4-FFF2-40B4-BE49-F238E27FC236}">
                <a16:creationId xmlns:a16="http://schemas.microsoft.com/office/drawing/2014/main" id="{82065AA1-9E4C-C171-837F-C5F0B886DB69}"/>
              </a:ext>
            </a:extLst>
          </p:cNvPr>
          <p:cNvSpPr txBox="1"/>
          <p:nvPr/>
        </p:nvSpPr>
        <p:spPr>
          <a:xfrm>
            <a:off x="5251005" y="1131758"/>
            <a:ext cx="344805" cy="4953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22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α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0" name="文本框 18">
            <a:extLst>
              <a:ext uri="{FF2B5EF4-FFF2-40B4-BE49-F238E27FC236}">
                <a16:creationId xmlns:a16="http://schemas.microsoft.com/office/drawing/2014/main" id="{8B40E974-5C8E-58F9-05D6-775CA7DD2A6D}"/>
              </a:ext>
            </a:extLst>
          </p:cNvPr>
          <p:cNvSpPr txBox="1"/>
          <p:nvPr/>
        </p:nvSpPr>
        <p:spPr>
          <a:xfrm>
            <a:off x="3229800" y="4639310"/>
            <a:ext cx="344805" cy="4953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22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α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1" name="文本框 18">
            <a:extLst>
              <a:ext uri="{FF2B5EF4-FFF2-40B4-BE49-F238E27FC236}">
                <a16:creationId xmlns:a16="http://schemas.microsoft.com/office/drawing/2014/main" id="{F15986AA-5D85-2F85-E138-E24645AD0AC5}"/>
              </a:ext>
            </a:extLst>
          </p:cNvPr>
          <p:cNvSpPr txBox="1"/>
          <p:nvPr/>
        </p:nvSpPr>
        <p:spPr>
          <a:xfrm>
            <a:off x="5327901" y="3360674"/>
            <a:ext cx="344805" cy="4953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22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α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2" name="文本框 27">
            <a:extLst>
              <a:ext uri="{FF2B5EF4-FFF2-40B4-BE49-F238E27FC236}">
                <a16:creationId xmlns:a16="http://schemas.microsoft.com/office/drawing/2014/main" id="{A70772F6-0966-3860-C50C-A45925E09CA4}"/>
              </a:ext>
            </a:extLst>
          </p:cNvPr>
          <p:cNvSpPr txBox="1"/>
          <p:nvPr/>
        </p:nvSpPr>
        <p:spPr>
          <a:xfrm>
            <a:off x="5154003" y="4938395"/>
            <a:ext cx="344805" cy="3924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2200" kern="10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d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3" name="文本框 27">
            <a:extLst>
              <a:ext uri="{FF2B5EF4-FFF2-40B4-BE49-F238E27FC236}">
                <a16:creationId xmlns:a16="http://schemas.microsoft.com/office/drawing/2014/main" id="{2CC411AA-CB39-4966-8351-0D1C3B039F07}"/>
              </a:ext>
            </a:extLst>
          </p:cNvPr>
          <p:cNvSpPr txBox="1"/>
          <p:nvPr/>
        </p:nvSpPr>
        <p:spPr>
          <a:xfrm>
            <a:off x="1818957" y="4246880"/>
            <a:ext cx="344805" cy="3924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2200" kern="10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d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79318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5" name="墨迹 24">
                <a:extLst>
                  <a:ext uri="{FF2B5EF4-FFF2-40B4-BE49-F238E27FC236}">
                    <a16:creationId xmlns:a16="http://schemas.microsoft.com/office/drawing/2014/main" id="{A7B757E4-8106-CDF7-A683-F00AE2DFCC23}"/>
                  </a:ext>
                </a:extLst>
              </p14:cNvPr>
              <p14:cNvContentPartPr/>
              <p14:nvPr/>
            </p14:nvContentPartPr>
            <p14:xfrm>
              <a:off x="8259720" y="3207720"/>
              <a:ext cx="360" cy="360"/>
            </p14:xfrm>
          </p:contentPart>
        </mc:Choice>
        <mc:Fallback xmlns="">
          <p:pic>
            <p:nvPicPr>
              <p:cNvPr id="25" name="墨迹 24">
                <a:extLst>
                  <a:ext uri="{FF2B5EF4-FFF2-40B4-BE49-F238E27FC236}">
                    <a16:creationId xmlns:a16="http://schemas.microsoft.com/office/drawing/2014/main" id="{A7B757E4-8106-CDF7-A683-F00AE2DFCC23}"/>
                  </a:ext>
                </a:extLst>
              </p:cNvPr>
              <p:cNvPicPr/>
              <p:nvPr/>
            </p:nvPicPr>
            <p:blipFill>
              <a:blip r:embed="rId3"/>
              <a:stretch>
                <a:fillRect/>
              </a:stretch>
            </p:blipFill>
            <p:spPr>
              <a:xfrm>
                <a:off x="8251080" y="3198720"/>
                <a:ext cx="18000" cy="18000"/>
              </a:xfrm>
              <a:prstGeom prst="rect">
                <a:avLst/>
              </a:prstGeom>
            </p:spPr>
          </p:pic>
        </mc:Fallback>
      </mc:AlternateContent>
      <p:pic>
        <p:nvPicPr>
          <p:cNvPr id="3" name="图片 2">
            <a:extLst>
              <a:ext uri="{FF2B5EF4-FFF2-40B4-BE49-F238E27FC236}">
                <a16:creationId xmlns:a16="http://schemas.microsoft.com/office/drawing/2014/main" id="{BE1C2EA5-FB65-C506-1AC9-C665E6FFEA7A}"/>
              </a:ext>
            </a:extLst>
          </p:cNvPr>
          <p:cNvPicPr>
            <a:picLocks/>
          </p:cNvPicPr>
          <p:nvPr/>
        </p:nvPicPr>
        <p:blipFill>
          <a:blip r:embed="rId4"/>
          <a:stretch>
            <a:fillRect/>
          </a:stretch>
        </p:blipFill>
        <p:spPr>
          <a:xfrm>
            <a:off x="355139" y="0"/>
            <a:ext cx="2016000" cy="2988000"/>
          </a:xfrm>
          <a:prstGeom prst="rect">
            <a:avLst/>
          </a:prstGeom>
        </p:spPr>
      </p:pic>
      <p:pic>
        <p:nvPicPr>
          <p:cNvPr id="5" name="图片 4">
            <a:extLst>
              <a:ext uri="{FF2B5EF4-FFF2-40B4-BE49-F238E27FC236}">
                <a16:creationId xmlns:a16="http://schemas.microsoft.com/office/drawing/2014/main" id="{D86DDC60-82F3-CA4C-D774-CD3B22DDD2A2}"/>
              </a:ext>
            </a:extLst>
          </p:cNvPr>
          <p:cNvPicPr>
            <a:picLocks/>
          </p:cNvPicPr>
          <p:nvPr/>
        </p:nvPicPr>
        <p:blipFill>
          <a:blip r:embed="rId5"/>
          <a:stretch>
            <a:fillRect/>
          </a:stretch>
        </p:blipFill>
        <p:spPr>
          <a:xfrm>
            <a:off x="2605896" y="0"/>
            <a:ext cx="1997862" cy="2988000"/>
          </a:xfrm>
          <a:prstGeom prst="rect">
            <a:avLst/>
          </a:prstGeom>
        </p:spPr>
      </p:pic>
      <p:pic>
        <p:nvPicPr>
          <p:cNvPr id="9" name="图片 8">
            <a:extLst>
              <a:ext uri="{FF2B5EF4-FFF2-40B4-BE49-F238E27FC236}">
                <a16:creationId xmlns:a16="http://schemas.microsoft.com/office/drawing/2014/main" id="{7DC59F6A-4A00-E7D0-0901-530968E5D2E0}"/>
              </a:ext>
            </a:extLst>
          </p:cNvPr>
          <p:cNvPicPr>
            <a:picLocks/>
          </p:cNvPicPr>
          <p:nvPr/>
        </p:nvPicPr>
        <p:blipFill>
          <a:blip r:embed="rId6"/>
          <a:stretch>
            <a:fillRect/>
          </a:stretch>
        </p:blipFill>
        <p:spPr>
          <a:xfrm>
            <a:off x="4856653" y="0"/>
            <a:ext cx="2016000" cy="3010320"/>
          </a:xfrm>
          <a:prstGeom prst="rect">
            <a:avLst/>
          </a:prstGeom>
        </p:spPr>
      </p:pic>
      <p:pic>
        <p:nvPicPr>
          <p:cNvPr id="11" name="图片 10">
            <a:extLst>
              <a:ext uri="{FF2B5EF4-FFF2-40B4-BE49-F238E27FC236}">
                <a16:creationId xmlns:a16="http://schemas.microsoft.com/office/drawing/2014/main" id="{4C39B4D2-7AE2-2CA2-A861-35EE98650F04}"/>
              </a:ext>
            </a:extLst>
          </p:cNvPr>
          <p:cNvPicPr>
            <a:picLocks/>
          </p:cNvPicPr>
          <p:nvPr/>
        </p:nvPicPr>
        <p:blipFill>
          <a:blip r:embed="rId7"/>
          <a:stretch>
            <a:fillRect/>
          </a:stretch>
        </p:blipFill>
        <p:spPr>
          <a:xfrm>
            <a:off x="355139" y="3429000"/>
            <a:ext cx="2016000" cy="2988000"/>
          </a:xfrm>
          <a:prstGeom prst="rect">
            <a:avLst/>
          </a:prstGeom>
        </p:spPr>
      </p:pic>
      <p:pic>
        <p:nvPicPr>
          <p:cNvPr id="13" name="图片 12">
            <a:extLst>
              <a:ext uri="{FF2B5EF4-FFF2-40B4-BE49-F238E27FC236}">
                <a16:creationId xmlns:a16="http://schemas.microsoft.com/office/drawing/2014/main" id="{845785DD-C33B-495F-4642-39A5E4DFCDB2}"/>
              </a:ext>
            </a:extLst>
          </p:cNvPr>
          <p:cNvPicPr>
            <a:picLocks/>
          </p:cNvPicPr>
          <p:nvPr/>
        </p:nvPicPr>
        <p:blipFill>
          <a:blip r:embed="rId8"/>
          <a:stretch>
            <a:fillRect/>
          </a:stretch>
        </p:blipFill>
        <p:spPr>
          <a:xfrm>
            <a:off x="2605896" y="3429000"/>
            <a:ext cx="2016000" cy="2988000"/>
          </a:xfrm>
          <a:prstGeom prst="rect">
            <a:avLst/>
          </a:prstGeom>
        </p:spPr>
      </p:pic>
      <p:pic>
        <p:nvPicPr>
          <p:cNvPr id="16" name="图片 15">
            <a:extLst>
              <a:ext uri="{FF2B5EF4-FFF2-40B4-BE49-F238E27FC236}">
                <a16:creationId xmlns:a16="http://schemas.microsoft.com/office/drawing/2014/main" id="{F26F4CA0-55D8-CD42-F929-71C98A046275}"/>
              </a:ext>
            </a:extLst>
          </p:cNvPr>
          <p:cNvPicPr>
            <a:picLocks/>
          </p:cNvPicPr>
          <p:nvPr/>
        </p:nvPicPr>
        <p:blipFill>
          <a:blip r:embed="rId9"/>
          <a:stretch>
            <a:fillRect/>
          </a:stretch>
        </p:blipFill>
        <p:spPr>
          <a:xfrm>
            <a:off x="4856653" y="3429000"/>
            <a:ext cx="1997862" cy="1267002"/>
          </a:xfrm>
          <a:prstGeom prst="rect">
            <a:avLst/>
          </a:prstGeom>
        </p:spPr>
      </p:pic>
      <p:pic>
        <p:nvPicPr>
          <p:cNvPr id="18" name="图片 17">
            <a:extLst>
              <a:ext uri="{FF2B5EF4-FFF2-40B4-BE49-F238E27FC236}">
                <a16:creationId xmlns:a16="http://schemas.microsoft.com/office/drawing/2014/main" id="{8E571914-B746-8C66-BEF9-988D2DEE847D}"/>
              </a:ext>
            </a:extLst>
          </p:cNvPr>
          <p:cNvPicPr>
            <a:picLocks/>
          </p:cNvPicPr>
          <p:nvPr/>
        </p:nvPicPr>
        <p:blipFill>
          <a:blip r:embed="rId10"/>
          <a:stretch>
            <a:fillRect/>
          </a:stretch>
        </p:blipFill>
        <p:spPr>
          <a:xfrm>
            <a:off x="4856653" y="5157001"/>
            <a:ext cx="2016000" cy="1247949"/>
          </a:xfrm>
          <a:prstGeom prst="rect">
            <a:avLst/>
          </a:prstGeom>
        </p:spPr>
      </p:pic>
    </p:spTree>
    <p:extLst>
      <p:ext uri="{BB962C8B-B14F-4D97-AF65-F5344CB8AC3E}">
        <p14:creationId xmlns:p14="http://schemas.microsoft.com/office/powerpoint/2010/main" val="2554725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AC5B1146-A5B1-A10C-7A96-E8710DE1B6FC}"/>
              </a:ext>
            </a:extLst>
          </p:cNvPr>
          <p:cNvPicPr>
            <a:picLocks noChangeAspect="1"/>
          </p:cNvPicPr>
          <p:nvPr/>
        </p:nvPicPr>
        <p:blipFill>
          <a:blip r:embed="rId2"/>
          <a:stretch>
            <a:fillRect/>
          </a:stretch>
        </p:blipFill>
        <p:spPr>
          <a:xfrm>
            <a:off x="497937" y="380320"/>
            <a:ext cx="5534797" cy="2734057"/>
          </a:xfrm>
          <a:prstGeom prst="rect">
            <a:avLst/>
          </a:prstGeom>
        </p:spPr>
      </p:pic>
      <p:cxnSp>
        <p:nvCxnSpPr>
          <p:cNvPr id="6" name="直接连接符 5">
            <a:extLst>
              <a:ext uri="{FF2B5EF4-FFF2-40B4-BE49-F238E27FC236}">
                <a16:creationId xmlns:a16="http://schemas.microsoft.com/office/drawing/2014/main" id="{068AECE6-935B-7073-CC27-A7D32B7C7E7C}"/>
              </a:ext>
            </a:extLst>
          </p:cNvPr>
          <p:cNvCxnSpPr>
            <a:cxnSpLocks/>
          </p:cNvCxnSpPr>
          <p:nvPr/>
        </p:nvCxnSpPr>
        <p:spPr>
          <a:xfrm flipV="1">
            <a:off x="1264257" y="1304014"/>
            <a:ext cx="2361538" cy="1216549"/>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185F765-88DA-3E49-BBE2-A465C57239BF}"/>
              </a:ext>
            </a:extLst>
          </p:cNvPr>
          <p:cNvCxnSpPr>
            <a:cxnSpLocks/>
          </p:cNvCxnSpPr>
          <p:nvPr/>
        </p:nvCxnSpPr>
        <p:spPr>
          <a:xfrm flipH="1">
            <a:off x="3625795" y="970059"/>
            <a:ext cx="1327868" cy="3339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弧形 28">
            <a:extLst>
              <a:ext uri="{FF2B5EF4-FFF2-40B4-BE49-F238E27FC236}">
                <a16:creationId xmlns:a16="http://schemas.microsoft.com/office/drawing/2014/main" id="{7B93467C-52B9-B84F-6154-97F09BBEC1B9}"/>
              </a:ext>
            </a:extLst>
          </p:cNvPr>
          <p:cNvSpPr/>
          <p:nvPr/>
        </p:nvSpPr>
        <p:spPr>
          <a:xfrm rot="19878879">
            <a:off x="3510138" y="1176762"/>
            <a:ext cx="226450" cy="235473"/>
          </a:xfrm>
          <a:prstGeom prst="arc">
            <a:avLst>
              <a:gd name="adj1" fmla="val 1209256"/>
              <a:gd name="adj2" fmla="val 10638504"/>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p14="http://schemas.microsoft.com/office/powerpoint/2010/main">
        <mc:Choice Requires="p14">
          <p:contentPart p14:bwMode="auto" r:id="rId3">
            <p14:nvContentPartPr>
              <p14:cNvPr id="25" name="墨迹 24">
                <a:extLst>
                  <a:ext uri="{FF2B5EF4-FFF2-40B4-BE49-F238E27FC236}">
                    <a16:creationId xmlns:a16="http://schemas.microsoft.com/office/drawing/2014/main" id="{A7B757E4-8106-CDF7-A683-F00AE2DFCC23}"/>
                  </a:ext>
                </a:extLst>
              </p14:cNvPr>
              <p14:cNvContentPartPr/>
              <p14:nvPr/>
            </p14:nvContentPartPr>
            <p14:xfrm>
              <a:off x="8259720" y="3207720"/>
              <a:ext cx="360" cy="360"/>
            </p14:xfrm>
          </p:contentPart>
        </mc:Choice>
        <mc:Fallback xmlns="">
          <p:pic>
            <p:nvPicPr>
              <p:cNvPr id="25" name="墨迹 24">
                <a:extLst>
                  <a:ext uri="{FF2B5EF4-FFF2-40B4-BE49-F238E27FC236}">
                    <a16:creationId xmlns:a16="http://schemas.microsoft.com/office/drawing/2014/main" id="{A7B757E4-8106-CDF7-A683-F00AE2DFCC23}"/>
                  </a:ext>
                </a:extLst>
              </p:cNvPr>
              <p:cNvPicPr/>
              <p:nvPr/>
            </p:nvPicPr>
            <p:blipFill>
              <a:blip r:embed="rId4"/>
              <a:stretch>
                <a:fillRect/>
              </a:stretch>
            </p:blipFill>
            <p:spPr>
              <a:xfrm>
                <a:off x="8251080" y="3198720"/>
                <a:ext cx="18000" cy="18000"/>
              </a:xfrm>
              <a:prstGeom prst="rect">
                <a:avLst/>
              </a:prstGeom>
            </p:spPr>
          </p:pic>
        </mc:Fallback>
      </mc:AlternateContent>
    </p:spTree>
    <p:extLst>
      <p:ext uri="{BB962C8B-B14F-4D97-AF65-F5344CB8AC3E}">
        <p14:creationId xmlns:p14="http://schemas.microsoft.com/office/powerpoint/2010/main" val="757716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5" name="墨迹 24">
                <a:extLst>
                  <a:ext uri="{FF2B5EF4-FFF2-40B4-BE49-F238E27FC236}">
                    <a16:creationId xmlns:a16="http://schemas.microsoft.com/office/drawing/2014/main" id="{A7B757E4-8106-CDF7-A683-F00AE2DFCC23}"/>
                  </a:ext>
                </a:extLst>
              </p14:cNvPr>
              <p14:cNvContentPartPr/>
              <p14:nvPr/>
            </p14:nvContentPartPr>
            <p14:xfrm>
              <a:off x="8259720" y="3207720"/>
              <a:ext cx="360" cy="360"/>
            </p14:xfrm>
          </p:contentPart>
        </mc:Choice>
        <mc:Fallback xmlns="">
          <p:pic>
            <p:nvPicPr>
              <p:cNvPr id="25" name="墨迹 24">
                <a:extLst>
                  <a:ext uri="{FF2B5EF4-FFF2-40B4-BE49-F238E27FC236}">
                    <a16:creationId xmlns:a16="http://schemas.microsoft.com/office/drawing/2014/main" id="{A7B757E4-8106-CDF7-A683-F00AE2DFCC23}"/>
                  </a:ext>
                </a:extLst>
              </p:cNvPr>
              <p:cNvPicPr/>
              <p:nvPr/>
            </p:nvPicPr>
            <p:blipFill>
              <a:blip r:embed="rId3"/>
              <a:stretch>
                <a:fillRect/>
              </a:stretch>
            </p:blipFill>
            <p:spPr>
              <a:xfrm>
                <a:off x="8251080" y="3198720"/>
                <a:ext cx="18000" cy="18000"/>
              </a:xfrm>
              <a:prstGeom prst="rect">
                <a:avLst/>
              </a:prstGeom>
            </p:spPr>
          </p:pic>
        </mc:Fallback>
      </mc:AlternateContent>
      <p:graphicFrame>
        <p:nvGraphicFramePr>
          <p:cNvPr id="2" name="图表 1">
            <a:extLst>
              <a:ext uri="{FF2B5EF4-FFF2-40B4-BE49-F238E27FC236}">
                <a16:creationId xmlns:a16="http://schemas.microsoft.com/office/drawing/2014/main" id="{9610D802-E6DE-E6A3-704F-009A7EBCD311}"/>
              </a:ext>
            </a:extLst>
          </p:cNvPr>
          <p:cNvGraphicFramePr/>
          <p:nvPr/>
        </p:nvGraphicFramePr>
        <p:xfrm>
          <a:off x="3474720" y="2344737"/>
          <a:ext cx="5242560" cy="21685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6903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5" name="墨迹 24">
                <a:extLst>
                  <a:ext uri="{FF2B5EF4-FFF2-40B4-BE49-F238E27FC236}">
                    <a16:creationId xmlns:a16="http://schemas.microsoft.com/office/drawing/2014/main" id="{A7B757E4-8106-CDF7-A683-F00AE2DFCC23}"/>
                  </a:ext>
                </a:extLst>
              </p14:cNvPr>
              <p14:cNvContentPartPr/>
              <p14:nvPr/>
            </p14:nvContentPartPr>
            <p14:xfrm>
              <a:off x="8259720" y="3207720"/>
              <a:ext cx="360" cy="360"/>
            </p14:xfrm>
          </p:contentPart>
        </mc:Choice>
        <mc:Fallback xmlns="">
          <p:pic>
            <p:nvPicPr>
              <p:cNvPr id="25" name="墨迹 24">
                <a:extLst>
                  <a:ext uri="{FF2B5EF4-FFF2-40B4-BE49-F238E27FC236}">
                    <a16:creationId xmlns:a16="http://schemas.microsoft.com/office/drawing/2014/main" id="{A7B757E4-8106-CDF7-A683-F00AE2DFCC23}"/>
                  </a:ext>
                </a:extLst>
              </p:cNvPr>
              <p:cNvPicPr/>
              <p:nvPr/>
            </p:nvPicPr>
            <p:blipFill>
              <a:blip r:embed="rId3"/>
              <a:stretch>
                <a:fillRect/>
              </a:stretch>
            </p:blipFill>
            <p:spPr>
              <a:xfrm>
                <a:off x="8251080" y="3198720"/>
                <a:ext cx="18000" cy="18000"/>
              </a:xfrm>
              <a:prstGeom prst="rect">
                <a:avLst/>
              </a:prstGeom>
            </p:spPr>
          </p:pic>
        </mc:Fallback>
      </mc:AlternateContent>
    </p:spTree>
    <p:extLst>
      <p:ext uri="{BB962C8B-B14F-4D97-AF65-F5344CB8AC3E}">
        <p14:creationId xmlns:p14="http://schemas.microsoft.com/office/powerpoint/2010/main" val="141517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 y="0"/>
            <a:ext cx="12206605" cy="1039495"/>
          </a:xfrm>
          <a:prstGeom prst="rect">
            <a:avLst/>
          </a:prstGeom>
          <a:solidFill>
            <a:srgbClr val="900A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pic>
        <p:nvPicPr>
          <p:cNvPr id="6" name="图片 5" descr="G:\大学生记者团\校徽3.png校徽3"/>
          <p:cNvPicPr>
            <a:picLocks noChangeAspect="1"/>
          </p:cNvPicPr>
          <p:nvPr/>
        </p:nvPicPr>
        <p:blipFill>
          <a:blip r:embed="rId2"/>
          <a:srcRect/>
          <a:stretch>
            <a:fillRect/>
          </a:stretch>
        </p:blipFill>
        <p:spPr>
          <a:xfrm>
            <a:off x="298450" y="14605"/>
            <a:ext cx="979805" cy="1036955"/>
          </a:xfrm>
          <a:prstGeom prst="rect">
            <a:avLst/>
          </a:prstGeom>
          <a:effectLst>
            <a:outerShdw blurRad="50800" dist="38100" dir="2700000" algn="tl" rotWithShape="0">
              <a:prstClr val="black">
                <a:alpha val="40000"/>
              </a:prstClr>
            </a:outerShdw>
          </a:effectLst>
        </p:spPr>
      </p:pic>
      <p:pic>
        <p:nvPicPr>
          <p:cNvPr id="7" name="图片 6" descr="1"/>
          <p:cNvPicPr>
            <a:picLocks noChangeAspect="1"/>
          </p:cNvPicPr>
          <p:nvPr/>
        </p:nvPicPr>
        <p:blipFill>
          <a:blip r:embed="rId3"/>
          <a:stretch>
            <a:fillRect/>
          </a:stretch>
        </p:blipFill>
        <p:spPr>
          <a:xfrm>
            <a:off x="-14605" y="980440"/>
            <a:ext cx="12207240" cy="400050"/>
          </a:xfrm>
          <a:prstGeom prst="rect">
            <a:avLst/>
          </a:prstGeom>
        </p:spPr>
      </p:pic>
      <p:sp>
        <p:nvSpPr>
          <p:cNvPr id="17" name="文本框 16"/>
          <p:cNvSpPr txBox="1"/>
          <p:nvPr/>
        </p:nvSpPr>
        <p:spPr>
          <a:xfrm>
            <a:off x="1920875" y="96265"/>
            <a:ext cx="37338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spc="900" baseline="0" noProof="0" dirty="0">
                <a:ln>
                  <a:noFill/>
                </a:ln>
                <a:solidFill>
                  <a:prstClr val="white"/>
                </a:solidFill>
                <a:effectLst>
                  <a:outerShdw blurRad="228600" dist="38100" dir="2700000" algn="tl" rotWithShape="0">
                    <a:prstClr val="black">
                      <a:alpha val="81000"/>
                    </a:prstClr>
                  </a:outerShdw>
                </a:effectLst>
                <a:uLnTx/>
                <a:uFillTx/>
                <a:latin typeface="Aharoni" panose="02010803020104030203" pitchFamily="2" charset="-79"/>
                <a:ea typeface="微软雅黑" panose="020B0503020204020204" charset="-122"/>
                <a:cs typeface="Aharoni" panose="02010803020104030203" pitchFamily="2" charset="-79"/>
              </a:rPr>
              <a:t>北京体育大学</a:t>
            </a:r>
          </a:p>
        </p:txBody>
      </p:sp>
      <p:sp>
        <p:nvSpPr>
          <p:cNvPr id="18" name="文本框 17"/>
          <p:cNvSpPr txBox="1"/>
          <p:nvPr/>
        </p:nvSpPr>
        <p:spPr>
          <a:xfrm>
            <a:off x="1433195" y="615060"/>
            <a:ext cx="4514215" cy="337185"/>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outerShdw blurRad="228600" dist="38100" dir="2700000" algn="tl" rotWithShape="0">
                    <a:prstClr val="black">
                      <a:alpha val="81000"/>
                    </a:prstClr>
                  </a:outerShdw>
                </a:effectLst>
                <a:uLnTx/>
                <a:uFillTx/>
                <a:latin typeface="Agency FB" panose="020B0503020202020204" pitchFamily="34" charset="0"/>
                <a:ea typeface="微软雅黑" panose="020B0503020204020204" charset="-122"/>
                <a:cs typeface="Aharoni" panose="02010803020104030203" pitchFamily="2" charset="-79"/>
              </a:rPr>
              <a:t>Beijing Sport University</a:t>
            </a:r>
          </a:p>
        </p:txBody>
      </p:sp>
      <p:sp>
        <p:nvSpPr>
          <p:cNvPr id="4" name="灯片编号占位符 3"/>
          <p:cNvSpPr>
            <a:spLocks noGrp="1"/>
          </p:cNvSpPr>
          <p:nvPr>
            <p:ph type="sldNum" sz="quarter" idx="12"/>
          </p:nvPr>
        </p:nvSpPr>
        <p:spPr/>
        <p:txBody>
          <a:bodyPr/>
          <a:lstStyle/>
          <a:p>
            <a:r>
              <a:rPr lang="en-US" altLang="zh-CN" dirty="0"/>
              <a:t>3</a:t>
            </a:r>
            <a:endParaRPr lang="zh-CN" altLang="en-US" dirty="0"/>
          </a:p>
        </p:txBody>
      </p:sp>
      <p:sp>
        <p:nvSpPr>
          <p:cNvPr id="2" name="圆角矩形 27">
            <a:extLst>
              <a:ext uri="{FF2B5EF4-FFF2-40B4-BE49-F238E27FC236}">
                <a16:creationId xmlns:a16="http://schemas.microsoft.com/office/drawing/2014/main" id="{8A34798C-B3C7-3D64-B8F0-ED25FD2C8580}"/>
              </a:ext>
            </a:extLst>
          </p:cNvPr>
          <p:cNvSpPr/>
          <p:nvPr/>
        </p:nvSpPr>
        <p:spPr>
          <a:xfrm>
            <a:off x="457836" y="1314575"/>
            <a:ext cx="2261149" cy="505460"/>
          </a:xfrm>
          <a:prstGeom prst="roundRect">
            <a:avLst/>
          </a:prstGeom>
          <a:solidFill>
            <a:srgbClr val="900A0A"/>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CN" altLang="en-US" sz="2000" b="1" dirty="0">
                <a:latin typeface="Microsoft YaHei" panose="020B0503020204020204" pitchFamily="34" charset="-122"/>
                <a:ea typeface="Microsoft YaHei" panose="020B0503020204020204" pitchFamily="34" charset="-122"/>
              </a:rPr>
              <a:t>近期安排</a:t>
            </a:r>
          </a:p>
        </p:txBody>
      </p:sp>
      <p:sp>
        <p:nvSpPr>
          <p:cNvPr id="5" name="文本框 4">
            <a:extLst>
              <a:ext uri="{FF2B5EF4-FFF2-40B4-BE49-F238E27FC236}">
                <a16:creationId xmlns:a16="http://schemas.microsoft.com/office/drawing/2014/main" id="{8FB21DE4-8EAF-C539-5DE7-93E8FA5E35FD}"/>
              </a:ext>
            </a:extLst>
          </p:cNvPr>
          <p:cNvSpPr txBox="1"/>
          <p:nvPr/>
        </p:nvSpPr>
        <p:spPr>
          <a:xfrm>
            <a:off x="1920875" y="2327095"/>
            <a:ext cx="7633831" cy="1200329"/>
          </a:xfrm>
          <a:prstGeom prst="rect">
            <a:avLst/>
          </a:prstGeom>
          <a:noFill/>
        </p:spPr>
        <p:txBody>
          <a:bodyPr wrap="square" rtlCol="0">
            <a:spAutoFit/>
          </a:bodyPr>
          <a:lstStyle/>
          <a:p>
            <a:pPr marL="342900" indent="-342900">
              <a:buAutoNum type="arabicPeriod"/>
            </a:pPr>
            <a:r>
              <a:rPr lang="zh-CN" altLang="en-US" dirty="0"/>
              <a:t>阅读和</a:t>
            </a:r>
            <a:r>
              <a:rPr lang="en-US" altLang="zh-CN" dirty="0"/>
              <a:t>FMS</a:t>
            </a:r>
            <a:r>
              <a:rPr lang="zh-CN" altLang="en-US" dirty="0"/>
              <a:t>，动作质量评估相关的论文</a:t>
            </a:r>
            <a:endParaRPr lang="en-US" altLang="zh-CN" dirty="0"/>
          </a:p>
          <a:p>
            <a:pPr marL="342900" indent="-342900">
              <a:buAutoNum type="arabicPeriod"/>
            </a:pPr>
            <a:r>
              <a:rPr lang="zh-CN" altLang="en-US" dirty="0"/>
              <a:t>重新撰写文献综述部分</a:t>
            </a:r>
            <a:endParaRPr lang="en-US" altLang="zh-CN" dirty="0"/>
          </a:p>
          <a:p>
            <a:pPr marL="342900" indent="-342900">
              <a:buAutoNum type="arabicPeriod"/>
            </a:pPr>
            <a:r>
              <a:rPr lang="zh-CN" altLang="en-US" dirty="0"/>
              <a:t>完成动作识别部分的实验分析</a:t>
            </a:r>
            <a:endParaRPr lang="en-US" altLang="zh-CN" dirty="0"/>
          </a:p>
          <a:p>
            <a:pPr marL="342900" indent="-342900">
              <a:buFontTx/>
              <a:buAutoNum type="arabicPeriod"/>
            </a:pPr>
            <a:r>
              <a:rPr lang="zh-CN" altLang="en-US" dirty="0"/>
              <a:t>熟悉论文撰写要求，按照框架逐步填充内容，在写的同时保证格式规范</a:t>
            </a:r>
            <a:endParaRPr lang="en-US" altLang="zh-CN" dirty="0"/>
          </a:p>
        </p:txBody>
      </p:sp>
    </p:spTree>
    <p:extLst>
      <p:ext uri="{BB962C8B-B14F-4D97-AF65-F5344CB8AC3E}">
        <p14:creationId xmlns:p14="http://schemas.microsoft.com/office/powerpoint/2010/main" val="287783368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 y="0"/>
            <a:ext cx="12206605" cy="1039495"/>
          </a:xfrm>
          <a:prstGeom prst="rect">
            <a:avLst/>
          </a:prstGeom>
          <a:solidFill>
            <a:srgbClr val="900A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pic>
        <p:nvPicPr>
          <p:cNvPr id="6" name="图片 5" descr="G:\大学生记者团\校徽3.png校徽3"/>
          <p:cNvPicPr>
            <a:picLocks noChangeAspect="1"/>
          </p:cNvPicPr>
          <p:nvPr/>
        </p:nvPicPr>
        <p:blipFill>
          <a:blip r:embed="rId2"/>
          <a:srcRect/>
          <a:stretch>
            <a:fillRect/>
          </a:stretch>
        </p:blipFill>
        <p:spPr>
          <a:xfrm>
            <a:off x="298450" y="14605"/>
            <a:ext cx="979805" cy="1036955"/>
          </a:xfrm>
          <a:prstGeom prst="rect">
            <a:avLst/>
          </a:prstGeom>
          <a:effectLst>
            <a:outerShdw blurRad="50800" dist="38100" dir="2700000" algn="tl" rotWithShape="0">
              <a:prstClr val="black">
                <a:alpha val="40000"/>
              </a:prstClr>
            </a:outerShdw>
          </a:effectLst>
        </p:spPr>
      </p:pic>
      <p:pic>
        <p:nvPicPr>
          <p:cNvPr id="7" name="图片 6" descr="1"/>
          <p:cNvPicPr>
            <a:picLocks noChangeAspect="1"/>
          </p:cNvPicPr>
          <p:nvPr/>
        </p:nvPicPr>
        <p:blipFill>
          <a:blip r:embed="rId3"/>
          <a:stretch>
            <a:fillRect/>
          </a:stretch>
        </p:blipFill>
        <p:spPr>
          <a:xfrm>
            <a:off x="-14605" y="980440"/>
            <a:ext cx="12207240" cy="400050"/>
          </a:xfrm>
          <a:prstGeom prst="rect">
            <a:avLst/>
          </a:prstGeom>
        </p:spPr>
      </p:pic>
      <p:sp>
        <p:nvSpPr>
          <p:cNvPr id="17" name="文本框 16"/>
          <p:cNvSpPr txBox="1"/>
          <p:nvPr/>
        </p:nvSpPr>
        <p:spPr>
          <a:xfrm>
            <a:off x="1920875" y="96265"/>
            <a:ext cx="37338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spc="900" baseline="0" noProof="0" dirty="0">
                <a:ln>
                  <a:noFill/>
                </a:ln>
                <a:solidFill>
                  <a:prstClr val="white"/>
                </a:solidFill>
                <a:effectLst>
                  <a:outerShdw blurRad="228600" dist="38100" dir="2700000" algn="tl" rotWithShape="0">
                    <a:prstClr val="black">
                      <a:alpha val="81000"/>
                    </a:prstClr>
                  </a:outerShdw>
                </a:effectLst>
                <a:uLnTx/>
                <a:uFillTx/>
                <a:latin typeface="Aharoni" panose="02010803020104030203" pitchFamily="2" charset="-79"/>
                <a:ea typeface="微软雅黑" panose="020B0503020204020204" charset="-122"/>
                <a:cs typeface="Aharoni" panose="02010803020104030203" pitchFamily="2" charset="-79"/>
              </a:rPr>
              <a:t>北京体育大学</a:t>
            </a:r>
          </a:p>
        </p:txBody>
      </p:sp>
      <p:sp>
        <p:nvSpPr>
          <p:cNvPr id="18" name="文本框 17"/>
          <p:cNvSpPr txBox="1"/>
          <p:nvPr/>
        </p:nvSpPr>
        <p:spPr>
          <a:xfrm>
            <a:off x="1433195" y="615060"/>
            <a:ext cx="4514215" cy="337185"/>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outerShdw blurRad="228600" dist="38100" dir="2700000" algn="tl" rotWithShape="0">
                    <a:prstClr val="black">
                      <a:alpha val="81000"/>
                    </a:prstClr>
                  </a:outerShdw>
                </a:effectLst>
                <a:uLnTx/>
                <a:uFillTx/>
                <a:latin typeface="Agency FB" panose="020B0503020202020204" pitchFamily="34" charset="0"/>
                <a:ea typeface="微软雅黑" panose="020B0503020204020204" charset="-122"/>
                <a:cs typeface="Aharoni" panose="02010803020104030203" pitchFamily="2" charset="-79"/>
              </a:rPr>
              <a:t>Beijing Sport University</a:t>
            </a:r>
          </a:p>
        </p:txBody>
      </p:sp>
      <p:sp>
        <p:nvSpPr>
          <p:cNvPr id="4" name="灯片编号占位符 3"/>
          <p:cNvSpPr>
            <a:spLocks noGrp="1"/>
          </p:cNvSpPr>
          <p:nvPr>
            <p:ph type="sldNum" sz="quarter" idx="12"/>
          </p:nvPr>
        </p:nvSpPr>
        <p:spPr/>
        <p:txBody>
          <a:bodyPr/>
          <a:lstStyle/>
          <a:p>
            <a:fld id="{001606BA-BDB5-42A9-8303-C71C36B1FAAA}" type="slidenum">
              <a:rPr lang="zh-CN" altLang="en-US" smtClean="0"/>
              <a:t>3</a:t>
            </a:fld>
            <a:endParaRPr lang="zh-CN" altLang="en-US"/>
          </a:p>
        </p:txBody>
      </p:sp>
      <p:sp>
        <p:nvSpPr>
          <p:cNvPr id="5" name="文本框 4">
            <a:extLst>
              <a:ext uri="{FF2B5EF4-FFF2-40B4-BE49-F238E27FC236}">
                <a16:creationId xmlns:a16="http://schemas.microsoft.com/office/drawing/2014/main" id="{C975AC5D-19C5-08AD-096C-0C3403FCAF1C}"/>
              </a:ext>
            </a:extLst>
          </p:cNvPr>
          <p:cNvSpPr txBox="1"/>
          <p:nvPr/>
        </p:nvSpPr>
        <p:spPr>
          <a:xfrm>
            <a:off x="1418030" y="1408685"/>
            <a:ext cx="9058760" cy="4801314"/>
          </a:xfrm>
          <a:prstGeom prst="rect">
            <a:avLst/>
          </a:prstGeom>
          <a:noFill/>
        </p:spPr>
        <p:txBody>
          <a:bodyPr wrap="square" rtlCol="0">
            <a:spAutoFit/>
          </a:bodyPr>
          <a:lstStyle/>
          <a:p>
            <a:r>
              <a:rPr lang="zh-CN" altLang="en-US" dirty="0"/>
              <a:t>动作质量评估国内外研究现状分为以下</a:t>
            </a:r>
            <a:r>
              <a:rPr lang="en-US" altLang="zh-CN" dirty="0"/>
              <a:t>5</a:t>
            </a:r>
            <a:r>
              <a:rPr lang="zh-CN" altLang="en-US" dirty="0"/>
              <a:t>个方面：</a:t>
            </a:r>
            <a:endParaRPr lang="en-US" altLang="zh-CN" dirty="0"/>
          </a:p>
          <a:p>
            <a:r>
              <a:rPr lang="en-US" altLang="zh-CN" dirty="0"/>
              <a:t>1.</a:t>
            </a:r>
            <a:r>
              <a:rPr lang="zh-CN" altLang="en-US" dirty="0"/>
              <a:t>首先介绍不同的动作捕捉传感器</a:t>
            </a:r>
            <a:endParaRPr lang="en-US" altLang="zh-CN" dirty="0"/>
          </a:p>
          <a:p>
            <a:pPr marL="342900" indent="-342900">
              <a:buFont typeface="+mj-ea"/>
              <a:buAutoNum type="circleNumDbPlain"/>
            </a:pPr>
            <a:r>
              <a:rPr lang="zh-CN" altLang="en-US" dirty="0"/>
              <a:t>光学捕捉系统</a:t>
            </a:r>
            <a:endParaRPr lang="en-US" altLang="zh-CN" dirty="0"/>
          </a:p>
          <a:p>
            <a:pPr marL="342900" indent="-342900">
              <a:buFont typeface="+mj-ea"/>
              <a:buAutoNum type="circleNumDbPlain"/>
            </a:pPr>
            <a:r>
              <a:rPr lang="zh-CN" altLang="en-US" dirty="0"/>
              <a:t>不同相机，</a:t>
            </a:r>
            <a:r>
              <a:rPr lang="en-US" altLang="zh-CN" dirty="0"/>
              <a:t>2D</a:t>
            </a:r>
            <a:r>
              <a:rPr lang="zh-CN" altLang="en-US" dirty="0"/>
              <a:t>相机，深度相机</a:t>
            </a:r>
            <a:endParaRPr lang="en-US" altLang="zh-CN" dirty="0"/>
          </a:p>
          <a:p>
            <a:pPr marL="342900" indent="-342900">
              <a:buFont typeface="+mj-ea"/>
              <a:buAutoNum type="circleNumDbPlain"/>
            </a:pPr>
            <a:r>
              <a:rPr lang="zh-CN" altLang="en-US" dirty="0"/>
              <a:t>惯性传感器</a:t>
            </a:r>
            <a:endParaRPr lang="en-US" altLang="zh-CN" dirty="0"/>
          </a:p>
          <a:p>
            <a:pPr marL="342900" indent="-342900">
              <a:buFont typeface="+mj-ea"/>
              <a:buAutoNum type="circleNumDbPlain"/>
            </a:pPr>
            <a:r>
              <a:rPr lang="zh-CN" altLang="en-US" dirty="0"/>
              <a:t>其它传感器，如压力传感器，声学传感器</a:t>
            </a:r>
            <a:endParaRPr lang="en-US" altLang="zh-CN" dirty="0"/>
          </a:p>
          <a:p>
            <a:r>
              <a:rPr lang="en-US" altLang="zh-CN" dirty="0"/>
              <a:t>2. </a:t>
            </a:r>
            <a:r>
              <a:rPr lang="zh-CN" altLang="en-US" dirty="0"/>
              <a:t>目前一些已有的数据集</a:t>
            </a:r>
            <a:endParaRPr lang="en-US" altLang="zh-CN" dirty="0"/>
          </a:p>
          <a:p>
            <a:pPr marL="342900" indent="-342900">
              <a:buFont typeface="+mj-ea"/>
              <a:buAutoNum type="circleNumDbPlain"/>
            </a:pPr>
            <a:r>
              <a:rPr lang="en-US" altLang="zh-CN" dirty="0"/>
              <a:t>UI-PRMD – Kinect V2 + Vicon</a:t>
            </a:r>
          </a:p>
          <a:p>
            <a:pPr marL="342900" indent="-342900">
              <a:buFont typeface="+mj-ea"/>
              <a:buAutoNum type="circleNumDbPlain"/>
            </a:pPr>
            <a:r>
              <a:rPr lang="en-US" altLang="zh-CN" dirty="0"/>
              <a:t>Kinect 3D Active – Kinect V2</a:t>
            </a:r>
          </a:p>
          <a:p>
            <a:pPr marL="342900" indent="-342900">
              <a:buFont typeface="+mj-ea"/>
              <a:buAutoNum type="circleNumDbPlain"/>
            </a:pPr>
            <a:r>
              <a:rPr lang="en-US" altLang="zh-CN" dirty="0"/>
              <a:t>TST Fall Detection - Kinect V2+IMU</a:t>
            </a:r>
          </a:p>
          <a:p>
            <a:r>
              <a:rPr lang="en-US" altLang="zh-CN" dirty="0"/>
              <a:t>3. </a:t>
            </a:r>
            <a:r>
              <a:rPr lang="zh-CN" altLang="en-US" dirty="0"/>
              <a:t>特征提取</a:t>
            </a:r>
            <a:endParaRPr lang="en-US" altLang="zh-CN" dirty="0"/>
          </a:p>
          <a:p>
            <a:pPr marL="342900" indent="-342900">
              <a:buFont typeface="+mj-ea"/>
              <a:buAutoNum type="circleNumDbPlain"/>
            </a:pPr>
            <a:r>
              <a:rPr lang="zh-CN" altLang="en-US" dirty="0"/>
              <a:t>手工提取特征：根据相关领域知识</a:t>
            </a:r>
            <a:r>
              <a:rPr lang="zh-CN" altLang="en-US" b="0" i="0" dirty="0">
                <a:solidFill>
                  <a:srgbClr val="000000"/>
                </a:solidFill>
                <a:effectLst/>
                <a:latin typeface="Arial" panose="020B0604020202020204" pitchFamily="34" charset="0"/>
              </a:rPr>
              <a:t>提取关节角度和关节之间的欧几里得距离；平均速度、反应时间、持续时间、峰值速度、最大速度、距离误差、方向误差和路径长度比。</a:t>
            </a:r>
            <a:endParaRPr lang="en-US" altLang="zh-CN" b="0" i="0" dirty="0">
              <a:solidFill>
                <a:srgbClr val="000000"/>
              </a:solidFill>
              <a:effectLst/>
              <a:latin typeface="Arial" panose="020B0604020202020204" pitchFamily="34" charset="0"/>
            </a:endParaRPr>
          </a:p>
          <a:p>
            <a:pPr marL="342900" indent="-342900">
              <a:buFont typeface="+mj-ea"/>
              <a:buAutoNum type="circleNumDbPlain"/>
            </a:pPr>
            <a:r>
              <a:rPr lang="zh-CN" altLang="en-US" dirty="0">
                <a:solidFill>
                  <a:srgbClr val="000000"/>
                </a:solidFill>
                <a:latin typeface="Arial" panose="020B0604020202020204" pitchFamily="34" charset="0"/>
              </a:rPr>
              <a:t>自动提取特征：自动编码器，</a:t>
            </a:r>
            <a:r>
              <a:rPr lang="en-US" altLang="zh-CN" dirty="0">
                <a:solidFill>
                  <a:srgbClr val="000000"/>
                </a:solidFill>
                <a:latin typeface="Arial" panose="020B0604020202020204" pitchFamily="34" charset="0"/>
              </a:rPr>
              <a:t>PCA</a:t>
            </a:r>
            <a:r>
              <a:rPr lang="zh-CN" altLang="en-US" dirty="0">
                <a:solidFill>
                  <a:srgbClr val="000000"/>
                </a:solidFill>
                <a:latin typeface="Arial" panose="020B0604020202020204" pitchFamily="34" charset="0"/>
              </a:rPr>
              <a:t>等可以对原始骨架数据降维，</a:t>
            </a:r>
            <a:r>
              <a:rPr lang="en-US" altLang="zh-CN" dirty="0">
                <a:solidFill>
                  <a:srgbClr val="000000"/>
                </a:solidFill>
                <a:latin typeface="Arial" panose="020B0604020202020204" pitchFamily="34" charset="0"/>
              </a:rPr>
              <a:t>CNN</a:t>
            </a:r>
            <a:r>
              <a:rPr lang="zh-CN" altLang="en-US" dirty="0">
                <a:solidFill>
                  <a:srgbClr val="000000"/>
                </a:solidFill>
                <a:latin typeface="Arial" panose="020B0604020202020204" pitchFamily="34" charset="0"/>
              </a:rPr>
              <a:t>算法可以提取原始图像中的低维信息。</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03439759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 y="0"/>
            <a:ext cx="12206605" cy="1039495"/>
          </a:xfrm>
          <a:prstGeom prst="rect">
            <a:avLst/>
          </a:prstGeom>
          <a:solidFill>
            <a:srgbClr val="900A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pic>
        <p:nvPicPr>
          <p:cNvPr id="6" name="图片 5" descr="G:\大学生记者团\校徽3.png校徽3"/>
          <p:cNvPicPr>
            <a:picLocks noChangeAspect="1"/>
          </p:cNvPicPr>
          <p:nvPr/>
        </p:nvPicPr>
        <p:blipFill>
          <a:blip r:embed="rId2"/>
          <a:srcRect/>
          <a:stretch>
            <a:fillRect/>
          </a:stretch>
        </p:blipFill>
        <p:spPr>
          <a:xfrm>
            <a:off x="298450" y="14605"/>
            <a:ext cx="979805" cy="1036955"/>
          </a:xfrm>
          <a:prstGeom prst="rect">
            <a:avLst/>
          </a:prstGeom>
          <a:effectLst>
            <a:outerShdw blurRad="50800" dist="38100" dir="2700000" algn="tl" rotWithShape="0">
              <a:prstClr val="black">
                <a:alpha val="40000"/>
              </a:prstClr>
            </a:outerShdw>
          </a:effectLst>
        </p:spPr>
      </p:pic>
      <p:pic>
        <p:nvPicPr>
          <p:cNvPr id="7" name="图片 6" descr="1"/>
          <p:cNvPicPr>
            <a:picLocks noChangeAspect="1"/>
          </p:cNvPicPr>
          <p:nvPr/>
        </p:nvPicPr>
        <p:blipFill>
          <a:blip r:embed="rId3"/>
          <a:stretch>
            <a:fillRect/>
          </a:stretch>
        </p:blipFill>
        <p:spPr>
          <a:xfrm>
            <a:off x="-14605" y="980440"/>
            <a:ext cx="12207240" cy="400050"/>
          </a:xfrm>
          <a:prstGeom prst="rect">
            <a:avLst/>
          </a:prstGeom>
        </p:spPr>
      </p:pic>
      <p:sp>
        <p:nvSpPr>
          <p:cNvPr id="17" name="文本框 16"/>
          <p:cNvSpPr txBox="1"/>
          <p:nvPr/>
        </p:nvSpPr>
        <p:spPr>
          <a:xfrm>
            <a:off x="1920875" y="96265"/>
            <a:ext cx="37338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spc="900" baseline="0" noProof="0" dirty="0">
                <a:ln>
                  <a:noFill/>
                </a:ln>
                <a:solidFill>
                  <a:prstClr val="white"/>
                </a:solidFill>
                <a:effectLst>
                  <a:outerShdw blurRad="228600" dist="38100" dir="2700000" algn="tl" rotWithShape="0">
                    <a:prstClr val="black">
                      <a:alpha val="81000"/>
                    </a:prstClr>
                  </a:outerShdw>
                </a:effectLst>
                <a:uLnTx/>
                <a:uFillTx/>
                <a:latin typeface="Aharoni" panose="02010803020104030203" pitchFamily="2" charset="-79"/>
                <a:ea typeface="微软雅黑" panose="020B0503020204020204" charset="-122"/>
                <a:cs typeface="Aharoni" panose="02010803020104030203" pitchFamily="2" charset="-79"/>
              </a:rPr>
              <a:t>北京体育大学</a:t>
            </a:r>
          </a:p>
        </p:txBody>
      </p:sp>
      <p:sp>
        <p:nvSpPr>
          <p:cNvPr id="18" name="文本框 17"/>
          <p:cNvSpPr txBox="1"/>
          <p:nvPr/>
        </p:nvSpPr>
        <p:spPr>
          <a:xfrm>
            <a:off x="1433195" y="615060"/>
            <a:ext cx="4514215" cy="337185"/>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outerShdw blurRad="228600" dist="38100" dir="2700000" algn="tl" rotWithShape="0">
                    <a:prstClr val="black">
                      <a:alpha val="81000"/>
                    </a:prstClr>
                  </a:outerShdw>
                </a:effectLst>
                <a:uLnTx/>
                <a:uFillTx/>
                <a:latin typeface="Agency FB" panose="020B0503020202020204" pitchFamily="34" charset="0"/>
                <a:ea typeface="微软雅黑" panose="020B0503020204020204" charset="-122"/>
                <a:cs typeface="Aharoni" panose="02010803020104030203" pitchFamily="2" charset="-79"/>
              </a:rPr>
              <a:t>Beijing Sport University</a:t>
            </a:r>
          </a:p>
        </p:txBody>
      </p:sp>
      <p:sp>
        <p:nvSpPr>
          <p:cNvPr id="4" name="灯片编号占位符 3"/>
          <p:cNvSpPr>
            <a:spLocks noGrp="1"/>
          </p:cNvSpPr>
          <p:nvPr>
            <p:ph type="sldNum" sz="quarter" idx="12"/>
          </p:nvPr>
        </p:nvSpPr>
        <p:spPr/>
        <p:txBody>
          <a:bodyPr/>
          <a:lstStyle/>
          <a:p>
            <a:fld id="{001606BA-BDB5-42A9-8303-C71C36B1FAAA}" type="slidenum">
              <a:rPr lang="zh-CN" altLang="en-US" smtClean="0"/>
              <a:t>4</a:t>
            </a:fld>
            <a:endParaRPr lang="zh-CN" altLang="en-US" dirty="0"/>
          </a:p>
        </p:txBody>
      </p:sp>
      <p:sp>
        <p:nvSpPr>
          <p:cNvPr id="5" name="文本框 4">
            <a:extLst>
              <a:ext uri="{FF2B5EF4-FFF2-40B4-BE49-F238E27FC236}">
                <a16:creationId xmlns:a16="http://schemas.microsoft.com/office/drawing/2014/main" id="{C975AC5D-19C5-08AD-096C-0C3403FCAF1C}"/>
              </a:ext>
            </a:extLst>
          </p:cNvPr>
          <p:cNvSpPr txBox="1"/>
          <p:nvPr/>
        </p:nvSpPr>
        <p:spPr>
          <a:xfrm>
            <a:off x="1418030" y="1408685"/>
            <a:ext cx="9058760" cy="3970318"/>
          </a:xfrm>
          <a:prstGeom prst="rect">
            <a:avLst/>
          </a:prstGeom>
          <a:noFill/>
        </p:spPr>
        <p:txBody>
          <a:bodyPr wrap="square" rtlCol="0">
            <a:spAutoFit/>
          </a:bodyPr>
          <a:lstStyle/>
          <a:p>
            <a:r>
              <a:rPr lang="en-US" altLang="zh-CN" dirty="0"/>
              <a:t>4. </a:t>
            </a:r>
            <a:r>
              <a:rPr lang="zh-CN" altLang="en-US" dirty="0"/>
              <a:t>评估方法</a:t>
            </a:r>
            <a:endParaRPr lang="en-US" altLang="zh-CN" dirty="0"/>
          </a:p>
          <a:p>
            <a:pPr marL="342900" indent="-342900">
              <a:buFont typeface="+mj-ea"/>
              <a:buAutoNum type="circleNumDbPlain"/>
            </a:pPr>
            <a:r>
              <a:rPr lang="zh-CN" altLang="en-US" dirty="0"/>
              <a:t>离散运动评分方法（</a:t>
            </a:r>
            <a:r>
              <a:rPr lang="en-US" altLang="zh-CN" dirty="0"/>
              <a:t>Discrete movement score approaches</a:t>
            </a:r>
            <a:r>
              <a:rPr lang="zh-CN" altLang="en-US" dirty="0"/>
              <a:t>），这种方法只能将动作分为几个类别，比如正确的和不正确的，输出通常为</a:t>
            </a:r>
            <a:r>
              <a:rPr lang="en-US" altLang="zh-CN" dirty="0"/>
              <a:t>0</a:t>
            </a:r>
            <a:r>
              <a:rPr lang="zh-CN" altLang="en-US" dirty="0"/>
              <a:t>，</a:t>
            </a:r>
            <a:r>
              <a:rPr lang="en-US" altLang="zh-CN" dirty="0"/>
              <a:t>1</a:t>
            </a:r>
            <a:r>
              <a:rPr lang="zh-CN" altLang="en-US" dirty="0"/>
              <a:t>。有</a:t>
            </a:r>
            <a:r>
              <a:rPr lang="en-US" altLang="zh-CN" dirty="0" err="1"/>
              <a:t>Adaboost</a:t>
            </a:r>
            <a:r>
              <a:rPr lang="zh-CN" altLang="en-US" dirty="0"/>
              <a:t>，</a:t>
            </a:r>
            <a:r>
              <a:rPr lang="en-US" altLang="zh-CN" dirty="0"/>
              <a:t>KNN</a:t>
            </a:r>
            <a:r>
              <a:rPr lang="zh-CN" altLang="en-US" dirty="0"/>
              <a:t>，随机森林等传统机器学习方法，深度学习方法，如卷积神经网络用于一些测试。</a:t>
            </a:r>
            <a:endParaRPr lang="en-US" altLang="zh-CN" dirty="0"/>
          </a:p>
          <a:p>
            <a:pPr marL="342900" indent="-342900">
              <a:buFont typeface="+mj-ea"/>
              <a:buAutoNum type="circleNumDbPlain"/>
            </a:pPr>
            <a:r>
              <a:rPr lang="zh-CN" altLang="en-US" dirty="0"/>
              <a:t>基于规则的方法（</a:t>
            </a:r>
            <a:r>
              <a:rPr lang="en-US" altLang="zh-CN" dirty="0"/>
              <a:t> Rule-based approaches</a:t>
            </a:r>
            <a:r>
              <a:rPr lang="zh-CN" altLang="en-US" dirty="0"/>
              <a:t>），事先由临床专家定义一套规则，比如不同角度对应不同分值，通过最后的数据对其进行分析。</a:t>
            </a:r>
            <a:endParaRPr lang="en-US" altLang="zh-CN" dirty="0"/>
          </a:p>
          <a:p>
            <a:pPr marL="342900" indent="-342900">
              <a:buFont typeface="+mj-ea"/>
              <a:buAutoNum type="circleNumDbPlain"/>
            </a:pPr>
            <a:r>
              <a:rPr lang="zh-CN" altLang="en-US" dirty="0"/>
              <a:t>基于模板的方法（</a:t>
            </a:r>
            <a:r>
              <a:rPr lang="en-US" altLang="zh-CN" dirty="0"/>
              <a:t>Template-based approaches</a:t>
            </a:r>
            <a:r>
              <a:rPr lang="zh-CN" altLang="en-US" dirty="0"/>
              <a:t>），</a:t>
            </a:r>
            <a:r>
              <a:rPr lang="zh-CN" altLang="en-US" b="0" i="0" dirty="0">
                <a:solidFill>
                  <a:srgbClr val="000000"/>
                </a:solidFill>
                <a:effectLst/>
                <a:latin typeface="Arial" panose="020B0604020202020204" pitchFamily="34" charset="0"/>
              </a:rPr>
              <a:t>根据受试者执行的训练动作序列与模板动作序列之间的差异来评估患者的运动表现。</a:t>
            </a:r>
            <a:r>
              <a:rPr lang="zh-CN" altLang="en-US" dirty="0">
                <a:solidFill>
                  <a:srgbClr val="000000"/>
                </a:solidFill>
                <a:latin typeface="Arial" panose="020B0604020202020204" pitchFamily="34" charset="0"/>
              </a:rPr>
              <a:t>分为距离函数（欧氏距离，马氏距离，</a:t>
            </a:r>
            <a:r>
              <a:rPr lang="en-US" altLang="zh-CN" dirty="0">
                <a:solidFill>
                  <a:srgbClr val="000000"/>
                </a:solidFill>
                <a:latin typeface="Arial" panose="020B0604020202020204" pitchFamily="34" charset="0"/>
              </a:rPr>
              <a:t>DTW</a:t>
            </a:r>
            <a:r>
              <a:rPr lang="zh-CN" altLang="en-US" dirty="0">
                <a:solidFill>
                  <a:srgbClr val="000000"/>
                </a:solidFill>
                <a:latin typeface="Arial" panose="020B0604020202020204" pitchFamily="34" charset="0"/>
              </a:rPr>
              <a:t>等评估距离相似度）和概率密度函数（高斯混合模型，隐马尔可夫模型等）。</a:t>
            </a:r>
            <a:endParaRPr lang="en-US" altLang="zh-CN" dirty="0">
              <a:solidFill>
                <a:srgbClr val="000000"/>
              </a:solidFill>
              <a:latin typeface="Arial" panose="020B0604020202020204" pitchFamily="34" charset="0"/>
            </a:endParaRPr>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402100807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 y="0"/>
            <a:ext cx="12206605" cy="1039495"/>
          </a:xfrm>
          <a:prstGeom prst="rect">
            <a:avLst/>
          </a:prstGeom>
          <a:solidFill>
            <a:srgbClr val="900A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pic>
        <p:nvPicPr>
          <p:cNvPr id="6" name="图片 5" descr="G:\大学生记者团\校徽3.png校徽3"/>
          <p:cNvPicPr>
            <a:picLocks noChangeAspect="1"/>
          </p:cNvPicPr>
          <p:nvPr/>
        </p:nvPicPr>
        <p:blipFill>
          <a:blip r:embed="rId2"/>
          <a:srcRect/>
          <a:stretch>
            <a:fillRect/>
          </a:stretch>
        </p:blipFill>
        <p:spPr>
          <a:xfrm>
            <a:off x="298450" y="14605"/>
            <a:ext cx="979805" cy="1036955"/>
          </a:xfrm>
          <a:prstGeom prst="rect">
            <a:avLst/>
          </a:prstGeom>
          <a:effectLst>
            <a:outerShdw blurRad="50800" dist="38100" dir="2700000" algn="tl" rotWithShape="0">
              <a:prstClr val="black">
                <a:alpha val="40000"/>
              </a:prstClr>
            </a:outerShdw>
          </a:effectLst>
        </p:spPr>
      </p:pic>
      <p:pic>
        <p:nvPicPr>
          <p:cNvPr id="7" name="图片 6" descr="1"/>
          <p:cNvPicPr>
            <a:picLocks noChangeAspect="1"/>
          </p:cNvPicPr>
          <p:nvPr/>
        </p:nvPicPr>
        <p:blipFill>
          <a:blip r:embed="rId3"/>
          <a:stretch>
            <a:fillRect/>
          </a:stretch>
        </p:blipFill>
        <p:spPr>
          <a:xfrm>
            <a:off x="-14605" y="980440"/>
            <a:ext cx="12207240" cy="400050"/>
          </a:xfrm>
          <a:prstGeom prst="rect">
            <a:avLst/>
          </a:prstGeom>
        </p:spPr>
      </p:pic>
      <p:sp>
        <p:nvSpPr>
          <p:cNvPr id="17" name="文本框 16"/>
          <p:cNvSpPr txBox="1"/>
          <p:nvPr/>
        </p:nvSpPr>
        <p:spPr>
          <a:xfrm>
            <a:off x="1920875" y="96265"/>
            <a:ext cx="37338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spc="900" baseline="0" noProof="0" dirty="0">
                <a:ln>
                  <a:noFill/>
                </a:ln>
                <a:solidFill>
                  <a:prstClr val="white"/>
                </a:solidFill>
                <a:effectLst>
                  <a:outerShdw blurRad="228600" dist="38100" dir="2700000" algn="tl" rotWithShape="0">
                    <a:prstClr val="black">
                      <a:alpha val="81000"/>
                    </a:prstClr>
                  </a:outerShdw>
                </a:effectLst>
                <a:uLnTx/>
                <a:uFillTx/>
                <a:latin typeface="Aharoni" panose="02010803020104030203" pitchFamily="2" charset="-79"/>
                <a:ea typeface="微软雅黑" panose="020B0503020204020204" charset="-122"/>
                <a:cs typeface="Aharoni" panose="02010803020104030203" pitchFamily="2" charset="-79"/>
              </a:rPr>
              <a:t>北京体育大学</a:t>
            </a:r>
          </a:p>
        </p:txBody>
      </p:sp>
      <p:sp>
        <p:nvSpPr>
          <p:cNvPr id="18" name="文本框 17"/>
          <p:cNvSpPr txBox="1"/>
          <p:nvPr/>
        </p:nvSpPr>
        <p:spPr>
          <a:xfrm>
            <a:off x="1433195" y="615060"/>
            <a:ext cx="4514215" cy="337185"/>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outerShdw blurRad="228600" dist="38100" dir="2700000" algn="tl" rotWithShape="0">
                    <a:prstClr val="black">
                      <a:alpha val="81000"/>
                    </a:prstClr>
                  </a:outerShdw>
                </a:effectLst>
                <a:uLnTx/>
                <a:uFillTx/>
                <a:latin typeface="Agency FB" panose="020B0503020202020204" pitchFamily="34" charset="0"/>
                <a:ea typeface="微软雅黑" panose="020B0503020204020204" charset="-122"/>
                <a:cs typeface="Aharoni" panose="02010803020104030203" pitchFamily="2" charset="-79"/>
              </a:rPr>
              <a:t>Beijing Sport University</a:t>
            </a:r>
          </a:p>
        </p:txBody>
      </p:sp>
      <p:sp>
        <p:nvSpPr>
          <p:cNvPr id="4" name="灯片编号占位符 3"/>
          <p:cNvSpPr>
            <a:spLocks noGrp="1"/>
          </p:cNvSpPr>
          <p:nvPr>
            <p:ph type="sldNum" sz="quarter" idx="12"/>
          </p:nvPr>
        </p:nvSpPr>
        <p:spPr/>
        <p:txBody>
          <a:bodyPr/>
          <a:lstStyle/>
          <a:p>
            <a:r>
              <a:rPr lang="en-US" altLang="zh-CN" dirty="0"/>
              <a:t>1</a:t>
            </a:r>
            <a:endParaRPr lang="zh-CN" altLang="en-US" dirty="0"/>
          </a:p>
        </p:txBody>
      </p:sp>
      <p:sp>
        <p:nvSpPr>
          <p:cNvPr id="2" name="圆角矩形 27">
            <a:extLst>
              <a:ext uri="{FF2B5EF4-FFF2-40B4-BE49-F238E27FC236}">
                <a16:creationId xmlns:a16="http://schemas.microsoft.com/office/drawing/2014/main" id="{8A34798C-B3C7-3D64-B8F0-ED25FD2C8580}"/>
              </a:ext>
            </a:extLst>
          </p:cNvPr>
          <p:cNvSpPr/>
          <p:nvPr/>
        </p:nvSpPr>
        <p:spPr>
          <a:xfrm>
            <a:off x="457836" y="1314575"/>
            <a:ext cx="2261149" cy="505460"/>
          </a:xfrm>
          <a:prstGeom prst="roundRect">
            <a:avLst/>
          </a:prstGeom>
          <a:solidFill>
            <a:srgbClr val="900A0A"/>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CN" altLang="en-US" sz="2000" b="1" dirty="0">
                <a:latin typeface="Microsoft YaHei" panose="020B0503020204020204" pitchFamily="34" charset="-122"/>
                <a:ea typeface="Microsoft YaHei" panose="020B0503020204020204" pitchFamily="34" charset="-122"/>
              </a:rPr>
              <a:t>论文框架</a:t>
            </a:r>
          </a:p>
        </p:txBody>
      </p:sp>
      <p:sp>
        <p:nvSpPr>
          <p:cNvPr id="8" name="文本框 7">
            <a:extLst>
              <a:ext uri="{FF2B5EF4-FFF2-40B4-BE49-F238E27FC236}">
                <a16:creationId xmlns:a16="http://schemas.microsoft.com/office/drawing/2014/main" id="{5B592AA7-9301-C59E-D87C-AC70EF3C1A17}"/>
              </a:ext>
            </a:extLst>
          </p:cNvPr>
          <p:cNvSpPr txBox="1"/>
          <p:nvPr/>
        </p:nvSpPr>
        <p:spPr>
          <a:xfrm>
            <a:off x="1874520" y="1918080"/>
            <a:ext cx="8145780" cy="4247317"/>
          </a:xfrm>
          <a:prstGeom prst="rect">
            <a:avLst/>
          </a:prstGeom>
          <a:noFill/>
        </p:spPr>
        <p:txBody>
          <a:bodyPr wrap="square" rtlCol="0">
            <a:spAutoFit/>
          </a:bodyPr>
          <a:lstStyle/>
          <a:p>
            <a:r>
              <a:rPr lang="zh-CN" altLang="en-US" dirty="0"/>
              <a:t>摘   要</a:t>
            </a:r>
            <a:endParaRPr lang="en-US" altLang="zh-CN" dirty="0"/>
          </a:p>
          <a:p>
            <a:r>
              <a:rPr lang="en-US" altLang="zh-CN" dirty="0"/>
              <a:t>ABSTRACT</a:t>
            </a:r>
          </a:p>
          <a:p>
            <a:r>
              <a:rPr lang="zh-CN" altLang="en-US" dirty="0"/>
              <a:t>目   录</a:t>
            </a:r>
            <a:endParaRPr lang="en-US" altLang="zh-CN" dirty="0"/>
          </a:p>
          <a:p>
            <a:r>
              <a:rPr lang="en-US" altLang="zh-CN" dirty="0"/>
              <a:t>1  </a:t>
            </a:r>
            <a:r>
              <a:rPr lang="zh-CN" altLang="en-US" dirty="0"/>
              <a:t>引言</a:t>
            </a:r>
            <a:endParaRPr lang="en-US" altLang="zh-CN" dirty="0"/>
          </a:p>
          <a:p>
            <a:r>
              <a:rPr lang="en-US" altLang="zh-CN" dirty="0"/>
              <a:t>1.1  </a:t>
            </a:r>
            <a:r>
              <a:rPr lang="zh-CN" altLang="en-US" dirty="0"/>
              <a:t>问题的提出</a:t>
            </a:r>
            <a:endParaRPr lang="en-US" altLang="zh-CN" dirty="0"/>
          </a:p>
          <a:p>
            <a:r>
              <a:rPr lang="en-US" altLang="zh-CN" dirty="0"/>
              <a:t>1.2  </a:t>
            </a:r>
            <a:r>
              <a:rPr lang="zh-CN" altLang="en-US" dirty="0"/>
              <a:t>选题的目的意义 </a:t>
            </a:r>
            <a:endParaRPr lang="en-US" altLang="zh-CN" dirty="0"/>
          </a:p>
          <a:p>
            <a:r>
              <a:rPr lang="en-US" altLang="zh-CN" dirty="0"/>
              <a:t>1.2.1  </a:t>
            </a:r>
            <a:r>
              <a:rPr lang="zh-CN" altLang="en-US" dirty="0"/>
              <a:t>选题目的</a:t>
            </a:r>
            <a:endParaRPr lang="en-US" altLang="zh-CN" dirty="0"/>
          </a:p>
          <a:p>
            <a:r>
              <a:rPr lang="en-US" altLang="zh-CN" dirty="0"/>
              <a:t>1.2.2  </a:t>
            </a:r>
            <a:r>
              <a:rPr lang="zh-CN" altLang="en-US" dirty="0"/>
              <a:t>选题意义</a:t>
            </a:r>
            <a:endParaRPr lang="en-US" altLang="zh-CN" dirty="0"/>
          </a:p>
          <a:p>
            <a:r>
              <a:rPr lang="en-US" altLang="zh-CN" dirty="0"/>
              <a:t>1.2.3  </a:t>
            </a:r>
            <a:r>
              <a:rPr lang="zh-CN" altLang="en-US" dirty="0"/>
              <a:t>选题的理论价值与应用价值 </a:t>
            </a:r>
            <a:endParaRPr lang="en-US" altLang="zh-CN" dirty="0"/>
          </a:p>
          <a:p>
            <a:r>
              <a:rPr lang="en-US" altLang="zh-CN" dirty="0"/>
              <a:t>2  </a:t>
            </a:r>
            <a:r>
              <a:rPr lang="zh-CN" altLang="en-US" dirty="0"/>
              <a:t>文献综述</a:t>
            </a:r>
            <a:endParaRPr lang="en-US" altLang="zh-CN" dirty="0"/>
          </a:p>
          <a:p>
            <a:r>
              <a:rPr lang="en-US" altLang="zh-CN" dirty="0"/>
              <a:t>2.1  </a:t>
            </a:r>
            <a:r>
              <a:rPr lang="zh-CN" altLang="en-US" dirty="0"/>
              <a:t>动作质量评估国内外研究现状 </a:t>
            </a:r>
            <a:endParaRPr lang="en-US" altLang="zh-CN" dirty="0"/>
          </a:p>
          <a:p>
            <a:r>
              <a:rPr lang="en-US" altLang="zh-CN" dirty="0"/>
              <a:t>2.1.1  </a:t>
            </a:r>
            <a:r>
              <a:rPr lang="zh-CN" altLang="en-US" dirty="0"/>
              <a:t>数据采集传感器介绍 </a:t>
            </a:r>
            <a:endParaRPr lang="en-US" altLang="zh-CN" dirty="0"/>
          </a:p>
          <a:p>
            <a:r>
              <a:rPr lang="en-US" altLang="zh-CN" dirty="0"/>
              <a:t>2.1.2  </a:t>
            </a:r>
            <a:r>
              <a:rPr lang="zh-CN" altLang="en-US" dirty="0"/>
              <a:t>数据集介绍</a:t>
            </a:r>
            <a:endParaRPr lang="en-US" altLang="zh-CN" dirty="0"/>
          </a:p>
          <a:p>
            <a:r>
              <a:rPr lang="en-US" altLang="zh-CN" dirty="0"/>
              <a:t>2.1.3  </a:t>
            </a:r>
            <a:r>
              <a:rPr lang="zh-CN" altLang="en-US" dirty="0"/>
              <a:t>特征提取方法介绍</a:t>
            </a:r>
            <a:endParaRPr lang="en-US" altLang="zh-CN" dirty="0"/>
          </a:p>
          <a:p>
            <a:r>
              <a:rPr lang="en-US" altLang="zh-CN" dirty="0"/>
              <a:t>2.1.4  </a:t>
            </a:r>
            <a:r>
              <a:rPr lang="zh-CN" altLang="en-US" dirty="0"/>
              <a:t>动作质量评估方法介绍</a:t>
            </a:r>
          </a:p>
        </p:txBody>
      </p:sp>
      <p:sp>
        <p:nvSpPr>
          <p:cNvPr id="9" name="文本框 8">
            <a:extLst>
              <a:ext uri="{FF2B5EF4-FFF2-40B4-BE49-F238E27FC236}">
                <a16:creationId xmlns:a16="http://schemas.microsoft.com/office/drawing/2014/main" id="{0A6FB4CF-565F-958A-C1B9-F5707ABC13FB}"/>
              </a:ext>
            </a:extLst>
          </p:cNvPr>
          <p:cNvSpPr txBox="1"/>
          <p:nvPr/>
        </p:nvSpPr>
        <p:spPr>
          <a:xfrm>
            <a:off x="6272422" y="2195079"/>
            <a:ext cx="4114800" cy="4524315"/>
          </a:xfrm>
          <a:prstGeom prst="rect">
            <a:avLst/>
          </a:prstGeom>
          <a:noFill/>
        </p:spPr>
        <p:txBody>
          <a:bodyPr wrap="square" rtlCol="0">
            <a:spAutoFit/>
          </a:bodyPr>
          <a:lstStyle/>
          <a:p>
            <a:r>
              <a:rPr lang="en-US" altLang="zh-CN" dirty="0"/>
              <a:t>2.2  </a:t>
            </a:r>
            <a:r>
              <a:rPr lang="zh-CN" altLang="en-US" dirty="0"/>
              <a:t>功能性动作筛查国内外研究现状 </a:t>
            </a:r>
            <a:endParaRPr lang="en-US" altLang="zh-CN" dirty="0"/>
          </a:p>
          <a:p>
            <a:r>
              <a:rPr lang="en-US" altLang="zh-CN" dirty="0"/>
              <a:t>2.2.1  </a:t>
            </a:r>
            <a:r>
              <a:rPr lang="zh-CN" altLang="en-US" dirty="0"/>
              <a:t>功能性动作筛查介绍 </a:t>
            </a:r>
            <a:endParaRPr lang="en-US" altLang="zh-CN" dirty="0"/>
          </a:p>
          <a:p>
            <a:r>
              <a:rPr lang="en-US" altLang="zh-CN" dirty="0"/>
              <a:t>2.2.2  </a:t>
            </a:r>
            <a:r>
              <a:rPr lang="zh-CN" altLang="en-US" dirty="0"/>
              <a:t>功能性动作筛查研究现状</a:t>
            </a:r>
            <a:endParaRPr lang="en-US" altLang="zh-CN" dirty="0"/>
          </a:p>
          <a:p>
            <a:r>
              <a:rPr lang="en-US" altLang="zh-CN" dirty="0"/>
              <a:t>2.3  </a:t>
            </a:r>
            <a:r>
              <a:rPr lang="zh-CN" altLang="en-US" dirty="0"/>
              <a:t>本章小结 </a:t>
            </a:r>
            <a:endParaRPr lang="en-US" altLang="zh-CN" dirty="0"/>
          </a:p>
          <a:p>
            <a:r>
              <a:rPr lang="en-US" altLang="zh-CN" dirty="0"/>
              <a:t>3  </a:t>
            </a:r>
            <a:r>
              <a:rPr lang="zh-CN" altLang="en-US" dirty="0"/>
              <a:t>研究设计</a:t>
            </a:r>
            <a:endParaRPr lang="en-US" altLang="zh-CN" dirty="0"/>
          </a:p>
          <a:p>
            <a:r>
              <a:rPr lang="en-US" altLang="zh-CN" dirty="0"/>
              <a:t>3.1  </a:t>
            </a:r>
            <a:r>
              <a:rPr lang="zh-CN" altLang="en-US" dirty="0"/>
              <a:t>研究对象、方法和技术路线</a:t>
            </a:r>
            <a:endParaRPr lang="en-US" altLang="zh-CN" dirty="0"/>
          </a:p>
          <a:p>
            <a:r>
              <a:rPr lang="en-US" altLang="zh-CN" dirty="0"/>
              <a:t>3.1.1  </a:t>
            </a:r>
            <a:r>
              <a:rPr lang="zh-CN" altLang="en-US" dirty="0"/>
              <a:t>研究对象</a:t>
            </a:r>
            <a:endParaRPr lang="en-US" altLang="zh-CN" dirty="0"/>
          </a:p>
          <a:p>
            <a:r>
              <a:rPr lang="en-US" altLang="zh-CN" dirty="0"/>
              <a:t>3.1.2  </a:t>
            </a:r>
            <a:r>
              <a:rPr lang="zh-CN" altLang="en-US" dirty="0"/>
              <a:t>研究方法 </a:t>
            </a:r>
            <a:endParaRPr lang="en-US" altLang="zh-CN" dirty="0"/>
          </a:p>
          <a:p>
            <a:r>
              <a:rPr lang="en-US" altLang="zh-CN" dirty="0"/>
              <a:t>3.1.3  </a:t>
            </a:r>
            <a:r>
              <a:rPr lang="zh-CN" altLang="en-US" dirty="0"/>
              <a:t>技术路线</a:t>
            </a:r>
            <a:endParaRPr lang="en-US" altLang="zh-CN" dirty="0"/>
          </a:p>
          <a:p>
            <a:r>
              <a:rPr lang="en-US" altLang="zh-CN" dirty="0"/>
              <a:t>3.1.4  </a:t>
            </a:r>
            <a:r>
              <a:rPr lang="zh-CN" altLang="en-US" dirty="0"/>
              <a:t>研究的相关界定 </a:t>
            </a:r>
            <a:endParaRPr lang="en-US" altLang="zh-CN" dirty="0"/>
          </a:p>
          <a:p>
            <a:r>
              <a:rPr lang="en-US" altLang="zh-CN" dirty="0"/>
              <a:t>3.2  </a:t>
            </a:r>
            <a:r>
              <a:rPr lang="zh-CN" altLang="en-US" dirty="0"/>
              <a:t>研究重难点和创新点</a:t>
            </a:r>
            <a:endParaRPr lang="en-US" altLang="zh-CN" dirty="0"/>
          </a:p>
          <a:p>
            <a:r>
              <a:rPr lang="en-US" altLang="zh-CN" dirty="0"/>
              <a:t>3.2.1  </a:t>
            </a:r>
            <a:r>
              <a:rPr lang="zh-CN" altLang="en-US" dirty="0"/>
              <a:t>研究重点 </a:t>
            </a:r>
            <a:endParaRPr lang="en-US" altLang="zh-CN" dirty="0"/>
          </a:p>
          <a:p>
            <a:r>
              <a:rPr lang="en-US" altLang="zh-CN" dirty="0"/>
              <a:t>3.2.2  </a:t>
            </a:r>
            <a:r>
              <a:rPr lang="zh-CN" altLang="en-US" dirty="0"/>
              <a:t>研究难点</a:t>
            </a:r>
            <a:endParaRPr lang="en-US" altLang="zh-CN" dirty="0"/>
          </a:p>
          <a:p>
            <a:r>
              <a:rPr lang="en-US" altLang="zh-CN" dirty="0"/>
              <a:t>3.2.3  </a:t>
            </a:r>
            <a:r>
              <a:rPr lang="zh-CN" altLang="en-US" dirty="0"/>
              <a:t>研究创新点</a:t>
            </a:r>
            <a:endParaRPr lang="en-US" altLang="zh-CN" dirty="0"/>
          </a:p>
          <a:p>
            <a:r>
              <a:rPr lang="zh-CN" altLang="en-US" dirty="0">
                <a:solidFill>
                  <a:srgbClr val="C00000"/>
                </a:solidFill>
              </a:rPr>
              <a:t>一般这三部分在</a:t>
            </a:r>
            <a:r>
              <a:rPr lang="en-US" altLang="zh-CN" dirty="0">
                <a:solidFill>
                  <a:srgbClr val="C00000"/>
                </a:solidFill>
              </a:rPr>
              <a:t>25</a:t>
            </a:r>
            <a:r>
              <a:rPr lang="zh-CN" altLang="en-US" dirty="0">
                <a:solidFill>
                  <a:srgbClr val="C00000"/>
                </a:solidFill>
              </a:rPr>
              <a:t>页左右，其中文献综述和研究方法占大部分</a:t>
            </a:r>
          </a:p>
        </p:txBody>
      </p:sp>
    </p:spTree>
    <p:extLst>
      <p:ext uri="{BB962C8B-B14F-4D97-AF65-F5344CB8AC3E}">
        <p14:creationId xmlns:p14="http://schemas.microsoft.com/office/powerpoint/2010/main" val="282698916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 y="0"/>
            <a:ext cx="12206605" cy="1039495"/>
          </a:xfrm>
          <a:prstGeom prst="rect">
            <a:avLst/>
          </a:prstGeom>
          <a:solidFill>
            <a:srgbClr val="900A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pic>
        <p:nvPicPr>
          <p:cNvPr id="6" name="图片 5" descr="G:\大学生记者团\校徽3.png校徽3"/>
          <p:cNvPicPr>
            <a:picLocks noChangeAspect="1"/>
          </p:cNvPicPr>
          <p:nvPr/>
        </p:nvPicPr>
        <p:blipFill>
          <a:blip r:embed="rId2"/>
          <a:srcRect/>
          <a:stretch>
            <a:fillRect/>
          </a:stretch>
        </p:blipFill>
        <p:spPr>
          <a:xfrm>
            <a:off x="298450" y="14605"/>
            <a:ext cx="979805" cy="1036955"/>
          </a:xfrm>
          <a:prstGeom prst="rect">
            <a:avLst/>
          </a:prstGeom>
          <a:effectLst>
            <a:outerShdw blurRad="50800" dist="38100" dir="2700000" algn="tl" rotWithShape="0">
              <a:prstClr val="black">
                <a:alpha val="40000"/>
              </a:prstClr>
            </a:outerShdw>
          </a:effectLst>
        </p:spPr>
      </p:pic>
      <p:pic>
        <p:nvPicPr>
          <p:cNvPr id="7" name="图片 6" descr="1"/>
          <p:cNvPicPr>
            <a:picLocks noChangeAspect="1"/>
          </p:cNvPicPr>
          <p:nvPr/>
        </p:nvPicPr>
        <p:blipFill>
          <a:blip r:embed="rId3"/>
          <a:stretch>
            <a:fillRect/>
          </a:stretch>
        </p:blipFill>
        <p:spPr>
          <a:xfrm>
            <a:off x="-14605" y="980440"/>
            <a:ext cx="12207240" cy="400050"/>
          </a:xfrm>
          <a:prstGeom prst="rect">
            <a:avLst/>
          </a:prstGeom>
        </p:spPr>
      </p:pic>
      <p:sp>
        <p:nvSpPr>
          <p:cNvPr id="17" name="文本框 16"/>
          <p:cNvSpPr txBox="1"/>
          <p:nvPr/>
        </p:nvSpPr>
        <p:spPr>
          <a:xfrm>
            <a:off x="1920875" y="96265"/>
            <a:ext cx="37338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spc="900" baseline="0" noProof="0" dirty="0">
                <a:ln>
                  <a:noFill/>
                </a:ln>
                <a:solidFill>
                  <a:prstClr val="white"/>
                </a:solidFill>
                <a:effectLst>
                  <a:outerShdw blurRad="228600" dist="38100" dir="2700000" algn="tl" rotWithShape="0">
                    <a:prstClr val="black">
                      <a:alpha val="81000"/>
                    </a:prstClr>
                  </a:outerShdw>
                </a:effectLst>
                <a:uLnTx/>
                <a:uFillTx/>
                <a:latin typeface="Aharoni" panose="02010803020104030203" pitchFamily="2" charset="-79"/>
                <a:ea typeface="微软雅黑" panose="020B0503020204020204" charset="-122"/>
                <a:cs typeface="Aharoni" panose="02010803020104030203" pitchFamily="2" charset="-79"/>
              </a:rPr>
              <a:t>北京体育大学</a:t>
            </a:r>
          </a:p>
        </p:txBody>
      </p:sp>
      <p:sp>
        <p:nvSpPr>
          <p:cNvPr id="18" name="文本框 17"/>
          <p:cNvSpPr txBox="1"/>
          <p:nvPr/>
        </p:nvSpPr>
        <p:spPr>
          <a:xfrm>
            <a:off x="1433195" y="615060"/>
            <a:ext cx="4514215" cy="337185"/>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outerShdw blurRad="228600" dist="38100" dir="2700000" algn="tl" rotWithShape="0">
                    <a:prstClr val="black">
                      <a:alpha val="81000"/>
                    </a:prstClr>
                  </a:outerShdw>
                </a:effectLst>
                <a:uLnTx/>
                <a:uFillTx/>
                <a:latin typeface="Agency FB" panose="020B0503020202020204" pitchFamily="34" charset="0"/>
                <a:ea typeface="微软雅黑" panose="020B0503020204020204" charset="-122"/>
                <a:cs typeface="Aharoni" panose="02010803020104030203" pitchFamily="2" charset="-79"/>
              </a:rPr>
              <a:t>Beijing Sport University</a:t>
            </a:r>
          </a:p>
        </p:txBody>
      </p:sp>
      <p:sp>
        <p:nvSpPr>
          <p:cNvPr id="4" name="灯片编号占位符 3"/>
          <p:cNvSpPr>
            <a:spLocks noGrp="1"/>
          </p:cNvSpPr>
          <p:nvPr>
            <p:ph type="sldNum" sz="quarter" idx="12"/>
          </p:nvPr>
        </p:nvSpPr>
        <p:spPr/>
        <p:txBody>
          <a:bodyPr/>
          <a:lstStyle/>
          <a:p>
            <a:r>
              <a:rPr lang="en-US" altLang="zh-CN" dirty="0"/>
              <a:t>2</a:t>
            </a:r>
            <a:endParaRPr lang="zh-CN" altLang="en-US" dirty="0"/>
          </a:p>
        </p:txBody>
      </p:sp>
      <p:sp>
        <p:nvSpPr>
          <p:cNvPr id="2" name="圆角矩形 27">
            <a:extLst>
              <a:ext uri="{FF2B5EF4-FFF2-40B4-BE49-F238E27FC236}">
                <a16:creationId xmlns:a16="http://schemas.microsoft.com/office/drawing/2014/main" id="{8A34798C-B3C7-3D64-B8F0-ED25FD2C8580}"/>
              </a:ext>
            </a:extLst>
          </p:cNvPr>
          <p:cNvSpPr/>
          <p:nvPr/>
        </p:nvSpPr>
        <p:spPr>
          <a:xfrm>
            <a:off x="457836" y="1314575"/>
            <a:ext cx="2261149" cy="505460"/>
          </a:xfrm>
          <a:prstGeom prst="roundRect">
            <a:avLst/>
          </a:prstGeom>
          <a:solidFill>
            <a:srgbClr val="900A0A"/>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CN" altLang="en-US" sz="2000" b="1" dirty="0">
                <a:latin typeface="Microsoft YaHei" panose="020B0503020204020204" pitchFamily="34" charset="-122"/>
                <a:ea typeface="Microsoft YaHei" panose="020B0503020204020204" pitchFamily="34" charset="-122"/>
              </a:rPr>
              <a:t>论文框架</a:t>
            </a:r>
          </a:p>
        </p:txBody>
      </p:sp>
      <p:sp>
        <p:nvSpPr>
          <p:cNvPr id="8" name="文本框 7">
            <a:extLst>
              <a:ext uri="{FF2B5EF4-FFF2-40B4-BE49-F238E27FC236}">
                <a16:creationId xmlns:a16="http://schemas.microsoft.com/office/drawing/2014/main" id="{5B592AA7-9301-C59E-D87C-AC70EF3C1A17}"/>
              </a:ext>
            </a:extLst>
          </p:cNvPr>
          <p:cNvSpPr txBox="1"/>
          <p:nvPr/>
        </p:nvSpPr>
        <p:spPr>
          <a:xfrm>
            <a:off x="1920874" y="2083050"/>
            <a:ext cx="6835667" cy="3970318"/>
          </a:xfrm>
          <a:prstGeom prst="rect">
            <a:avLst/>
          </a:prstGeom>
          <a:noFill/>
        </p:spPr>
        <p:txBody>
          <a:bodyPr wrap="square" rtlCol="0">
            <a:spAutoFit/>
          </a:bodyPr>
          <a:lstStyle/>
          <a:p>
            <a:r>
              <a:rPr lang="en-US" altLang="zh-CN" dirty="0">
                <a:solidFill>
                  <a:srgbClr val="C00000"/>
                </a:solidFill>
              </a:rPr>
              <a:t>4  </a:t>
            </a:r>
            <a:r>
              <a:rPr lang="zh-CN" altLang="en-US" dirty="0">
                <a:solidFill>
                  <a:srgbClr val="C00000"/>
                </a:solidFill>
              </a:rPr>
              <a:t>研究过程与分析（重点）一般在</a:t>
            </a:r>
            <a:r>
              <a:rPr lang="en-US" altLang="zh-CN" dirty="0">
                <a:solidFill>
                  <a:srgbClr val="C00000"/>
                </a:solidFill>
              </a:rPr>
              <a:t>30</a:t>
            </a:r>
            <a:r>
              <a:rPr lang="zh-CN" altLang="en-US" dirty="0">
                <a:solidFill>
                  <a:srgbClr val="C00000"/>
                </a:solidFill>
              </a:rPr>
              <a:t>页左右</a:t>
            </a:r>
            <a:endParaRPr lang="en-US" altLang="zh-CN" dirty="0">
              <a:solidFill>
                <a:srgbClr val="C00000"/>
              </a:solidFill>
            </a:endParaRPr>
          </a:p>
          <a:p>
            <a:r>
              <a:rPr lang="en-US" altLang="zh-CN" dirty="0"/>
              <a:t>4.1  </a:t>
            </a:r>
            <a:r>
              <a:rPr lang="zh-CN" altLang="en-US" dirty="0"/>
              <a:t>研究过程</a:t>
            </a:r>
            <a:endParaRPr lang="en-US" altLang="zh-CN" dirty="0"/>
          </a:p>
          <a:p>
            <a:r>
              <a:rPr lang="en-US" altLang="zh-CN" dirty="0"/>
              <a:t>4.1.1  </a:t>
            </a:r>
            <a:r>
              <a:rPr lang="zh-CN" altLang="en-US" dirty="0"/>
              <a:t>数据预处理</a:t>
            </a:r>
            <a:endParaRPr lang="en-US" altLang="zh-CN" dirty="0"/>
          </a:p>
          <a:p>
            <a:r>
              <a:rPr lang="en-US" altLang="zh-CN" dirty="0"/>
              <a:t>4.1.2  </a:t>
            </a:r>
            <a:r>
              <a:rPr lang="zh-CN" altLang="en-US" dirty="0"/>
              <a:t>特征提取</a:t>
            </a:r>
            <a:endParaRPr lang="en-US" altLang="zh-CN" dirty="0"/>
          </a:p>
          <a:p>
            <a:r>
              <a:rPr lang="en-US" altLang="zh-CN" dirty="0"/>
              <a:t>4.1.3  FMS </a:t>
            </a:r>
            <a:r>
              <a:rPr lang="zh-CN" altLang="en-US" dirty="0"/>
              <a:t>动作识别</a:t>
            </a:r>
            <a:endParaRPr lang="en-US" altLang="zh-CN" dirty="0"/>
          </a:p>
          <a:p>
            <a:r>
              <a:rPr lang="en-US" altLang="zh-CN" dirty="0"/>
              <a:t>4.1.4  FMS </a:t>
            </a:r>
            <a:r>
              <a:rPr lang="zh-CN" altLang="en-US" dirty="0"/>
              <a:t>自动化评价指标的构建</a:t>
            </a:r>
            <a:endParaRPr lang="en-US" altLang="zh-CN" dirty="0"/>
          </a:p>
          <a:p>
            <a:r>
              <a:rPr lang="en-US" altLang="zh-CN" dirty="0"/>
              <a:t>4.1.5  </a:t>
            </a:r>
            <a:r>
              <a:rPr lang="zh-CN" altLang="en-US" dirty="0"/>
              <a:t>基于改进的高斯混合模型的</a:t>
            </a:r>
            <a:r>
              <a:rPr lang="en-US" altLang="zh-CN" dirty="0"/>
              <a:t>FMS</a:t>
            </a:r>
            <a:r>
              <a:rPr lang="zh-CN" altLang="en-US" dirty="0"/>
              <a:t>动作评估</a:t>
            </a:r>
            <a:endParaRPr lang="en-US" altLang="zh-CN" dirty="0"/>
          </a:p>
          <a:p>
            <a:r>
              <a:rPr lang="en-US" altLang="zh-CN" dirty="0"/>
              <a:t>4.2  </a:t>
            </a:r>
            <a:r>
              <a:rPr lang="zh-CN" altLang="en-US" dirty="0"/>
              <a:t>研究结果分析</a:t>
            </a:r>
            <a:r>
              <a:rPr lang="en-US" altLang="zh-CN" dirty="0"/>
              <a:t> </a:t>
            </a:r>
          </a:p>
          <a:p>
            <a:r>
              <a:rPr lang="en-US" altLang="zh-CN" dirty="0"/>
              <a:t>4.2.1  </a:t>
            </a:r>
            <a:r>
              <a:rPr lang="zh-CN" altLang="en-US" dirty="0"/>
              <a:t>基于改进</a:t>
            </a:r>
            <a:r>
              <a:rPr lang="en-US" altLang="zh-CN" dirty="0"/>
              <a:t>KNN</a:t>
            </a:r>
            <a:r>
              <a:rPr lang="zh-CN" altLang="en-US" dirty="0"/>
              <a:t>的</a:t>
            </a:r>
            <a:r>
              <a:rPr lang="en-US" altLang="zh-CN" dirty="0"/>
              <a:t>FMS </a:t>
            </a:r>
            <a:r>
              <a:rPr lang="zh-CN" altLang="en-US" dirty="0"/>
              <a:t>动作识别性能</a:t>
            </a:r>
            <a:endParaRPr lang="en-US" altLang="zh-CN" dirty="0"/>
          </a:p>
          <a:p>
            <a:r>
              <a:rPr lang="en-US" altLang="zh-CN" dirty="0"/>
              <a:t>4.2.2  </a:t>
            </a:r>
            <a:r>
              <a:rPr lang="zh-CN" altLang="en-US" dirty="0"/>
              <a:t>基于改进高斯混合模型的</a:t>
            </a:r>
            <a:r>
              <a:rPr lang="en-US" altLang="zh-CN" dirty="0"/>
              <a:t>FMS</a:t>
            </a:r>
            <a:r>
              <a:rPr lang="zh-CN" altLang="en-US" dirty="0"/>
              <a:t>自动化评估的性能</a:t>
            </a:r>
            <a:endParaRPr lang="en-US" altLang="zh-CN" dirty="0"/>
          </a:p>
          <a:p>
            <a:r>
              <a:rPr lang="en-US" altLang="zh-CN" dirty="0"/>
              <a:t>5  </a:t>
            </a:r>
            <a:r>
              <a:rPr lang="zh-CN" altLang="en-US" dirty="0"/>
              <a:t>研究结论与建议</a:t>
            </a:r>
            <a:endParaRPr lang="en-US" altLang="zh-CN" dirty="0"/>
          </a:p>
          <a:p>
            <a:r>
              <a:rPr lang="en-US" altLang="zh-CN" dirty="0"/>
              <a:t>5.1  </a:t>
            </a:r>
            <a:r>
              <a:rPr lang="zh-CN" altLang="en-US" dirty="0"/>
              <a:t>研究结论</a:t>
            </a:r>
            <a:endParaRPr lang="en-US" altLang="zh-CN" dirty="0"/>
          </a:p>
          <a:p>
            <a:r>
              <a:rPr lang="en-US" altLang="zh-CN" dirty="0"/>
              <a:t>5.2  </a:t>
            </a:r>
            <a:r>
              <a:rPr lang="zh-CN" altLang="en-US" dirty="0"/>
              <a:t>研究建议</a:t>
            </a:r>
            <a:endParaRPr lang="en-US" altLang="zh-CN" dirty="0"/>
          </a:p>
          <a:p>
            <a:endParaRPr lang="en-US" altLang="zh-CN" dirty="0"/>
          </a:p>
        </p:txBody>
      </p:sp>
    </p:spTree>
    <p:extLst>
      <p:ext uri="{BB962C8B-B14F-4D97-AF65-F5344CB8AC3E}">
        <p14:creationId xmlns:p14="http://schemas.microsoft.com/office/powerpoint/2010/main" val="191973603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1882169-8719-B7A7-51D5-47D5BD152394}"/>
              </a:ext>
            </a:extLst>
          </p:cNvPr>
          <p:cNvPicPr>
            <a:picLocks noChangeAspect="1"/>
          </p:cNvPicPr>
          <p:nvPr/>
        </p:nvPicPr>
        <p:blipFill>
          <a:blip r:embed="rId2"/>
          <a:stretch>
            <a:fillRect/>
          </a:stretch>
        </p:blipFill>
        <p:spPr>
          <a:xfrm>
            <a:off x="5084445" y="1797367"/>
            <a:ext cx="2023110" cy="3263265"/>
          </a:xfrm>
          <a:prstGeom prst="rect">
            <a:avLst/>
          </a:prstGeom>
        </p:spPr>
      </p:pic>
      <p:cxnSp>
        <p:nvCxnSpPr>
          <p:cNvPr id="6" name="直接连接符 5">
            <a:extLst>
              <a:ext uri="{FF2B5EF4-FFF2-40B4-BE49-F238E27FC236}">
                <a16:creationId xmlns:a16="http://schemas.microsoft.com/office/drawing/2014/main" id="{068AECE6-935B-7073-CC27-A7D32B7C7E7C}"/>
              </a:ext>
            </a:extLst>
          </p:cNvPr>
          <p:cNvCxnSpPr/>
          <p:nvPr/>
        </p:nvCxnSpPr>
        <p:spPr>
          <a:xfrm flipV="1">
            <a:off x="5537835" y="3823335"/>
            <a:ext cx="784860" cy="209550"/>
          </a:xfrm>
          <a:prstGeom prst="line">
            <a:avLst/>
          </a:prstGeom>
          <a:ln w="952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185F765-88DA-3E49-BBE2-A465C57239BF}"/>
              </a:ext>
            </a:extLst>
          </p:cNvPr>
          <p:cNvCxnSpPr>
            <a:cxnSpLocks/>
          </p:cNvCxnSpPr>
          <p:nvPr/>
        </p:nvCxnSpPr>
        <p:spPr>
          <a:xfrm flipH="1">
            <a:off x="5537835" y="3823335"/>
            <a:ext cx="784860" cy="1524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弧形 10">
            <a:extLst>
              <a:ext uri="{FF2B5EF4-FFF2-40B4-BE49-F238E27FC236}">
                <a16:creationId xmlns:a16="http://schemas.microsoft.com/office/drawing/2014/main" id="{3708A193-EF21-E02F-CC77-D60AD245BB35}"/>
              </a:ext>
            </a:extLst>
          </p:cNvPr>
          <p:cNvSpPr/>
          <p:nvPr/>
        </p:nvSpPr>
        <p:spPr>
          <a:xfrm>
            <a:off x="6068377" y="3810000"/>
            <a:ext cx="69533" cy="95250"/>
          </a:xfrm>
          <a:prstGeom prst="arc">
            <a:avLst>
              <a:gd name="adj1" fmla="val 18824985"/>
              <a:gd name="adj2" fmla="val 1629564"/>
            </a:avLst>
          </a:prstGeom>
          <a:ln w="95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6816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9F8E8B2B-393D-0714-DD87-2A15A3E4B31C}"/>
              </a:ext>
            </a:extLst>
          </p:cNvPr>
          <p:cNvPicPr>
            <a:picLocks noChangeAspect="1"/>
          </p:cNvPicPr>
          <p:nvPr/>
        </p:nvPicPr>
        <p:blipFill>
          <a:blip r:embed="rId2"/>
          <a:stretch>
            <a:fillRect/>
          </a:stretch>
        </p:blipFill>
        <p:spPr>
          <a:xfrm>
            <a:off x="4735712" y="1398508"/>
            <a:ext cx="2720576" cy="4077053"/>
          </a:xfrm>
          <a:prstGeom prst="rect">
            <a:avLst/>
          </a:prstGeom>
        </p:spPr>
      </p:pic>
      <p:pic>
        <p:nvPicPr>
          <p:cNvPr id="31" name="图片 30">
            <a:extLst>
              <a:ext uri="{FF2B5EF4-FFF2-40B4-BE49-F238E27FC236}">
                <a16:creationId xmlns:a16="http://schemas.microsoft.com/office/drawing/2014/main" id="{F9F03501-7C2D-AD5C-A0DF-23BE459CEE22}"/>
              </a:ext>
            </a:extLst>
          </p:cNvPr>
          <p:cNvPicPr>
            <a:picLocks noChangeAspect="1"/>
          </p:cNvPicPr>
          <p:nvPr/>
        </p:nvPicPr>
        <p:blipFill>
          <a:blip r:embed="rId3"/>
          <a:stretch>
            <a:fillRect/>
          </a:stretch>
        </p:blipFill>
        <p:spPr>
          <a:xfrm>
            <a:off x="1050119" y="1390473"/>
            <a:ext cx="2720576" cy="4093124"/>
          </a:xfrm>
          <a:prstGeom prst="rect">
            <a:avLst/>
          </a:prstGeom>
        </p:spPr>
      </p:pic>
      <p:cxnSp>
        <p:nvCxnSpPr>
          <p:cNvPr id="8" name="直接连接符 7">
            <a:extLst>
              <a:ext uri="{FF2B5EF4-FFF2-40B4-BE49-F238E27FC236}">
                <a16:creationId xmlns:a16="http://schemas.microsoft.com/office/drawing/2014/main" id="{B185F765-88DA-3E49-BBE2-A465C57239BF}"/>
              </a:ext>
            </a:extLst>
          </p:cNvPr>
          <p:cNvCxnSpPr>
            <a:cxnSpLocks/>
          </p:cNvCxnSpPr>
          <p:nvPr/>
        </p:nvCxnSpPr>
        <p:spPr>
          <a:xfrm flipH="1">
            <a:off x="2217420" y="2456428"/>
            <a:ext cx="537210" cy="93066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弧形 28">
            <a:extLst>
              <a:ext uri="{FF2B5EF4-FFF2-40B4-BE49-F238E27FC236}">
                <a16:creationId xmlns:a16="http://schemas.microsoft.com/office/drawing/2014/main" id="{7B93467C-52B9-B84F-6154-97F09BBEC1B9}"/>
              </a:ext>
            </a:extLst>
          </p:cNvPr>
          <p:cNvSpPr/>
          <p:nvPr/>
        </p:nvSpPr>
        <p:spPr>
          <a:xfrm rot="2966036">
            <a:off x="2606218" y="2429110"/>
            <a:ext cx="226450" cy="190780"/>
          </a:xfrm>
          <a:prstGeom prst="arc">
            <a:avLst>
              <a:gd name="adj1" fmla="val 1483350"/>
              <a:gd name="adj2" fmla="val 443018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5" name="图片 34">
            <a:extLst>
              <a:ext uri="{FF2B5EF4-FFF2-40B4-BE49-F238E27FC236}">
                <a16:creationId xmlns:a16="http://schemas.microsoft.com/office/drawing/2014/main" id="{A782DD1E-DDA2-D5A4-9317-E0F519A6F62A}"/>
              </a:ext>
            </a:extLst>
          </p:cNvPr>
          <p:cNvPicPr>
            <a:picLocks noChangeAspect="1"/>
          </p:cNvPicPr>
          <p:nvPr/>
        </p:nvPicPr>
        <p:blipFill>
          <a:blip r:embed="rId4"/>
          <a:stretch>
            <a:fillRect/>
          </a:stretch>
        </p:blipFill>
        <p:spPr>
          <a:xfrm>
            <a:off x="8017947" y="1390473"/>
            <a:ext cx="2720576" cy="4077053"/>
          </a:xfrm>
          <a:prstGeom prst="rect">
            <a:avLst/>
          </a:prstGeom>
        </p:spPr>
      </p:pic>
      <p:cxnSp>
        <p:nvCxnSpPr>
          <p:cNvPr id="6" name="直接连接符 5">
            <a:extLst>
              <a:ext uri="{FF2B5EF4-FFF2-40B4-BE49-F238E27FC236}">
                <a16:creationId xmlns:a16="http://schemas.microsoft.com/office/drawing/2014/main" id="{068AECE6-935B-7073-CC27-A7D32B7C7E7C}"/>
              </a:ext>
            </a:extLst>
          </p:cNvPr>
          <p:cNvCxnSpPr>
            <a:cxnSpLocks/>
          </p:cNvCxnSpPr>
          <p:nvPr/>
        </p:nvCxnSpPr>
        <p:spPr>
          <a:xfrm flipH="1" flipV="1">
            <a:off x="9454101" y="2376453"/>
            <a:ext cx="310101" cy="2974775"/>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61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9F8E8B2B-393D-0714-DD87-2A15A3E4B31C}"/>
              </a:ext>
            </a:extLst>
          </p:cNvPr>
          <p:cNvPicPr>
            <a:picLocks noChangeAspect="1"/>
          </p:cNvPicPr>
          <p:nvPr/>
        </p:nvPicPr>
        <p:blipFill>
          <a:blip r:embed="rId2"/>
          <a:stretch>
            <a:fillRect/>
          </a:stretch>
        </p:blipFill>
        <p:spPr>
          <a:xfrm>
            <a:off x="4735712" y="1398508"/>
            <a:ext cx="2720576" cy="4077053"/>
          </a:xfrm>
          <a:prstGeom prst="rect">
            <a:avLst/>
          </a:prstGeom>
        </p:spPr>
      </p:pic>
      <p:pic>
        <p:nvPicPr>
          <p:cNvPr id="2" name="图片 1">
            <a:extLst>
              <a:ext uri="{FF2B5EF4-FFF2-40B4-BE49-F238E27FC236}">
                <a16:creationId xmlns:a16="http://schemas.microsoft.com/office/drawing/2014/main" id="{F3BFBBDE-C257-2187-CE86-E9C6C4785141}"/>
              </a:ext>
            </a:extLst>
          </p:cNvPr>
          <p:cNvPicPr>
            <a:picLocks noChangeAspect="1"/>
          </p:cNvPicPr>
          <p:nvPr/>
        </p:nvPicPr>
        <p:blipFill>
          <a:blip r:embed="rId3"/>
          <a:stretch>
            <a:fillRect/>
          </a:stretch>
        </p:blipFill>
        <p:spPr>
          <a:xfrm>
            <a:off x="7859447" y="1390473"/>
            <a:ext cx="2720576" cy="4077052"/>
          </a:xfrm>
          <a:prstGeom prst="rect">
            <a:avLst/>
          </a:prstGeom>
        </p:spPr>
      </p:pic>
      <p:cxnSp>
        <p:nvCxnSpPr>
          <p:cNvPr id="8" name="直接连接符 7">
            <a:extLst>
              <a:ext uri="{FF2B5EF4-FFF2-40B4-BE49-F238E27FC236}">
                <a16:creationId xmlns:a16="http://schemas.microsoft.com/office/drawing/2014/main" id="{B185F765-88DA-3E49-BBE2-A465C57239BF}"/>
              </a:ext>
            </a:extLst>
          </p:cNvPr>
          <p:cNvCxnSpPr>
            <a:cxnSpLocks/>
          </p:cNvCxnSpPr>
          <p:nvPr/>
        </p:nvCxnSpPr>
        <p:spPr>
          <a:xfrm flipH="1">
            <a:off x="8008620" y="4767072"/>
            <a:ext cx="165354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弧形 28">
            <a:extLst>
              <a:ext uri="{FF2B5EF4-FFF2-40B4-BE49-F238E27FC236}">
                <a16:creationId xmlns:a16="http://schemas.microsoft.com/office/drawing/2014/main" id="{7B93467C-52B9-B84F-6154-97F09BBEC1B9}"/>
              </a:ext>
            </a:extLst>
          </p:cNvPr>
          <p:cNvSpPr/>
          <p:nvPr/>
        </p:nvSpPr>
        <p:spPr>
          <a:xfrm rot="7133094">
            <a:off x="9424903" y="4605050"/>
            <a:ext cx="226450" cy="190780"/>
          </a:xfrm>
          <a:prstGeom prst="arc">
            <a:avLst>
              <a:gd name="adj1" fmla="val 1483350"/>
              <a:gd name="adj2" fmla="val 9677044"/>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832D86E1-943B-5E30-3198-CFA72A487464}"/>
              </a:ext>
            </a:extLst>
          </p:cNvPr>
          <p:cNvPicPr>
            <a:picLocks noChangeAspect="1"/>
          </p:cNvPicPr>
          <p:nvPr/>
        </p:nvPicPr>
        <p:blipFill>
          <a:blip r:embed="rId4"/>
          <a:stretch>
            <a:fillRect/>
          </a:stretch>
        </p:blipFill>
        <p:spPr>
          <a:xfrm>
            <a:off x="134506" y="2418754"/>
            <a:ext cx="4257633" cy="2348318"/>
          </a:xfrm>
          <a:prstGeom prst="rect">
            <a:avLst/>
          </a:prstGeom>
        </p:spPr>
      </p:pic>
      <p:cxnSp>
        <p:nvCxnSpPr>
          <p:cNvPr id="6" name="直接连接符 5">
            <a:extLst>
              <a:ext uri="{FF2B5EF4-FFF2-40B4-BE49-F238E27FC236}">
                <a16:creationId xmlns:a16="http://schemas.microsoft.com/office/drawing/2014/main" id="{068AECE6-935B-7073-CC27-A7D32B7C7E7C}"/>
              </a:ext>
            </a:extLst>
          </p:cNvPr>
          <p:cNvCxnSpPr>
            <a:cxnSpLocks/>
          </p:cNvCxnSpPr>
          <p:nvPr/>
        </p:nvCxnSpPr>
        <p:spPr>
          <a:xfrm flipH="1" flipV="1">
            <a:off x="8546592" y="2810256"/>
            <a:ext cx="1113456" cy="1956816"/>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C06D3A6-3BE3-DEEB-9D6B-8763505C1D47}"/>
              </a:ext>
            </a:extLst>
          </p:cNvPr>
          <p:cNvCxnSpPr>
            <a:cxnSpLocks/>
          </p:cNvCxnSpPr>
          <p:nvPr/>
        </p:nvCxnSpPr>
        <p:spPr>
          <a:xfrm flipH="1" flipV="1">
            <a:off x="1813302" y="3820332"/>
            <a:ext cx="139484" cy="4572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0109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9378</TotalTime>
  <Words>598</Words>
  <Application>Microsoft Office PowerPoint</Application>
  <PresentationFormat>宽屏</PresentationFormat>
  <Paragraphs>96</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Microsoft YaHei</vt:lpstr>
      <vt:lpstr>Agency FB</vt:lpstr>
      <vt:lpstr>Aharoni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洪 睿伟</dc:creator>
  <cp:lastModifiedBy>洪 睿伟</cp:lastModifiedBy>
  <cp:revision>21</cp:revision>
  <dcterms:created xsi:type="dcterms:W3CDTF">2023-04-17T12:46:45Z</dcterms:created>
  <dcterms:modified xsi:type="dcterms:W3CDTF">2023-04-24T11:16:50Z</dcterms:modified>
</cp:coreProperties>
</file>