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301" r:id="rId4"/>
    <p:sldId id="302" r:id="rId5"/>
    <p:sldId id="303" r:id="rId6"/>
    <p:sldId id="294" r:id="rId7"/>
    <p:sldId id="269" r:id="rId8"/>
    <p:sldId id="298" r:id="rId9"/>
    <p:sldId id="299" r:id="rId10"/>
    <p:sldId id="297" r:id="rId11"/>
    <p:sldId id="296" r:id="rId12"/>
    <p:sldId id="300" r:id="rId13"/>
    <p:sldId id="305" r:id="rId14"/>
    <p:sldId id="304" r:id="rId15"/>
    <p:sldId id="29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FD3"/>
    <a:srgbClr val="0C86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49792-9E8F-47E3-A332-655847BB74D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3B2B6-47FE-4D9E-89B8-B03E584961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420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8AD6AF-1F90-4D91-867B-16090091FC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65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8AD6AF-1F90-4D91-867B-16090091FC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308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25992-9E51-46B8-B549-46EF59058A3A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47EB2-8AD5-4CD7-AB00-5E947DED8A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84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F2194-BBFA-472C-B894-C7347FD5EC2B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CB9A4-77E8-47A9-9B0D-0ED4024651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005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1614F-8C6D-4E42-B84E-45D84BCBBE26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104D9-E2BB-4F6B-BE26-1B82825C89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067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19225-2E5C-45AB-AA25-BAEC9172118C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AE1D4-EBBF-4E51-97BC-0A40A920BB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202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78A10-1CA7-42EC-9D0D-50F6562E7717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B5A8-71F4-4272-9095-6B9017241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499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ABC30-B320-438C-934B-C5BC0B8DE628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400E-3F9C-41FC-8299-47EE0F2D5E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21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DE1A-8B75-4487-AD06-F69EC90D2B95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C93C-8A20-4361-B6FA-C954CA1C5F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86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CE7CE-23C9-4FE4-8A5E-C41C9970CF81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D1CF9-D814-4A5B-B0F3-290ABF1B08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866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C499B-81FA-458B-936C-A1C9E49AB428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F231-A283-4939-9494-558AECB9A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195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97AA-2B05-4134-89CD-F99888BC7C76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4F7CF-1FE5-4F09-AB34-D8764FCF22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805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3BF97-C96D-4598-B0A3-4CFCC5269134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EAA3F-F22B-431B-B927-A61E0B6F37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141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4E66E3-2413-4E40-9D68-0E3CD39BE136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F4ED29-D7DD-4E66-A704-9D45AC05A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04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8"/>
          <p:cNvSpPr>
            <a:spLocks/>
          </p:cNvSpPr>
          <p:nvPr/>
        </p:nvSpPr>
        <p:spPr bwMode="auto">
          <a:xfrm rot="10800000">
            <a:off x="2985246" y="2317375"/>
            <a:ext cx="7291669" cy="1820863"/>
          </a:xfrm>
          <a:custGeom>
            <a:avLst/>
            <a:gdLst>
              <a:gd name="T0" fmla="*/ 0 w 6696075"/>
              <a:gd name="T1" fmla="*/ 0 h 1819275"/>
              <a:gd name="T2" fmla="*/ 10146234 w 6696075"/>
              <a:gd name="T3" fmla="*/ 19050 h 1819275"/>
              <a:gd name="T4" fmla="*/ 10146234 w 6696075"/>
              <a:gd name="T5" fmla="*/ 1809750 h 1819275"/>
              <a:gd name="T6" fmla="*/ 1700532 w 6696075"/>
              <a:gd name="T7" fmla="*/ 1819275 h 1819275"/>
              <a:gd name="T8" fmla="*/ 0 w 6696075"/>
              <a:gd name="T9" fmla="*/ 0 h 1819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6075" h="1819275">
                <a:moveTo>
                  <a:pt x="0" y="0"/>
                </a:moveTo>
                <a:lnTo>
                  <a:pt x="6696075" y="19050"/>
                </a:lnTo>
                <a:lnTo>
                  <a:pt x="6696075" y="1809750"/>
                </a:lnTo>
                <a:lnTo>
                  <a:pt x="1122277" y="1819275"/>
                </a:lnTo>
                <a:lnTo>
                  <a:pt x="0" y="0"/>
                </a:lnTo>
                <a:close/>
              </a:path>
            </a:pathLst>
          </a:cu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363" name="组合 4"/>
          <p:cNvGrpSpPr>
            <a:grpSpLocks/>
          </p:cNvGrpSpPr>
          <p:nvPr/>
        </p:nvGrpSpPr>
        <p:grpSpPr bwMode="auto">
          <a:xfrm>
            <a:off x="0" y="333375"/>
            <a:ext cx="1489075" cy="419100"/>
            <a:chOff x="0" y="0"/>
            <a:chExt cx="1489439" cy="419100"/>
          </a:xfrm>
        </p:grpSpPr>
        <p:sp>
          <p:nvSpPr>
            <p:cNvPr id="15379" name="矩形 5"/>
            <p:cNvSpPr>
              <a:spLocks noChangeArrowheads="1"/>
            </p:cNvSpPr>
            <p:nvPr/>
          </p:nvSpPr>
          <p:spPr bwMode="auto">
            <a:xfrm>
              <a:off x="0" y="0"/>
              <a:ext cx="1260840" cy="419100"/>
            </a:xfrm>
            <a:prstGeom prst="rect">
              <a:avLst/>
            </a:prstGeom>
            <a:solidFill>
              <a:srgbClr val="269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0" name="矩形 6"/>
            <p:cNvSpPr>
              <a:spLocks noChangeArrowheads="1"/>
            </p:cNvSpPr>
            <p:nvPr/>
          </p:nvSpPr>
          <p:spPr bwMode="auto">
            <a:xfrm>
              <a:off x="1317989" y="0"/>
              <a:ext cx="66675" cy="419100"/>
            </a:xfrm>
            <a:prstGeom prst="rect">
              <a:avLst/>
            </a:prstGeom>
            <a:solidFill>
              <a:srgbClr val="269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1" name="矩形 7"/>
            <p:cNvSpPr>
              <a:spLocks noChangeArrowheads="1"/>
            </p:cNvSpPr>
            <p:nvPr/>
          </p:nvSpPr>
          <p:spPr bwMode="auto">
            <a:xfrm>
              <a:off x="1441813" y="219075"/>
              <a:ext cx="47626" cy="200025"/>
            </a:xfrm>
            <a:prstGeom prst="rect">
              <a:avLst/>
            </a:prstGeom>
            <a:solidFill>
              <a:srgbClr val="269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364" name="矩形 8"/>
          <p:cNvSpPr>
            <a:spLocks/>
          </p:cNvSpPr>
          <p:nvPr/>
        </p:nvSpPr>
        <p:spPr bwMode="auto">
          <a:xfrm>
            <a:off x="1680882" y="2218765"/>
            <a:ext cx="7381315" cy="1820863"/>
          </a:xfrm>
          <a:custGeom>
            <a:avLst/>
            <a:gdLst>
              <a:gd name="T0" fmla="*/ 0 w 6696075"/>
              <a:gd name="T1" fmla="*/ 0 h 1819275"/>
              <a:gd name="T2" fmla="*/ 10146234 w 6696075"/>
              <a:gd name="T3" fmla="*/ 19050 h 1819275"/>
              <a:gd name="T4" fmla="*/ 10146234 w 6696075"/>
              <a:gd name="T5" fmla="*/ 1809750 h 1819275"/>
              <a:gd name="T6" fmla="*/ 1700532 w 6696075"/>
              <a:gd name="T7" fmla="*/ 1819275 h 1819275"/>
              <a:gd name="T8" fmla="*/ 0 w 6696075"/>
              <a:gd name="T9" fmla="*/ 0 h 1819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6075" h="1819275">
                <a:moveTo>
                  <a:pt x="0" y="0"/>
                </a:moveTo>
                <a:lnTo>
                  <a:pt x="6696075" y="19050"/>
                </a:lnTo>
                <a:lnTo>
                  <a:pt x="6696075" y="1809750"/>
                </a:lnTo>
                <a:lnTo>
                  <a:pt x="1122277" y="1819275"/>
                </a:lnTo>
                <a:lnTo>
                  <a:pt x="0" y="0"/>
                </a:lnTo>
                <a:close/>
              </a:path>
            </a:pathLst>
          </a:cu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67" name="矩形 14"/>
          <p:cNvSpPr>
            <a:spLocks noChangeArrowheads="1"/>
          </p:cNvSpPr>
          <p:nvPr/>
        </p:nvSpPr>
        <p:spPr bwMode="auto">
          <a:xfrm>
            <a:off x="0" y="6448425"/>
            <a:ext cx="12192000" cy="419100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68" name="矩形 17"/>
          <p:cNvSpPr>
            <a:spLocks noChangeArrowheads="1"/>
          </p:cNvSpPr>
          <p:nvPr/>
        </p:nvSpPr>
        <p:spPr bwMode="auto">
          <a:xfrm>
            <a:off x="9271000" y="6448425"/>
            <a:ext cx="2921000" cy="422275"/>
          </a:xfrm>
          <a:prstGeom prst="rect">
            <a:avLst/>
          </a:prstGeom>
          <a:solidFill>
            <a:srgbClr val="77737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69" name="直角三角形 15"/>
          <p:cNvSpPr>
            <a:spLocks noChangeArrowheads="1"/>
          </p:cNvSpPr>
          <p:nvPr/>
        </p:nvSpPr>
        <p:spPr bwMode="auto">
          <a:xfrm rot="-2482782">
            <a:off x="9013825" y="6180138"/>
            <a:ext cx="622300" cy="544512"/>
          </a:xfrm>
          <a:prstGeom prst="rtTriangle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370" name="组合 23"/>
          <p:cNvGrpSpPr>
            <a:grpSpLocks/>
          </p:cNvGrpSpPr>
          <p:nvPr/>
        </p:nvGrpSpPr>
        <p:grpSpPr bwMode="auto">
          <a:xfrm>
            <a:off x="2693334" y="2695856"/>
            <a:ext cx="885825" cy="887412"/>
            <a:chOff x="0" y="0"/>
            <a:chExt cx="1236662" cy="1236662"/>
          </a:xfrm>
        </p:grpSpPr>
        <p:pic>
          <p:nvPicPr>
            <p:cNvPr id="15377" name="组合 2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26" y="343571"/>
              <a:ext cx="756779" cy="476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8" name="椭圆 22"/>
            <p:cNvSpPr>
              <a:spLocks noChangeArrowheads="1"/>
            </p:cNvSpPr>
            <p:nvPr/>
          </p:nvSpPr>
          <p:spPr bwMode="auto">
            <a:xfrm>
              <a:off x="0" y="0"/>
              <a:ext cx="1236662" cy="123666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371" name="文本框 24"/>
          <p:cNvSpPr txBox="1">
            <a:spLocks noChangeArrowheads="1"/>
          </p:cNvSpPr>
          <p:nvPr/>
        </p:nvSpPr>
        <p:spPr bwMode="auto">
          <a:xfrm>
            <a:off x="3656851" y="2555502"/>
            <a:ext cx="56619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6600" b="1" dirty="0" smtClean="0">
                <a:solidFill>
                  <a:srgbClr val="FFFFFF"/>
                </a:solidFill>
                <a:latin typeface="+mn-ea"/>
                <a:ea typeface="+mn-ea"/>
              </a:rPr>
              <a:t>月度进度汇报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372" name="矩形 25"/>
          <p:cNvSpPr>
            <a:spLocks noChangeArrowheads="1"/>
          </p:cNvSpPr>
          <p:nvPr/>
        </p:nvSpPr>
        <p:spPr bwMode="auto">
          <a:xfrm>
            <a:off x="6983880" y="4860924"/>
            <a:ext cx="43878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dirty="0" smtClean="0">
                <a:latin typeface="+mn-ea"/>
              </a:rPr>
              <a:t>汇报人：王思垚</a:t>
            </a:r>
            <a:endParaRPr lang="en-US" altLang="zh-CN" sz="2400" dirty="0" smtClean="0">
              <a:latin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dirty="0" smtClean="0">
                <a:latin typeface="+mn-ea"/>
              </a:rPr>
              <a:t>导师：沈燕飞 张开宇</a:t>
            </a:r>
            <a:endParaRPr lang="en-US" altLang="zh-CN" sz="2400" dirty="0" smtClean="0">
              <a:latin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时间：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2023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年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4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月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24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日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164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  <p:bldP spid="153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89"/>
            <a:ext cx="4070672" cy="1604611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288" y="1810386"/>
            <a:ext cx="3880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实现</a:t>
            </a:r>
            <a:r>
              <a:rPr lang="zh-CN" altLang="zh-CN" dirty="0" smtClean="0"/>
              <a:t>任意定义引脚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将</a:t>
            </a:r>
            <a:r>
              <a:rPr lang="zh-CN" altLang="zh-CN" dirty="0" smtClean="0"/>
              <a:t>默认</a:t>
            </a:r>
            <a:r>
              <a:rPr lang="en-US" altLang="zh-CN" dirty="0" smtClean="0"/>
              <a:t>SCL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SDA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8,9</a:t>
            </a:r>
            <a:r>
              <a:rPr lang="zh-CN" altLang="zh-CN" dirty="0" smtClean="0"/>
              <a:t>引脚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修改</a:t>
            </a:r>
            <a:r>
              <a:rPr lang="zh-CN" altLang="zh-CN" dirty="0" smtClean="0"/>
              <a:t>为</a:t>
            </a:r>
            <a:r>
              <a:rPr lang="en-US" altLang="zh-CN" dirty="0" smtClean="0"/>
              <a:t>GPIO6</a:t>
            </a:r>
            <a:r>
              <a:rPr lang="zh-CN" altLang="zh-CN" dirty="0" smtClean="0"/>
              <a:t>和</a:t>
            </a:r>
            <a:r>
              <a:rPr lang="en-US" altLang="zh-CN" dirty="0" smtClean="0"/>
              <a:t>GPIO5</a:t>
            </a:r>
            <a:r>
              <a:rPr lang="zh-CN" altLang="zh-CN" dirty="0" smtClean="0"/>
              <a:t>后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成功</a:t>
            </a:r>
            <a:r>
              <a:rPr lang="zh-CN" altLang="zh-CN" dirty="0" smtClean="0"/>
              <a:t>实现通讯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测试</a:t>
            </a:r>
            <a:r>
              <a:rPr lang="zh-CN" altLang="zh-CN" dirty="0" smtClean="0"/>
              <a:t>模块为九轴姿态传感器。</a:t>
            </a:r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4140" y="984739"/>
            <a:ext cx="425145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4071" y="1582616"/>
            <a:ext cx="4137514" cy="110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3242" y="2875410"/>
            <a:ext cx="6277627" cy="32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文本框 25"/>
          <p:cNvSpPr txBox="1">
            <a:spLocks noChangeArrowheads="1"/>
          </p:cNvSpPr>
          <p:nvPr/>
        </p:nvSpPr>
        <p:spPr bwMode="auto">
          <a:xfrm>
            <a:off x="3069291" y="3368208"/>
            <a:ext cx="431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后期工作安排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461" name="文本框 2"/>
          <p:cNvSpPr txBox="1">
            <a:spLocks noChangeArrowheads="1"/>
          </p:cNvSpPr>
          <p:nvPr/>
        </p:nvSpPr>
        <p:spPr bwMode="auto">
          <a:xfrm>
            <a:off x="3024188" y="2008188"/>
            <a:ext cx="5362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Part </a:t>
            </a: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03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34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914568" y="1534243"/>
            <a:ext cx="4070672" cy="204422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1039980" y="1286592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后期工作安排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775" y="1871931"/>
            <a:ext cx="3924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zh-CN" altLang="zh-CN" dirty="0" smtClean="0"/>
              <a:t>实现单路单从机的</a:t>
            </a:r>
            <a:r>
              <a:rPr lang="en-US" altLang="zh-CN" dirty="0" smtClean="0"/>
              <a:t>IIC</a:t>
            </a:r>
            <a:r>
              <a:rPr lang="zh-CN" altLang="zh-CN" dirty="0" smtClean="0"/>
              <a:t>通讯后，需要实现单路多从</a:t>
            </a:r>
            <a:r>
              <a:rPr lang="zh-CN" altLang="zh-CN" dirty="0" smtClean="0"/>
              <a:t>机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connect multiple I2C devices to the same bus 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以及</a:t>
            </a:r>
            <a:r>
              <a:rPr lang="zh-CN" altLang="zh-CN" dirty="0" smtClean="0"/>
              <a:t>双路单从机并行的</a:t>
            </a:r>
            <a:r>
              <a:rPr lang="en-US" altLang="zh-CN" dirty="0" smtClean="0"/>
              <a:t>IIC</a:t>
            </a:r>
            <a:r>
              <a:rPr lang="zh-CN" altLang="zh-CN" dirty="0" smtClean="0"/>
              <a:t>通讯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use two I2C bus interfaces</a:t>
            </a:r>
            <a:r>
              <a:rPr lang="zh-CN" altLang="en-US" dirty="0" smtClean="0"/>
              <a:t>）</a:t>
            </a:r>
            <a:endParaRPr lang="zh-CN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101" y="1459523"/>
            <a:ext cx="50673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537" y="1594339"/>
            <a:ext cx="528108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后期工作安排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658" y="1022008"/>
            <a:ext cx="143297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单</a:t>
            </a:r>
            <a:r>
              <a:rPr lang="zh-CN" altLang="zh-CN" dirty="0" smtClean="0"/>
              <a:t>路多从</a:t>
            </a:r>
            <a:r>
              <a:rPr lang="zh-CN" altLang="zh-CN" dirty="0" smtClean="0"/>
              <a:t>机</a:t>
            </a:r>
            <a:endParaRPr lang="zh-CN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762" y="1332672"/>
            <a:ext cx="4194786" cy="455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后期工作安排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573" y="1673470"/>
            <a:ext cx="528108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97695" y="1024938"/>
            <a:ext cx="143297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</a:t>
            </a:r>
            <a:r>
              <a:rPr lang="zh-CN" altLang="zh-CN" dirty="0" smtClean="0"/>
              <a:t>路</a:t>
            </a:r>
            <a:r>
              <a:rPr lang="zh-CN" altLang="en-US" dirty="0" smtClean="0"/>
              <a:t>单</a:t>
            </a:r>
            <a:r>
              <a:rPr lang="zh-CN" altLang="zh-CN" dirty="0" smtClean="0"/>
              <a:t>从机</a:t>
            </a:r>
            <a:endParaRPr lang="zh-CN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3028" y="1459523"/>
            <a:ext cx="4941519" cy="396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矩形 8"/>
          <p:cNvSpPr>
            <a:spLocks/>
          </p:cNvSpPr>
          <p:nvPr/>
        </p:nvSpPr>
        <p:spPr bwMode="auto">
          <a:xfrm>
            <a:off x="2226564" y="2287588"/>
            <a:ext cx="8631012" cy="1819275"/>
          </a:xfrm>
          <a:custGeom>
            <a:avLst/>
            <a:gdLst>
              <a:gd name="T0" fmla="*/ 0 w 6696075"/>
              <a:gd name="T1" fmla="*/ 0 h 1819275"/>
              <a:gd name="T2" fmla="*/ 10146234 w 6696075"/>
              <a:gd name="T3" fmla="*/ 19050 h 1819275"/>
              <a:gd name="T4" fmla="*/ 10146234 w 6696075"/>
              <a:gd name="T5" fmla="*/ 1809750 h 1819275"/>
              <a:gd name="T6" fmla="*/ 1700532 w 6696075"/>
              <a:gd name="T7" fmla="*/ 1819275 h 1819275"/>
              <a:gd name="T8" fmla="*/ 0 w 6696075"/>
              <a:gd name="T9" fmla="*/ 0 h 1819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6075" h="1819275">
                <a:moveTo>
                  <a:pt x="0" y="0"/>
                </a:moveTo>
                <a:lnTo>
                  <a:pt x="6696075" y="19050"/>
                </a:lnTo>
                <a:lnTo>
                  <a:pt x="6696075" y="1809750"/>
                </a:lnTo>
                <a:lnTo>
                  <a:pt x="1122277" y="1819275"/>
                </a:lnTo>
                <a:lnTo>
                  <a:pt x="0" y="0"/>
                </a:lnTo>
                <a:close/>
              </a:path>
            </a:pathLst>
          </a:cu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1100816" y="2297113"/>
            <a:ext cx="1091184" cy="1800225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6" name="等腰三角形 11"/>
          <p:cNvSpPr>
            <a:spLocks/>
          </p:cNvSpPr>
          <p:nvPr/>
        </p:nvSpPr>
        <p:spPr bwMode="auto">
          <a:xfrm>
            <a:off x="3436239" y="2297113"/>
            <a:ext cx="7161657" cy="1800225"/>
          </a:xfrm>
          <a:custGeom>
            <a:avLst/>
            <a:gdLst>
              <a:gd name="T0" fmla="*/ 0 w 5895976"/>
              <a:gd name="T1" fmla="*/ 1800225 h 1800225"/>
              <a:gd name="T2" fmla="*/ 3586164 w 5895976"/>
              <a:gd name="T3" fmla="*/ 0 h 1800225"/>
              <a:gd name="T4" fmla="*/ 5895969 w 5895976"/>
              <a:gd name="T5" fmla="*/ 1800225 h 1800225"/>
              <a:gd name="T6" fmla="*/ 0 w 5895976"/>
              <a:gd name="T7" fmla="*/ 1800225 h 1800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95976" h="1800225">
                <a:moveTo>
                  <a:pt x="0" y="1800225"/>
                </a:moveTo>
                <a:lnTo>
                  <a:pt x="3586171" y="0"/>
                </a:lnTo>
                <a:lnTo>
                  <a:pt x="5895976" y="1800225"/>
                </a:lnTo>
                <a:lnTo>
                  <a:pt x="0" y="1800225"/>
                </a:lnTo>
                <a:close/>
              </a:path>
            </a:pathLst>
          </a:cu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7" name="矩形 14"/>
          <p:cNvSpPr>
            <a:spLocks noChangeArrowheads="1"/>
          </p:cNvSpPr>
          <p:nvPr/>
        </p:nvSpPr>
        <p:spPr bwMode="auto">
          <a:xfrm>
            <a:off x="0" y="6448425"/>
            <a:ext cx="12192000" cy="419100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8" name="矩形 17"/>
          <p:cNvSpPr>
            <a:spLocks noChangeArrowheads="1"/>
          </p:cNvSpPr>
          <p:nvPr/>
        </p:nvSpPr>
        <p:spPr bwMode="auto">
          <a:xfrm>
            <a:off x="9271000" y="6448425"/>
            <a:ext cx="2921000" cy="422275"/>
          </a:xfrm>
          <a:prstGeom prst="rect">
            <a:avLst/>
          </a:prstGeom>
          <a:solidFill>
            <a:srgbClr val="77737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9" name="直角三角形 15"/>
          <p:cNvSpPr>
            <a:spLocks noChangeArrowheads="1"/>
          </p:cNvSpPr>
          <p:nvPr/>
        </p:nvSpPr>
        <p:spPr bwMode="auto">
          <a:xfrm rot="-2482782">
            <a:off x="9013825" y="6180138"/>
            <a:ext cx="622300" cy="544512"/>
          </a:xfrm>
          <a:prstGeom prst="rtTriangle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11" name="文本框 24"/>
          <p:cNvSpPr txBox="1">
            <a:spLocks noChangeArrowheads="1"/>
          </p:cNvSpPr>
          <p:nvPr/>
        </p:nvSpPr>
        <p:spPr bwMode="auto">
          <a:xfrm>
            <a:off x="4410964" y="2778125"/>
            <a:ext cx="336143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4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敬请批评指教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12" name="矩形 25"/>
          <p:cNvSpPr>
            <a:spLocks noChangeArrowheads="1"/>
          </p:cNvSpPr>
          <p:nvPr/>
        </p:nvSpPr>
        <p:spPr bwMode="auto">
          <a:xfrm>
            <a:off x="5304409" y="3557016"/>
            <a:ext cx="2908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感谢各位老师和同学倾听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841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1" grpId="0"/>
      <p:bldP spid="512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0" y="0"/>
            <a:ext cx="4470400" cy="6858000"/>
          </a:xfrm>
          <a:prstGeom prst="rect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7412" name="组合 14"/>
          <p:cNvGrpSpPr>
            <a:grpSpLocks/>
          </p:cNvGrpSpPr>
          <p:nvPr/>
        </p:nvGrpSpPr>
        <p:grpSpPr bwMode="auto">
          <a:xfrm>
            <a:off x="3068544" y="995084"/>
            <a:ext cx="4112092" cy="1963270"/>
            <a:chOff x="-322671" y="-218695"/>
            <a:chExt cx="4111352" cy="1439325"/>
          </a:xfrm>
        </p:grpSpPr>
        <p:sp>
          <p:nvSpPr>
            <p:cNvPr id="17420" name="矩形 12"/>
            <p:cNvSpPr>
              <a:spLocks noChangeArrowheads="1"/>
            </p:cNvSpPr>
            <p:nvPr/>
          </p:nvSpPr>
          <p:spPr bwMode="auto">
            <a:xfrm>
              <a:off x="-322671" y="-218695"/>
              <a:ext cx="911622" cy="1439325"/>
            </a:xfrm>
            <a:prstGeom prst="rect">
              <a:avLst/>
            </a:prstGeom>
            <a:solidFill>
              <a:srgbClr val="0C8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目录</a:t>
              </a:r>
            </a:p>
          </p:txBody>
        </p:sp>
        <p:sp>
          <p:nvSpPr>
            <p:cNvPr id="17421" name="文本框 13"/>
            <p:cNvSpPr txBox="1">
              <a:spLocks noChangeArrowheads="1"/>
            </p:cNvSpPr>
            <p:nvPr/>
          </p:nvSpPr>
          <p:spPr bwMode="auto">
            <a:xfrm>
              <a:off x="1107260" y="200927"/>
              <a:ext cx="268142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Contents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413" name="文本框 15"/>
          <p:cNvSpPr txBox="1">
            <a:spLocks noChangeArrowheads="1"/>
          </p:cNvSpPr>
          <p:nvPr/>
        </p:nvSpPr>
        <p:spPr bwMode="auto">
          <a:xfrm>
            <a:off x="4726266" y="3368209"/>
            <a:ext cx="4727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二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当前研究进展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419" name="直接连接符 22"/>
          <p:cNvCxnSpPr>
            <a:cxnSpLocks noChangeShapeType="1"/>
          </p:cNvCxnSpPr>
          <p:nvPr/>
        </p:nvCxnSpPr>
        <p:spPr bwMode="auto">
          <a:xfrm>
            <a:off x="4399802" y="2223715"/>
            <a:ext cx="4186238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文本框 15"/>
          <p:cNvSpPr txBox="1">
            <a:spLocks noChangeArrowheads="1"/>
          </p:cNvSpPr>
          <p:nvPr/>
        </p:nvSpPr>
        <p:spPr bwMode="auto">
          <a:xfrm>
            <a:off x="4730749" y="2458291"/>
            <a:ext cx="49847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一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、开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题报告修改意见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文本框 15"/>
          <p:cNvSpPr txBox="1">
            <a:spLocks noChangeArrowheads="1"/>
          </p:cNvSpPr>
          <p:nvPr/>
        </p:nvSpPr>
        <p:spPr bwMode="auto">
          <a:xfrm>
            <a:off x="4760057" y="4228475"/>
            <a:ext cx="52280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后期工作安排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56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文本框 25"/>
          <p:cNvSpPr txBox="1">
            <a:spLocks noChangeArrowheads="1"/>
          </p:cNvSpPr>
          <p:nvPr/>
        </p:nvSpPr>
        <p:spPr bwMode="auto">
          <a:xfrm>
            <a:off x="3069291" y="3368208"/>
            <a:ext cx="55383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开题报告修改意见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461" name="文本框 2"/>
          <p:cNvSpPr txBox="1">
            <a:spLocks noChangeArrowheads="1"/>
          </p:cNvSpPr>
          <p:nvPr/>
        </p:nvSpPr>
        <p:spPr bwMode="auto">
          <a:xfrm>
            <a:off x="3024188" y="2008188"/>
            <a:ext cx="5362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Part </a:t>
            </a: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34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2591" y="190054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1814205" y="109371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116" y="30014"/>
            <a:ext cx="5724128" cy="63367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262636" y="3774430"/>
            <a:ext cx="43204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2031" y="4350495"/>
            <a:ext cx="177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题目：不涉及外型设计，硬件结构架构，不用</a:t>
            </a:r>
            <a:r>
              <a:rPr lang="zh-CN" altLang="en-US" dirty="0" smtClean="0">
                <a:solidFill>
                  <a:srgbClr val="FF0000"/>
                </a:solidFill>
              </a:rPr>
              <a:t>硬件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8980" y="1974230"/>
            <a:ext cx="5760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58980" y="102022"/>
            <a:ext cx="6480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67092" y="3001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便携性高</a:t>
            </a:r>
            <a:endParaRPr lang="en-US" altLang="zh-CN" dirty="0" smtClean="0"/>
          </a:p>
          <a:p>
            <a:r>
              <a:rPr lang="zh-CN" altLang="en-US" dirty="0" smtClean="0"/>
              <a:t>信效度高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19220" y="456651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电机实验</a:t>
            </a:r>
            <a:endParaRPr lang="en-US" altLang="zh-CN" dirty="0" smtClean="0"/>
          </a:p>
          <a:p>
            <a:r>
              <a:rPr lang="zh-CN" altLang="en-US" dirty="0" smtClean="0"/>
              <a:t>人体实验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75204" y="17403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属于主观</a:t>
            </a:r>
            <a:r>
              <a:rPr lang="zh-CN" altLang="en-US" dirty="0" smtClean="0">
                <a:solidFill>
                  <a:srgbClr val="FF0000"/>
                </a:solidFill>
              </a:rPr>
              <a:t>评价，</a:t>
            </a:r>
            <a:r>
              <a:rPr lang="zh-CN" altLang="en-US" dirty="0" smtClean="0"/>
              <a:t>产品规格表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39100" y="183021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明确具体的输出技术</a:t>
            </a:r>
            <a:r>
              <a:rPr lang="zh-CN" altLang="en-US" dirty="0" smtClean="0">
                <a:solidFill>
                  <a:srgbClr val="FF0000"/>
                </a:solidFill>
              </a:rPr>
              <a:t>指标，</a:t>
            </a:r>
            <a:r>
              <a:rPr lang="zh-CN" altLang="en-US" dirty="0" smtClean="0"/>
              <a:t>技术指标量化，定量化指标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71148" y="4710534"/>
            <a:ext cx="6480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42756" y="3342382"/>
            <a:ext cx="7920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54724" y="377443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 开发难度和工作量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考虑上位机开发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8980" y="3918446"/>
            <a:ext cx="93610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31188" y="3846438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6.</a:t>
            </a:r>
            <a:r>
              <a:rPr lang="zh-CN" altLang="en-US" dirty="0" smtClean="0">
                <a:solidFill>
                  <a:srgbClr val="FF0000"/>
                </a:solidFill>
              </a:rPr>
              <a:t>融合算法的实施，具体方法及用法，</a:t>
            </a:r>
            <a:r>
              <a:rPr lang="zh-CN" altLang="en-US" dirty="0" smtClean="0">
                <a:solidFill>
                  <a:srgbClr val="FF0000"/>
                </a:solidFill>
              </a:rPr>
              <a:t>开发方式，</a:t>
            </a:r>
            <a:r>
              <a:rPr lang="zh-CN" altLang="en-US" dirty="0" smtClean="0"/>
              <a:t>基本常识，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55124" y="2694310"/>
            <a:ext cx="6480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75204" y="255029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5.</a:t>
            </a:r>
            <a:r>
              <a:rPr lang="zh-CN" altLang="en-US" dirty="0" smtClean="0">
                <a:solidFill>
                  <a:srgbClr val="FF0000"/>
                </a:solidFill>
              </a:rPr>
              <a:t> 补充可行性分析：详细介绍传感器的优缺点，验证有效融合，</a:t>
            </a:r>
            <a:r>
              <a:rPr lang="zh-CN" altLang="en-US" dirty="0" smtClean="0">
                <a:solidFill>
                  <a:srgbClr val="FF0000"/>
                </a:solidFill>
              </a:rPr>
              <a:t>优势互补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有传感器的特点，机器人路径规划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27332" y="4494510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7.</a:t>
            </a:r>
            <a:r>
              <a:rPr lang="zh-CN" altLang="en-US" dirty="0" smtClean="0">
                <a:solidFill>
                  <a:srgbClr val="FF0000"/>
                </a:solidFill>
              </a:rPr>
              <a:t>重新命名及定义，改为客观验证实验及主观验证实验，而且要有具体</a:t>
            </a:r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文章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47012" y="5934670"/>
            <a:ext cx="13681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59180" y="5934670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8.</a:t>
            </a:r>
            <a:r>
              <a:rPr lang="zh-CN" altLang="en-US" dirty="0" smtClean="0">
                <a:solidFill>
                  <a:srgbClr val="FF0000"/>
                </a:solidFill>
              </a:rPr>
              <a:t>如何客观评价，跟谁比是高，高于线性还是</a:t>
            </a:r>
            <a:r>
              <a:rPr lang="zh-CN" altLang="en-US" dirty="0" smtClean="0">
                <a:solidFill>
                  <a:srgbClr val="FF0000"/>
                </a:solidFill>
              </a:rPr>
              <a:t>其他，</a:t>
            </a:r>
            <a:r>
              <a:rPr lang="zh-CN" altLang="en-US" dirty="0" smtClean="0"/>
              <a:t>应用级创新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24309" y="766570"/>
            <a:ext cx="102331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题目不</a:t>
            </a:r>
            <a:r>
              <a:rPr lang="zh-CN" altLang="en-US" dirty="0" smtClean="0"/>
              <a:t>涉及外型</a:t>
            </a:r>
            <a:r>
              <a:rPr lang="zh-CN" altLang="en-US" dirty="0" smtClean="0"/>
              <a:t>设计以及硬件</a:t>
            </a:r>
            <a:r>
              <a:rPr lang="zh-CN" altLang="en-US" dirty="0" smtClean="0"/>
              <a:t>结构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    方法：查阅文献明确论文命名。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2.</a:t>
            </a:r>
            <a:r>
              <a:rPr lang="zh-CN" altLang="en-US" dirty="0" smtClean="0"/>
              <a:t>便携</a:t>
            </a:r>
            <a:r>
              <a:rPr lang="zh-CN" altLang="en-US" dirty="0" smtClean="0"/>
              <a:t>性</a:t>
            </a:r>
            <a:r>
              <a:rPr lang="zh-CN" altLang="en-US" dirty="0" smtClean="0"/>
              <a:t>高，信</a:t>
            </a:r>
            <a:r>
              <a:rPr lang="zh-CN" altLang="en-US" dirty="0" smtClean="0"/>
              <a:t>效度</a:t>
            </a:r>
            <a:r>
              <a:rPr lang="zh-CN" altLang="en-US" dirty="0" smtClean="0"/>
              <a:t>高</a:t>
            </a:r>
            <a:r>
              <a:rPr lang="zh-CN" altLang="en-US" dirty="0" smtClean="0"/>
              <a:t>属于主观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r>
              <a:rPr lang="zh-CN" altLang="en-US" dirty="0" smtClean="0"/>
              <a:t>    方法：在原型机实现后总结出产品规格表，将所有指标量化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3.</a:t>
            </a:r>
            <a:r>
              <a:rPr lang="zh-CN" altLang="en-US" dirty="0" smtClean="0"/>
              <a:t>明确具体的输出技术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r>
              <a:rPr lang="zh-CN" altLang="en-US" dirty="0" smtClean="0"/>
              <a:t>    方法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技术</a:t>
            </a:r>
            <a:r>
              <a:rPr lang="zh-CN" altLang="en-US" dirty="0" smtClean="0"/>
              <a:t>指标量化，定量化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zh-CN" altLang="en-US" dirty="0" smtClean="0"/>
              <a:t>补充</a:t>
            </a:r>
            <a:r>
              <a:rPr lang="zh-CN" altLang="en-US" dirty="0" smtClean="0"/>
              <a:t>可行性分析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 smtClean="0"/>
              <a:t>   方法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详细</a:t>
            </a:r>
            <a:r>
              <a:rPr lang="zh-CN" altLang="en-US" dirty="0" smtClean="0"/>
              <a:t>介绍传感器的优缺点，验证有效融合，</a:t>
            </a:r>
            <a:r>
              <a:rPr lang="zh-CN" altLang="en-US" dirty="0" smtClean="0"/>
              <a:t>优势互补，已</a:t>
            </a:r>
            <a:r>
              <a:rPr lang="zh-CN" altLang="en-US" dirty="0" smtClean="0"/>
              <a:t>有传感器的特点</a:t>
            </a:r>
            <a:r>
              <a:rPr lang="zh-CN" altLang="en-US" dirty="0" smtClean="0"/>
              <a:t>，查询机器人</a:t>
            </a:r>
            <a:r>
              <a:rPr lang="zh-CN" altLang="en-US" dirty="0" smtClean="0"/>
              <a:t>路径</a:t>
            </a:r>
            <a:r>
              <a:rPr lang="zh-CN" altLang="en-US" dirty="0" smtClean="0"/>
              <a:t>规划相关的论文。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5.</a:t>
            </a:r>
            <a:r>
              <a:rPr lang="zh-CN" altLang="en-US" dirty="0" smtClean="0"/>
              <a:t>融合算法</a:t>
            </a:r>
            <a:r>
              <a:rPr lang="zh-CN" altLang="en-US" dirty="0" smtClean="0"/>
              <a:t>的具体实施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 smtClean="0"/>
              <a:t>    方法：学习融合算法的基本</a:t>
            </a:r>
            <a:r>
              <a:rPr lang="zh-CN" altLang="en-US" dirty="0" smtClean="0"/>
              <a:t>常识，</a:t>
            </a:r>
            <a:r>
              <a:rPr lang="zh-CN" altLang="en-US" dirty="0" smtClean="0"/>
              <a:t>具体</a:t>
            </a:r>
            <a:r>
              <a:rPr lang="zh-CN" altLang="en-US" dirty="0" smtClean="0"/>
              <a:t>方法及用法，</a:t>
            </a:r>
            <a:r>
              <a:rPr lang="zh-CN" altLang="en-US" dirty="0" smtClean="0"/>
              <a:t>开发方式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电机实验的称呼不够准确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zh-CN" altLang="en-US" dirty="0" smtClean="0"/>
              <a:t>方法：重新</a:t>
            </a:r>
            <a:r>
              <a:rPr lang="zh-CN" altLang="en-US" dirty="0" smtClean="0"/>
              <a:t>考虑专业术语的命名</a:t>
            </a:r>
            <a:r>
              <a:rPr lang="zh-CN" altLang="en-US" dirty="0" smtClean="0"/>
              <a:t>及定义，改为客观验证实验及主观验证实验，而且要有具体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7.</a:t>
            </a:r>
            <a:r>
              <a:rPr lang="zh-CN" altLang="en-US" dirty="0" smtClean="0"/>
              <a:t>如何客观</a:t>
            </a:r>
            <a:r>
              <a:rPr lang="zh-CN" altLang="en-US" dirty="0" smtClean="0"/>
              <a:t>评价信效度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 smtClean="0"/>
              <a:t>   方法：需要明确信效度实验的具体方案</a:t>
            </a:r>
            <a:endParaRPr lang="en-US" altLang="zh-CN" dirty="0" smtClean="0"/>
          </a:p>
        </p:txBody>
      </p:sp>
      <p:cxnSp>
        <p:nvCxnSpPr>
          <p:cNvPr id="34" name="直接连接符 4"/>
          <p:cNvCxnSpPr>
            <a:cxnSpLocks noChangeShapeType="1"/>
          </p:cNvCxnSpPr>
          <p:nvPr/>
        </p:nvCxnSpPr>
        <p:spPr bwMode="auto">
          <a:xfrm>
            <a:off x="399561" y="6858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5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229" y="244842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文本框 12"/>
          <p:cNvSpPr txBox="1">
            <a:spLocks noChangeArrowheads="1"/>
          </p:cNvSpPr>
          <p:nvPr/>
        </p:nvSpPr>
        <p:spPr bwMode="auto">
          <a:xfrm>
            <a:off x="838257" y="181743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问题及修改方法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文本框 25"/>
          <p:cNvSpPr txBox="1">
            <a:spLocks noChangeArrowheads="1"/>
          </p:cNvSpPr>
          <p:nvPr/>
        </p:nvSpPr>
        <p:spPr bwMode="auto">
          <a:xfrm>
            <a:off x="3069291" y="3368208"/>
            <a:ext cx="431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461" name="文本框 2"/>
          <p:cNvSpPr txBox="1">
            <a:spLocks noChangeArrowheads="1"/>
          </p:cNvSpPr>
          <p:nvPr/>
        </p:nvSpPr>
        <p:spPr bwMode="auto">
          <a:xfrm>
            <a:off x="3024188" y="2008188"/>
            <a:ext cx="5362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Part </a:t>
            </a: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02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34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89"/>
            <a:ext cx="4070672" cy="1604611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289" y="1810386"/>
            <a:ext cx="3730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找到</a:t>
            </a:r>
            <a:r>
              <a:rPr lang="en-US" altLang="zh-CN" dirty="0" smtClean="0"/>
              <a:t>ESP32-S3</a:t>
            </a:r>
            <a:r>
              <a:rPr lang="zh-CN" altLang="zh-CN" dirty="0" smtClean="0"/>
              <a:t>的</a:t>
            </a:r>
            <a:r>
              <a:rPr lang="en-US" altLang="zh-CN" dirty="0" smtClean="0"/>
              <a:t>IIC</a:t>
            </a:r>
            <a:r>
              <a:rPr lang="zh-CN" altLang="zh-CN" dirty="0" smtClean="0"/>
              <a:t>通讯默认引脚，且已实现通过默认引脚（</a:t>
            </a:r>
            <a:r>
              <a:rPr lang="en-US" altLang="zh-CN" dirty="0" smtClean="0"/>
              <a:t>8.9</a:t>
            </a:r>
            <a:r>
              <a:rPr lang="zh-CN" altLang="zh-CN" dirty="0" smtClean="0"/>
              <a:t>）实现</a:t>
            </a:r>
            <a:r>
              <a:rPr lang="zh-CN" altLang="zh-CN" dirty="0" smtClean="0"/>
              <a:t>通讯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测试</a:t>
            </a:r>
            <a:r>
              <a:rPr lang="zh-CN" altLang="zh-CN" dirty="0" smtClean="0"/>
              <a:t>模块是九轴姿态传感器模块。</a:t>
            </a:r>
            <a:endParaRPr lang="zh-CN" altLang="en-US" dirty="0"/>
          </a:p>
        </p:txBody>
      </p:sp>
      <p:pic>
        <p:nvPicPr>
          <p:cNvPr id="20" name="图片 1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0404" y="3426718"/>
            <a:ext cx="5281083" cy="308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0488" y="1367039"/>
            <a:ext cx="7024974" cy="95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5657" y="2492783"/>
            <a:ext cx="6049027" cy="284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90"/>
            <a:ext cx="4070672" cy="1059488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289" y="1810386"/>
            <a:ext cx="373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使用</a:t>
            </a:r>
            <a:r>
              <a:rPr lang="zh-CN" altLang="zh-CN" dirty="0" smtClean="0"/>
              <a:t>默认引脚</a:t>
            </a:r>
            <a:r>
              <a:rPr lang="en-US" altLang="zh-CN" dirty="0" smtClean="0"/>
              <a:t>8,9</a:t>
            </a:r>
            <a:r>
              <a:rPr lang="zh-CN" altLang="zh-CN" dirty="0" smtClean="0"/>
              <a:t>，实现激光测距传感器通讯。</a:t>
            </a:r>
          </a:p>
          <a:p>
            <a:endParaRPr lang="zh-CN" altLang="en-US" dirty="0"/>
          </a:p>
        </p:txBody>
      </p:sp>
      <p:pic>
        <p:nvPicPr>
          <p:cNvPr id="17" name="图片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0873" y="939148"/>
            <a:ext cx="6277627" cy="98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8796" y="2055446"/>
            <a:ext cx="6488642" cy="251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74785" y="4519246"/>
            <a:ext cx="3956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IIC</a:t>
            </a:r>
            <a:r>
              <a:rPr lang="zh-CN" altLang="zh-CN" dirty="0" smtClean="0"/>
              <a:t>通讯并没有建立，在查看模块手册后，发现</a:t>
            </a:r>
            <a:r>
              <a:rPr lang="en-US" altLang="zh-CN" dirty="0" smtClean="0"/>
              <a:t>PS</a:t>
            </a:r>
            <a:r>
              <a:rPr lang="zh-CN" altLang="zh-CN" dirty="0" smtClean="0"/>
              <a:t>焊点需要手动上锡，上锡后才是</a:t>
            </a:r>
            <a:r>
              <a:rPr lang="en-US" altLang="zh-CN" dirty="0" smtClean="0"/>
              <a:t>IIC</a:t>
            </a:r>
            <a:r>
              <a:rPr lang="zh-CN" altLang="zh-CN" dirty="0" smtClean="0"/>
              <a:t>通讯模式。</a:t>
            </a:r>
            <a:endParaRPr lang="zh-CN" altLang="zh-CN" dirty="0"/>
          </a:p>
        </p:txBody>
      </p:sp>
      <p:pic>
        <p:nvPicPr>
          <p:cNvPr id="21" name="图片 2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5704" y="4123592"/>
            <a:ext cx="528108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90"/>
            <a:ext cx="4070672" cy="1059488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289" y="1810386"/>
            <a:ext cx="373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使用</a:t>
            </a:r>
            <a:r>
              <a:rPr lang="zh-CN" altLang="zh-CN" dirty="0" smtClean="0"/>
              <a:t>默认引脚</a:t>
            </a:r>
            <a:r>
              <a:rPr lang="en-US" altLang="zh-CN" dirty="0" smtClean="0"/>
              <a:t>8,9</a:t>
            </a:r>
            <a:r>
              <a:rPr lang="zh-CN" altLang="zh-CN" dirty="0" smtClean="0"/>
              <a:t>，实现激光测距传感器通讯。</a:t>
            </a:r>
          </a:p>
          <a:p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3" cstate="print"/>
          <a:srcRect r="26670"/>
          <a:stretch>
            <a:fillRect/>
          </a:stretch>
        </p:blipFill>
        <p:spPr bwMode="auto">
          <a:xfrm>
            <a:off x="2781382" y="2614246"/>
            <a:ext cx="6881364" cy="268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685</Words>
  <Application>Microsoft Office PowerPoint</Application>
  <PresentationFormat>自定义</PresentationFormat>
  <Paragraphs>80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锐旗设计;https://9ppt.taobao.com;mhuil</dc:creator>
  <cp:keywords>锐旗设计; https:/9ppt.taobao.com</cp:keywords>
  <cp:lastModifiedBy>Windows 用户</cp:lastModifiedBy>
  <cp:revision>78</cp:revision>
  <dcterms:created xsi:type="dcterms:W3CDTF">2017-08-30T16:37:41Z</dcterms:created>
  <dcterms:modified xsi:type="dcterms:W3CDTF">2023-04-24T12:19:35Z</dcterms:modified>
</cp:coreProperties>
</file>