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651" r:id="rId2"/>
    <p:sldId id="646" r:id="rId3"/>
    <p:sldId id="647" r:id="rId4"/>
    <p:sldId id="648" r:id="rId5"/>
    <p:sldId id="649" r:id="rId6"/>
    <p:sldId id="650" r:id="rId7"/>
    <p:sldId id="653" r:id="rId8"/>
    <p:sldId id="65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F7069-03C7-45D8-941D-9203AACFD40E}" type="datetimeFigureOut">
              <a:rPr lang="zh-CN" altLang="en-US" smtClean="0"/>
              <a:t>2023/8/16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318B9-943D-4671-BD46-EF647F8B456C}" type="slidenum">
              <a:rPr lang="zh-CN" altLang="en-US" smtClean="0"/>
              <a:t>‹#›</a:t>
            </a:fld>
            <a:endParaRPr lang="zh-CN" altLang="en-US"/>
          </a:p>
        </p:txBody>
      </p:sp>
    </p:spTree>
    <p:extLst>
      <p:ext uri="{BB962C8B-B14F-4D97-AF65-F5344CB8AC3E}">
        <p14:creationId xmlns:p14="http://schemas.microsoft.com/office/powerpoint/2010/main" val="884721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103F25F-6496-4C76-AC01-EEC9B739784E}" type="slidenum">
              <a:rPr lang="zh-CN" altLang="en-US" smtClean="0"/>
              <a:t>1</a:t>
            </a:fld>
            <a:endParaRPr lang="zh-CN" altLang="en-US"/>
          </a:p>
        </p:txBody>
      </p:sp>
    </p:spTree>
    <p:extLst>
      <p:ext uri="{BB962C8B-B14F-4D97-AF65-F5344CB8AC3E}">
        <p14:creationId xmlns:p14="http://schemas.microsoft.com/office/powerpoint/2010/main" val="945321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237811-3C9E-0313-E361-19C465D9201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B71576-3D14-D64E-19E5-DD98750C8D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9FE519B-04FA-3272-05DF-55A4968BBE90}"/>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8A48E4E3-1DCD-0220-4272-018B1018EB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F70DE7-024E-9D53-2800-29BE21415293}"/>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204882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C22A8A-705D-8B6C-B973-63FEDFA80C6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95473E5-C2D6-66A6-4E0D-2B27F85EF51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BC1AF2-3816-93FE-930C-226D2A1BA287}"/>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777D76AF-1741-90DC-032D-670699B80C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C12E12-023B-B38E-FF7D-A7C8824CBF2A}"/>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2141333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0FAF103-C429-C468-FBAB-FF36D3103A7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0B05BC-70E1-705E-62F5-B124AAA3EAC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72E0A3-CFA9-A904-395A-2504D0B53F0E}"/>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3CF386E9-9240-ACA5-B8B0-B4E3C510EE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7C93A6-20AB-0731-D0B7-0BC0C991D81A}"/>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4212681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E2AE10-AD3F-6650-36EE-B7907A9906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001226-8F46-F359-1322-05F094B2C15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9FB21E-823F-D854-5DEC-EE4564CA3F98}"/>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C5809F7A-BD51-68BA-99ED-36944E44CD5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187103-7A06-98AD-14AA-4BD18EA7E53E}"/>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113350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890B5C-1C3A-55BD-4A10-6E62CC3D0A9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A70524C-92AB-8337-12F6-FA63BCC695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794B6F0-6152-CBFF-69D0-C65E6904883D}"/>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1D888DC7-0331-9EC0-7138-E1E6B225D04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CCAE3-1826-6C80-BD15-5473A0891B4F}"/>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317594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D1D80C-1E41-5332-7E34-B1E9F02CDE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6E6281-E89B-EB61-D301-CF865303815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2454509-58E6-584C-E261-2F1413352E6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30B351D-0DF8-39A8-DF9F-08659925D7D6}"/>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6" name="页脚占位符 5">
            <a:extLst>
              <a:ext uri="{FF2B5EF4-FFF2-40B4-BE49-F238E27FC236}">
                <a16:creationId xmlns:a16="http://schemas.microsoft.com/office/drawing/2014/main" id="{05A1872F-3ABE-090F-6FEF-89B36B5A03F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AFAF0E-4F83-E901-4625-EF1870237E11}"/>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275894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8E57B9-532B-B70D-7C19-06C7801E32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F11F9CA-4534-5695-80FE-ACE92096DF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9CBBD75-A304-85AD-C573-9C8F490AF4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B652DF4-7650-D1E4-BD6F-0DA6CEECA5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427DA74-60A9-5C06-6A4E-74F0BA63DB24}"/>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D711B93-38B2-6DB3-E825-EC450E627E54}"/>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8" name="页脚占位符 7">
            <a:extLst>
              <a:ext uri="{FF2B5EF4-FFF2-40B4-BE49-F238E27FC236}">
                <a16:creationId xmlns:a16="http://schemas.microsoft.com/office/drawing/2014/main" id="{8CBBAF3D-37B0-A483-9557-2B911DABE4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2B33948A-818A-F9C0-F2D1-B03B6D2907BD}"/>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1110417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3D59C6-4B63-E9A0-2888-AE7EB5C5691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89ABEA3-5152-F8B1-8467-01942B70F7EF}"/>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4" name="页脚占位符 3">
            <a:extLst>
              <a:ext uri="{FF2B5EF4-FFF2-40B4-BE49-F238E27FC236}">
                <a16:creationId xmlns:a16="http://schemas.microsoft.com/office/drawing/2014/main" id="{11119CA8-0553-5E59-0C3A-9246EF14486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49E7049-1BE0-099D-0AD8-80440F757D5E}"/>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1917573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2F9768C-F2DF-BF75-711F-EE1D70007AE1}"/>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3" name="页脚占位符 2">
            <a:extLst>
              <a:ext uri="{FF2B5EF4-FFF2-40B4-BE49-F238E27FC236}">
                <a16:creationId xmlns:a16="http://schemas.microsoft.com/office/drawing/2014/main" id="{426D1ABD-2148-A1BA-13FD-D369195D014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AFB392A-3BA9-1C8E-FE1C-9658A7130E39}"/>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245488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4993A-473A-0F37-00B8-F9A495A89AC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7B8B76A-882D-B9A6-1328-8EE1D76A78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6EC8B66-FE6E-5AA9-4107-C547319387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9033D8-49BD-2465-1B35-0A48C6D83C9A}"/>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6" name="页脚占位符 5">
            <a:extLst>
              <a:ext uri="{FF2B5EF4-FFF2-40B4-BE49-F238E27FC236}">
                <a16:creationId xmlns:a16="http://schemas.microsoft.com/office/drawing/2014/main" id="{56FDCE14-EE54-88E8-3BF0-54FF6DF425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9ABF08-F4C4-0D3A-FDD8-4F47C610CEDC}"/>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2549178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B7C193-BD80-FA92-AF82-C8B71E1630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189C0F6-7C63-87AF-B141-2AEDE89DC4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21D019C-30A0-1C8D-B5FF-670017B538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67A577-7AD9-3FDD-295E-FE038C1CF021}"/>
              </a:ext>
            </a:extLst>
          </p:cNvPr>
          <p:cNvSpPr>
            <a:spLocks noGrp="1"/>
          </p:cNvSpPr>
          <p:nvPr>
            <p:ph type="dt" sz="half" idx="10"/>
          </p:nvPr>
        </p:nvSpPr>
        <p:spPr/>
        <p:txBody>
          <a:bodyPr/>
          <a:lstStyle/>
          <a:p>
            <a:fld id="{EF3F9585-DE6F-4635-95C7-F24F8C5EE7B0}" type="datetimeFigureOut">
              <a:rPr lang="zh-CN" altLang="en-US" smtClean="0"/>
              <a:t>2023/8/16</a:t>
            </a:fld>
            <a:endParaRPr lang="zh-CN" altLang="en-US"/>
          </a:p>
        </p:txBody>
      </p:sp>
      <p:sp>
        <p:nvSpPr>
          <p:cNvPr id="6" name="页脚占位符 5">
            <a:extLst>
              <a:ext uri="{FF2B5EF4-FFF2-40B4-BE49-F238E27FC236}">
                <a16:creationId xmlns:a16="http://schemas.microsoft.com/office/drawing/2014/main" id="{BA6C9456-710B-F7AC-5B4E-981C3CE2F5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644FBE2-60F5-ADED-86B1-876F9D2616D3}"/>
              </a:ext>
            </a:extLst>
          </p:cNvPr>
          <p:cNvSpPr>
            <a:spLocks noGrp="1"/>
          </p:cNvSpPr>
          <p:nvPr>
            <p:ph type="sldNum" sz="quarter" idx="12"/>
          </p:nvPr>
        </p:nvSpPr>
        <p:spPr/>
        <p:txBody>
          <a:body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3273973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EB11E09-CCD9-F930-F876-5932B5E159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CC19FB7-087F-D23D-ABAF-034BCBFF17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92F8A2-DF73-C2AA-6D5B-9E728A9899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3F9585-DE6F-4635-95C7-F24F8C5EE7B0}" type="datetimeFigureOut">
              <a:rPr lang="zh-CN" altLang="en-US" smtClean="0"/>
              <a:t>2023/8/16</a:t>
            </a:fld>
            <a:endParaRPr lang="zh-CN" altLang="en-US"/>
          </a:p>
        </p:txBody>
      </p:sp>
      <p:sp>
        <p:nvSpPr>
          <p:cNvPr id="5" name="页脚占位符 4">
            <a:extLst>
              <a:ext uri="{FF2B5EF4-FFF2-40B4-BE49-F238E27FC236}">
                <a16:creationId xmlns:a16="http://schemas.microsoft.com/office/drawing/2014/main" id="{4A0F2303-0457-0C07-9392-A7F0AA4E74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758C3FC-C15B-CD23-9700-CB4E8E8C86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5125CB-FE8E-4923-9CC2-0BC88E0155DC}" type="slidenum">
              <a:rPr lang="zh-CN" altLang="en-US" smtClean="0"/>
              <a:t>‹#›</a:t>
            </a:fld>
            <a:endParaRPr lang="zh-CN" altLang="en-US"/>
          </a:p>
        </p:txBody>
      </p:sp>
    </p:spTree>
    <p:extLst>
      <p:ext uri="{BB962C8B-B14F-4D97-AF65-F5344CB8AC3E}">
        <p14:creationId xmlns:p14="http://schemas.microsoft.com/office/powerpoint/2010/main" val="22457696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985" y="0"/>
            <a:ext cx="12206605" cy="1039495"/>
          </a:xfrm>
          <a:prstGeom prst="rect">
            <a:avLst/>
          </a:prstGeom>
          <a:solidFill>
            <a:srgbClr val="900A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90204"/>
              <a:ea typeface="微软雅黑" panose="020B0503020204020204" charset="-122"/>
              <a:cs typeface="+mn-cs"/>
            </a:endParaRPr>
          </a:p>
        </p:txBody>
      </p:sp>
      <p:pic>
        <p:nvPicPr>
          <p:cNvPr id="6" name="图片 5" descr="G:\大学生记者团\校徽3.png校徽3"/>
          <p:cNvPicPr>
            <a:picLocks noChangeAspect="1"/>
          </p:cNvPicPr>
          <p:nvPr/>
        </p:nvPicPr>
        <p:blipFill>
          <a:blip r:embed="rId3"/>
          <a:srcRect/>
          <a:stretch>
            <a:fillRect/>
          </a:stretch>
        </p:blipFill>
        <p:spPr>
          <a:xfrm>
            <a:off x="298450" y="14605"/>
            <a:ext cx="979805" cy="1036955"/>
          </a:xfrm>
          <a:prstGeom prst="rect">
            <a:avLst/>
          </a:prstGeom>
          <a:effectLst>
            <a:outerShdw blurRad="50800" dist="38100" dir="2700000" algn="tl" rotWithShape="0">
              <a:prstClr val="black">
                <a:alpha val="40000"/>
              </a:prstClr>
            </a:outerShdw>
          </a:effectLst>
        </p:spPr>
      </p:pic>
      <p:pic>
        <p:nvPicPr>
          <p:cNvPr id="7" name="图片 6" descr="1"/>
          <p:cNvPicPr>
            <a:picLocks noChangeAspect="1"/>
          </p:cNvPicPr>
          <p:nvPr/>
        </p:nvPicPr>
        <p:blipFill>
          <a:blip r:embed="rId4"/>
          <a:stretch>
            <a:fillRect/>
          </a:stretch>
        </p:blipFill>
        <p:spPr>
          <a:xfrm>
            <a:off x="-14605" y="980440"/>
            <a:ext cx="12207240" cy="400050"/>
          </a:xfrm>
          <a:prstGeom prst="rect">
            <a:avLst/>
          </a:prstGeom>
        </p:spPr>
      </p:pic>
      <p:sp>
        <p:nvSpPr>
          <p:cNvPr id="16" name="文本框 15"/>
          <p:cNvSpPr txBox="1"/>
          <p:nvPr/>
        </p:nvSpPr>
        <p:spPr>
          <a:xfrm>
            <a:off x="3917295" y="2853148"/>
            <a:ext cx="4357409" cy="2431435"/>
          </a:xfrm>
          <a:prstGeom prst="rect">
            <a:avLst/>
          </a:prstGeom>
          <a:noFill/>
        </p:spPr>
        <p:txBody>
          <a:bodyPr wrap="square" rtlCol="0">
            <a:spAutoFit/>
            <a:scene3d>
              <a:camera prst="orthographicFront"/>
              <a:lightRig rig="threePt" dir="t"/>
            </a:scene3d>
            <a:sp3d contourW="127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4400" b="1" i="0" spc="900" baseline="0" noProof="0" dirty="0">
                <a:ln>
                  <a:noFill/>
                </a:ln>
                <a:solidFill>
                  <a:srgbClr val="A63030"/>
                </a:solidFill>
                <a:uLnTx/>
                <a:uFillTx/>
                <a:latin typeface="Aharoni" panose="02010803020104030203" pitchFamily="2" charset="-79"/>
                <a:ea typeface="微软雅黑" panose="020B0503020204020204" charset="-122"/>
                <a:cs typeface="Aharoni" panose="02010803020104030203" pitchFamily="2" charset="-79"/>
              </a:rPr>
              <a:t>近期学习总结</a:t>
            </a:r>
            <a:endParaRPr lang="en-US" altLang="zh-CN" sz="4400" b="1" spc="900" dirty="0">
              <a:solidFill>
                <a:srgbClr val="A63030"/>
              </a:solidFill>
              <a:latin typeface="Aharoni" panose="02010803020104030203" pitchFamily="2" charset="-79"/>
              <a:ea typeface="微软雅黑" panose="020B0503020204020204" charset="-122"/>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4400" b="1" i="0" spc="900" baseline="0" noProof="0" dirty="0">
              <a:ln>
                <a:noFill/>
              </a:ln>
              <a:solidFill>
                <a:srgbClr val="A63030"/>
              </a:solidFill>
              <a:uLnTx/>
              <a:uFillTx/>
              <a:latin typeface="Aharoni" panose="02010803020104030203" pitchFamily="2" charset="-79"/>
              <a:ea typeface="微软雅黑" panose="020B0503020204020204" charset="-122"/>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defRPr/>
            </a:pPr>
            <a:endParaRPr kumimoji="0" lang="en-US" altLang="zh-CN" sz="4400" b="1" i="0" spc="900" baseline="0" noProof="0" dirty="0">
              <a:ln>
                <a:noFill/>
              </a:ln>
              <a:solidFill>
                <a:srgbClr val="A63030"/>
              </a:solidFill>
              <a:uLnTx/>
              <a:uFillTx/>
              <a:latin typeface="Aharoni" panose="02010803020104030203" pitchFamily="2" charset="-79"/>
              <a:ea typeface="微软雅黑" panose="020B0503020204020204" charset="-122"/>
              <a:cs typeface="Aharoni" panose="02010803020104030203" pitchFamily="2" charset="-79"/>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000" b="1" spc="900" dirty="0">
                <a:solidFill>
                  <a:srgbClr val="A63030"/>
                </a:solidFill>
                <a:latin typeface="+mn-ea"/>
                <a:cs typeface="Aharoni" panose="02010803020104030203" pitchFamily="2" charset="-79"/>
              </a:rPr>
              <a:t> </a:t>
            </a:r>
            <a:endParaRPr kumimoji="0" lang="zh-CN" altLang="en-US" sz="2000" b="1" i="0" spc="900" baseline="0" noProof="0" dirty="0">
              <a:ln>
                <a:noFill/>
              </a:ln>
              <a:solidFill>
                <a:srgbClr val="A63030"/>
              </a:solidFill>
              <a:uLnTx/>
              <a:uFillTx/>
              <a:latin typeface="+mn-ea"/>
              <a:cs typeface="Aharoni" panose="02010803020104030203" pitchFamily="2" charset="-79"/>
            </a:endParaRPr>
          </a:p>
        </p:txBody>
      </p:sp>
      <p:sp>
        <p:nvSpPr>
          <p:cNvPr id="17" name="文本框 16"/>
          <p:cNvSpPr txBox="1"/>
          <p:nvPr/>
        </p:nvSpPr>
        <p:spPr>
          <a:xfrm>
            <a:off x="1920875" y="96265"/>
            <a:ext cx="3733800" cy="521970"/>
          </a:xfrm>
          <a:prstGeom prst="rect">
            <a:avLst/>
          </a:prstGeom>
          <a:noFill/>
        </p:spPr>
        <p:txBody>
          <a:bodyPr wrap="squar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800" b="1" i="0" spc="900" baseline="0" noProof="0" dirty="0">
                <a:ln>
                  <a:noFill/>
                </a:ln>
                <a:solidFill>
                  <a:prstClr val="white"/>
                </a:solidFill>
                <a:effectLst>
                  <a:outerShdw blurRad="228600" dist="38100" dir="2700000" algn="tl" rotWithShape="0">
                    <a:prstClr val="black">
                      <a:alpha val="81000"/>
                    </a:prstClr>
                  </a:outerShdw>
                </a:effectLst>
                <a:uLnTx/>
                <a:uFillTx/>
                <a:latin typeface="Aharoni" panose="02010803020104030203" pitchFamily="2" charset="-79"/>
                <a:ea typeface="微软雅黑" panose="020B0503020204020204" charset="-122"/>
                <a:cs typeface="Aharoni" panose="02010803020104030203" pitchFamily="2" charset="-79"/>
              </a:rPr>
              <a:t>北京体育大学</a:t>
            </a:r>
          </a:p>
        </p:txBody>
      </p:sp>
      <p:sp>
        <p:nvSpPr>
          <p:cNvPr id="18" name="文本框 17"/>
          <p:cNvSpPr txBox="1"/>
          <p:nvPr/>
        </p:nvSpPr>
        <p:spPr>
          <a:xfrm>
            <a:off x="1433195" y="615060"/>
            <a:ext cx="4514215" cy="337185"/>
          </a:xfrm>
          <a:prstGeom prst="rect">
            <a:avLst/>
          </a:prstGeom>
          <a:noFill/>
        </p:spPr>
        <p:txBody>
          <a:bodyPr wrap="square" rtlCol="0">
            <a:spAutoFit/>
            <a:scene3d>
              <a:camera prst="orthographicFront"/>
              <a:lightRig rig="threePt" dir="t"/>
            </a:scene3d>
            <a:sp3d contourW="12700"/>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prstClr val="white"/>
                </a:solidFill>
                <a:effectLst>
                  <a:outerShdw blurRad="228600" dist="38100" dir="2700000" algn="tl" rotWithShape="0">
                    <a:prstClr val="black">
                      <a:alpha val="81000"/>
                    </a:prstClr>
                  </a:outerShdw>
                </a:effectLst>
                <a:uLnTx/>
                <a:uFillTx/>
                <a:latin typeface="Agency FB" panose="020B0503020202020204" pitchFamily="34" charset="0"/>
                <a:ea typeface="微软雅黑" panose="020B0503020204020204" charset="-122"/>
                <a:cs typeface="Aharoni" panose="02010803020104030203" pitchFamily="2" charset="-79"/>
              </a:rPr>
              <a:t>Beijing Sport University</a:t>
            </a:r>
          </a:p>
        </p:txBody>
      </p:sp>
      <p:sp>
        <p:nvSpPr>
          <p:cNvPr id="5" name="文本框 4">
            <a:extLst>
              <a:ext uri="{FF2B5EF4-FFF2-40B4-BE49-F238E27FC236}">
                <a16:creationId xmlns:a16="http://schemas.microsoft.com/office/drawing/2014/main" id="{7D9F3AFB-B04C-D4A0-85C2-374D5710B1E0}"/>
              </a:ext>
            </a:extLst>
          </p:cNvPr>
          <p:cNvSpPr txBox="1"/>
          <p:nvPr/>
        </p:nvSpPr>
        <p:spPr>
          <a:xfrm>
            <a:off x="8860829" y="5783490"/>
            <a:ext cx="6110654" cy="923330"/>
          </a:xfrm>
          <a:prstGeom prst="rect">
            <a:avLst/>
          </a:prstGeom>
          <a:noFill/>
        </p:spPr>
        <p:txBody>
          <a:bodyPr wrap="square">
            <a:spAutoFit/>
          </a:bodyPr>
          <a:lstStyle/>
          <a:p>
            <a:r>
              <a:rPr lang="en-US" altLang="zh-CN" sz="1800" b="1" spc="900" dirty="0">
                <a:solidFill>
                  <a:srgbClr val="A63030"/>
                </a:solidFill>
                <a:latin typeface="+mn-ea"/>
                <a:cs typeface="Aharoni" panose="02010803020104030203" pitchFamily="2" charset="-79"/>
              </a:rPr>
              <a:t>2023</a:t>
            </a:r>
            <a:r>
              <a:rPr lang="zh-CN" altLang="en-US" sz="1800" b="1" spc="900" dirty="0">
                <a:solidFill>
                  <a:srgbClr val="A63030"/>
                </a:solidFill>
                <a:latin typeface="+mn-ea"/>
                <a:cs typeface="Aharoni" panose="02010803020104030203" pitchFamily="2" charset="-79"/>
              </a:rPr>
              <a:t>年</a:t>
            </a:r>
            <a:r>
              <a:rPr lang="en-US" altLang="zh-CN" sz="1800" b="1" spc="900" dirty="0">
                <a:solidFill>
                  <a:srgbClr val="A63030"/>
                </a:solidFill>
                <a:latin typeface="+mn-ea"/>
                <a:cs typeface="Aharoni" panose="02010803020104030203" pitchFamily="2" charset="-79"/>
              </a:rPr>
              <a:t>8</a:t>
            </a:r>
            <a:r>
              <a:rPr lang="zh-CN" altLang="en-US" sz="1800" b="1" spc="900" dirty="0">
                <a:solidFill>
                  <a:srgbClr val="A63030"/>
                </a:solidFill>
                <a:latin typeface="+mn-ea"/>
                <a:cs typeface="Aharoni" panose="02010803020104030203" pitchFamily="2" charset="-79"/>
              </a:rPr>
              <a:t>月</a:t>
            </a:r>
            <a:r>
              <a:rPr lang="en-US" altLang="zh-CN" sz="1800" b="1" spc="900" dirty="0">
                <a:solidFill>
                  <a:srgbClr val="A63030"/>
                </a:solidFill>
                <a:latin typeface="+mn-ea"/>
                <a:cs typeface="Aharoni" panose="02010803020104030203" pitchFamily="2" charset="-79"/>
              </a:rPr>
              <a:t>16</a:t>
            </a:r>
            <a:r>
              <a:rPr lang="zh-CN" altLang="en-US" sz="1800" b="1" spc="900" dirty="0">
                <a:solidFill>
                  <a:srgbClr val="A63030"/>
                </a:solidFill>
                <a:latin typeface="+mn-ea"/>
                <a:cs typeface="Aharoni" panose="02010803020104030203" pitchFamily="2" charset="-79"/>
              </a:rPr>
              <a:t>日</a:t>
            </a:r>
            <a:endParaRPr lang="en-US" altLang="zh-CN" sz="1800" b="1" spc="900" dirty="0">
              <a:solidFill>
                <a:srgbClr val="A63030"/>
              </a:solidFill>
              <a:latin typeface="+mn-ea"/>
              <a:cs typeface="Aharoni" panose="02010803020104030203" pitchFamily="2" charset="-79"/>
            </a:endParaRPr>
          </a:p>
          <a:p>
            <a:endParaRPr lang="en-US" altLang="zh-CN" sz="1800" b="1" spc="900" dirty="0">
              <a:solidFill>
                <a:srgbClr val="A63030"/>
              </a:solidFill>
              <a:latin typeface="+mn-ea"/>
              <a:cs typeface="Aharoni" panose="02010803020104030203" pitchFamily="2" charset="-79"/>
            </a:endParaRPr>
          </a:p>
          <a:p>
            <a:r>
              <a:rPr lang="zh-CN" altLang="en-US" dirty="0">
                <a:solidFill>
                  <a:srgbClr val="900A0A"/>
                </a:solidFill>
              </a:rPr>
              <a:t>汇报人：洪睿伟</a:t>
            </a:r>
          </a:p>
        </p:txBody>
      </p:sp>
    </p:spTree>
    <p:extLst>
      <p:ext uri="{BB962C8B-B14F-4D97-AF65-F5344CB8AC3E}">
        <p14:creationId xmlns:p14="http://schemas.microsoft.com/office/powerpoint/2010/main" val="129659980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6852D6B-BB79-8249-6555-87D651C08EC5}"/>
              </a:ext>
            </a:extLst>
          </p:cNvPr>
          <p:cNvSpPr/>
          <p:nvPr/>
        </p:nvSpPr>
        <p:spPr>
          <a:xfrm>
            <a:off x="281353" y="219808"/>
            <a:ext cx="2857501" cy="542290"/>
          </a:xfrm>
          <a:prstGeom prst="rect">
            <a:avLst/>
          </a:prstGeom>
          <a:solidFill>
            <a:srgbClr val="900A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数据表示方法</a:t>
            </a:r>
            <a:r>
              <a:rPr lang="en-US" altLang="zh-CN" sz="2000" b="1" dirty="0">
                <a:solidFill>
                  <a:schemeClr val="bg1"/>
                </a:solidFill>
              </a:rPr>
              <a:t>-HOJ3D</a:t>
            </a:r>
            <a:endParaRPr lang="zh-CN" altLang="en-US" sz="2000" b="1" dirty="0">
              <a:solidFill>
                <a:schemeClr val="bg1"/>
              </a:solidFill>
            </a:endParaRPr>
          </a:p>
        </p:txBody>
      </p:sp>
      <p:sp>
        <p:nvSpPr>
          <p:cNvPr id="7" name="文本框 6">
            <a:extLst>
              <a:ext uri="{FF2B5EF4-FFF2-40B4-BE49-F238E27FC236}">
                <a16:creationId xmlns:a16="http://schemas.microsoft.com/office/drawing/2014/main" id="{1A501F46-AEDC-3C82-83FC-8D9EA0873152}"/>
              </a:ext>
            </a:extLst>
          </p:cNvPr>
          <p:cNvSpPr txBox="1"/>
          <p:nvPr/>
        </p:nvSpPr>
        <p:spPr>
          <a:xfrm>
            <a:off x="402246" y="6211106"/>
            <a:ext cx="10488491" cy="369332"/>
          </a:xfrm>
          <a:prstGeom prst="rect">
            <a:avLst/>
          </a:prstGeom>
          <a:noFill/>
        </p:spPr>
        <p:txBody>
          <a:bodyPr wrap="square">
            <a:spAutoFit/>
          </a:bodyPr>
          <a:lstStyle/>
          <a:p>
            <a:r>
              <a:rPr lang="zh-CN" altLang="en-US" dirty="0">
                <a:latin typeface="Consolas" panose="020B0609020204030204" pitchFamily="49" charset="0"/>
              </a:rPr>
              <a:t>参考文献：</a:t>
            </a:r>
            <a:r>
              <a:rPr lang="en-US" altLang="zh-CN" b="0" dirty="0">
                <a:effectLst/>
                <a:latin typeface="Consolas" panose="020B0609020204030204" pitchFamily="49" charset="0"/>
              </a:rPr>
              <a:t>View Invariant Human Action Recognition Using Histograms of 3D Joints</a:t>
            </a:r>
          </a:p>
        </p:txBody>
      </p:sp>
      <p:sp>
        <p:nvSpPr>
          <p:cNvPr id="8" name="文本框 7">
            <a:extLst>
              <a:ext uri="{FF2B5EF4-FFF2-40B4-BE49-F238E27FC236}">
                <a16:creationId xmlns:a16="http://schemas.microsoft.com/office/drawing/2014/main" id="{6BEAF287-2115-6BA4-8ACA-E2240B98372F}"/>
              </a:ext>
            </a:extLst>
          </p:cNvPr>
          <p:cNvSpPr txBox="1"/>
          <p:nvPr/>
        </p:nvSpPr>
        <p:spPr>
          <a:xfrm>
            <a:off x="1134208" y="1318846"/>
            <a:ext cx="9671538" cy="3139321"/>
          </a:xfrm>
          <a:prstGeom prst="rect">
            <a:avLst/>
          </a:prstGeom>
          <a:noFill/>
        </p:spPr>
        <p:txBody>
          <a:bodyPr wrap="square" rtlCol="0">
            <a:spAutoFit/>
          </a:bodyPr>
          <a:lstStyle/>
          <a:p>
            <a:pPr algn="l"/>
            <a:r>
              <a:rPr lang="zh-CN" altLang="en-US" b="0" i="0" dirty="0">
                <a:effectLst/>
                <a:latin typeface="Söhne"/>
              </a:rPr>
              <a:t>这篇文章主要介绍了一种称为</a:t>
            </a:r>
            <a:r>
              <a:rPr lang="en-US" altLang="zh-CN" b="0" i="0" dirty="0">
                <a:effectLst/>
                <a:latin typeface="Söhne"/>
              </a:rPr>
              <a:t>"Histograms of 3D Joints"</a:t>
            </a:r>
            <a:r>
              <a:rPr lang="zh-CN" altLang="en-US" b="0" i="0" dirty="0">
                <a:effectLst/>
                <a:latin typeface="Söhne"/>
              </a:rPr>
              <a:t>的方法，用于实现视角不变的人体动作识别。传统的人体动作识别方法通常基于</a:t>
            </a:r>
            <a:r>
              <a:rPr lang="en-US" altLang="zh-CN" b="0" i="0" dirty="0">
                <a:effectLst/>
                <a:latin typeface="Söhne"/>
              </a:rPr>
              <a:t>2D</a:t>
            </a:r>
            <a:r>
              <a:rPr lang="zh-CN" altLang="en-US" b="0" i="0" dirty="0">
                <a:effectLst/>
                <a:latin typeface="Söhne"/>
              </a:rPr>
              <a:t>图像或视频分析，但这些方法对于视角的变化非常敏感。在实际应用中，由于摄像机角度、人体位置等因素的变化，不同视角下的动作往往具有不同的表现形式。因此，实现视角不变的人体动作识别具有重要的应用价值。</a:t>
            </a:r>
          </a:p>
          <a:p>
            <a:pPr algn="l"/>
            <a:r>
              <a:rPr lang="zh-CN" altLang="en-US" b="1" i="0" dirty="0">
                <a:effectLst/>
                <a:latin typeface="Söhne"/>
              </a:rPr>
              <a:t>该方法通过从</a:t>
            </a:r>
            <a:r>
              <a:rPr lang="en-US" altLang="zh-CN" b="1" i="0" dirty="0">
                <a:effectLst/>
                <a:latin typeface="Söhne"/>
              </a:rPr>
              <a:t>3D</a:t>
            </a:r>
            <a:r>
              <a:rPr lang="zh-CN" altLang="en-US" b="1" i="0" dirty="0">
                <a:effectLst/>
                <a:latin typeface="Söhne"/>
              </a:rPr>
              <a:t>关节数据中提取特征来解决视角不变的人体动作识别问题。首先，通过使用深度相机等设备获取人体关节的</a:t>
            </a:r>
            <a:r>
              <a:rPr lang="en-US" altLang="zh-CN" b="1" i="0" dirty="0">
                <a:effectLst/>
                <a:latin typeface="Söhne"/>
              </a:rPr>
              <a:t>3D</a:t>
            </a:r>
            <a:r>
              <a:rPr lang="zh-CN" altLang="en-US" b="1" i="0" dirty="0">
                <a:effectLst/>
                <a:latin typeface="Söhne"/>
              </a:rPr>
              <a:t>坐标信息。然后，将关节序列划分为固定长度的子序列，并计算每个子序列的</a:t>
            </a:r>
            <a:r>
              <a:rPr lang="en-US" altLang="zh-CN" b="1" i="0" dirty="0">
                <a:effectLst/>
                <a:latin typeface="Söhne"/>
              </a:rPr>
              <a:t>3D</a:t>
            </a:r>
            <a:r>
              <a:rPr lang="zh-CN" altLang="en-US" b="1" i="0" dirty="0">
                <a:effectLst/>
                <a:latin typeface="Söhne"/>
              </a:rPr>
              <a:t>坐标直方图。</a:t>
            </a:r>
          </a:p>
          <a:p>
            <a:pPr algn="l"/>
            <a:r>
              <a:rPr lang="zh-CN" altLang="en-US" b="0" i="0" dirty="0">
                <a:effectLst/>
                <a:latin typeface="Söhne"/>
              </a:rPr>
              <a:t>在计算直方图时，作者将关节的</a:t>
            </a:r>
            <a:r>
              <a:rPr lang="en-US" altLang="zh-CN" b="0" i="0" dirty="0">
                <a:effectLst/>
                <a:latin typeface="Söhne"/>
              </a:rPr>
              <a:t>3D</a:t>
            </a:r>
            <a:r>
              <a:rPr lang="zh-CN" altLang="en-US" b="0" i="0" dirty="0">
                <a:effectLst/>
                <a:latin typeface="Söhne"/>
              </a:rPr>
              <a:t>坐标值离散化为固定数量的区间，并统计每个区间内的关节出现次数。这样，每个子序列就表示为一个直方图。最后，通过将所有子序列的直方图进行组合和归一化，得到整个动作序列的表示形式。</a:t>
            </a:r>
          </a:p>
          <a:p>
            <a:endParaRPr lang="zh-CN" altLang="en-US" dirty="0"/>
          </a:p>
        </p:txBody>
      </p:sp>
      <p:pic>
        <p:nvPicPr>
          <p:cNvPr id="10" name="图片 9">
            <a:extLst>
              <a:ext uri="{FF2B5EF4-FFF2-40B4-BE49-F238E27FC236}">
                <a16:creationId xmlns:a16="http://schemas.microsoft.com/office/drawing/2014/main" id="{F2996593-2D7D-245B-2692-78F0678E9EDF}"/>
              </a:ext>
            </a:extLst>
          </p:cNvPr>
          <p:cNvPicPr>
            <a:picLocks noChangeAspect="1"/>
          </p:cNvPicPr>
          <p:nvPr/>
        </p:nvPicPr>
        <p:blipFill>
          <a:blip r:embed="rId2"/>
          <a:stretch>
            <a:fillRect/>
          </a:stretch>
        </p:blipFill>
        <p:spPr>
          <a:xfrm>
            <a:off x="3809001" y="4357598"/>
            <a:ext cx="3829584" cy="1314633"/>
          </a:xfrm>
          <a:prstGeom prst="rect">
            <a:avLst/>
          </a:prstGeom>
        </p:spPr>
      </p:pic>
    </p:spTree>
    <p:extLst>
      <p:ext uri="{BB962C8B-B14F-4D97-AF65-F5344CB8AC3E}">
        <p14:creationId xmlns:p14="http://schemas.microsoft.com/office/powerpoint/2010/main" val="1795473567"/>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67366932-EA16-A1F6-F7BA-DF20250749ED}"/>
              </a:ext>
            </a:extLst>
          </p:cNvPr>
          <p:cNvSpPr/>
          <p:nvPr/>
        </p:nvSpPr>
        <p:spPr>
          <a:xfrm>
            <a:off x="281353" y="219808"/>
            <a:ext cx="2857501" cy="542290"/>
          </a:xfrm>
          <a:prstGeom prst="rect">
            <a:avLst/>
          </a:prstGeom>
          <a:solidFill>
            <a:srgbClr val="900A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数据表示方法</a:t>
            </a:r>
            <a:r>
              <a:rPr lang="en-US" altLang="zh-CN" sz="2000" b="1" dirty="0">
                <a:solidFill>
                  <a:schemeClr val="bg1"/>
                </a:solidFill>
              </a:rPr>
              <a:t>-Cov3DJ</a:t>
            </a:r>
            <a:endParaRPr lang="zh-CN" altLang="en-US" sz="2000" b="1" dirty="0">
              <a:solidFill>
                <a:schemeClr val="bg1"/>
              </a:solidFill>
            </a:endParaRPr>
          </a:p>
        </p:txBody>
      </p:sp>
      <p:sp>
        <p:nvSpPr>
          <p:cNvPr id="5" name="文本框 4">
            <a:extLst>
              <a:ext uri="{FF2B5EF4-FFF2-40B4-BE49-F238E27FC236}">
                <a16:creationId xmlns:a16="http://schemas.microsoft.com/office/drawing/2014/main" id="{ACC592DA-CD8B-4581-D934-65B7728F0489}"/>
              </a:ext>
            </a:extLst>
          </p:cNvPr>
          <p:cNvSpPr txBox="1"/>
          <p:nvPr/>
        </p:nvSpPr>
        <p:spPr>
          <a:xfrm>
            <a:off x="0" y="5631404"/>
            <a:ext cx="12663122" cy="338554"/>
          </a:xfrm>
          <a:prstGeom prst="rect">
            <a:avLst/>
          </a:prstGeom>
          <a:noFill/>
        </p:spPr>
        <p:txBody>
          <a:bodyPr wrap="square">
            <a:spAutoFit/>
          </a:bodyPr>
          <a:lstStyle/>
          <a:p>
            <a:r>
              <a:rPr lang="zh-CN" altLang="en-US" sz="1600" dirty="0">
                <a:latin typeface="Consolas" panose="020B0609020204030204" pitchFamily="49" charset="0"/>
              </a:rPr>
              <a:t>参考文献：</a:t>
            </a:r>
            <a:r>
              <a:rPr lang="en-US" altLang="zh-CN" sz="1600" b="0" dirty="0">
                <a:effectLst/>
                <a:latin typeface="Consolas" panose="020B0609020204030204" pitchFamily="49" charset="0"/>
              </a:rPr>
              <a:t>Human Action Recognition Using a Temporal Hierarchy of Covariance Descriptors on 3D Joint Locations</a:t>
            </a:r>
          </a:p>
        </p:txBody>
      </p:sp>
      <p:pic>
        <p:nvPicPr>
          <p:cNvPr id="7" name="图片 6">
            <a:extLst>
              <a:ext uri="{FF2B5EF4-FFF2-40B4-BE49-F238E27FC236}">
                <a16:creationId xmlns:a16="http://schemas.microsoft.com/office/drawing/2014/main" id="{3C9A08AB-1C57-BB3F-6D45-93ABBE3B16BB}"/>
              </a:ext>
            </a:extLst>
          </p:cNvPr>
          <p:cNvPicPr>
            <a:picLocks noChangeAspect="1"/>
          </p:cNvPicPr>
          <p:nvPr/>
        </p:nvPicPr>
        <p:blipFill>
          <a:blip r:embed="rId2"/>
          <a:stretch>
            <a:fillRect/>
          </a:stretch>
        </p:blipFill>
        <p:spPr>
          <a:xfrm>
            <a:off x="7420773" y="1423413"/>
            <a:ext cx="4296375" cy="2991267"/>
          </a:xfrm>
          <a:prstGeom prst="rect">
            <a:avLst/>
          </a:prstGeom>
        </p:spPr>
      </p:pic>
      <p:sp>
        <p:nvSpPr>
          <p:cNvPr id="9" name="文本框 8">
            <a:extLst>
              <a:ext uri="{FF2B5EF4-FFF2-40B4-BE49-F238E27FC236}">
                <a16:creationId xmlns:a16="http://schemas.microsoft.com/office/drawing/2014/main" id="{9C6C384C-AFB3-30AF-BBA7-8F645ED3A453}"/>
              </a:ext>
            </a:extLst>
          </p:cNvPr>
          <p:cNvSpPr txBox="1"/>
          <p:nvPr/>
        </p:nvSpPr>
        <p:spPr>
          <a:xfrm>
            <a:off x="386862" y="1423413"/>
            <a:ext cx="6348046" cy="1754326"/>
          </a:xfrm>
          <a:prstGeom prst="rect">
            <a:avLst/>
          </a:prstGeom>
          <a:noFill/>
        </p:spPr>
        <p:txBody>
          <a:bodyPr wrap="square">
            <a:spAutoFit/>
          </a:bodyPr>
          <a:lstStyle/>
          <a:p>
            <a:r>
              <a:rPr lang="zh-CN" altLang="en-US" b="0" i="0" dirty="0">
                <a:effectLst/>
                <a:latin typeface="Söhne"/>
              </a:rPr>
              <a:t>这篇文章的主要贡献是提出了一种基于协方差描述符的层次化方法，用于从</a:t>
            </a:r>
            <a:r>
              <a:rPr lang="en-US" altLang="zh-CN" b="0" i="0" dirty="0">
                <a:effectLst/>
                <a:latin typeface="Söhne"/>
              </a:rPr>
              <a:t>3D</a:t>
            </a:r>
            <a:r>
              <a:rPr lang="zh-CN" altLang="en-US" b="0" i="0" dirty="0">
                <a:effectLst/>
                <a:latin typeface="Söhne"/>
              </a:rPr>
              <a:t>骨架序列中进行人体动作识别。该描述符是通过计算身体骨架关节坐标在时间上的协方差矩阵构建而成的。为了编码关节位置的时间依赖性，我们采用了多个协方差矩阵，每个协方差矩阵覆盖输入序列的一个子序列，并以层次化的方式进行处理。</a:t>
            </a:r>
            <a:endParaRPr lang="zh-CN" altLang="en-US" dirty="0"/>
          </a:p>
        </p:txBody>
      </p:sp>
    </p:spTree>
    <p:extLst>
      <p:ext uri="{BB962C8B-B14F-4D97-AF65-F5344CB8AC3E}">
        <p14:creationId xmlns:p14="http://schemas.microsoft.com/office/powerpoint/2010/main" val="923796594"/>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DB8A6B8D-7029-29DD-776E-B030118ECA55}"/>
              </a:ext>
            </a:extLst>
          </p:cNvPr>
          <p:cNvSpPr/>
          <p:nvPr/>
        </p:nvSpPr>
        <p:spPr>
          <a:xfrm>
            <a:off x="281353" y="219808"/>
            <a:ext cx="3235570" cy="542290"/>
          </a:xfrm>
          <a:prstGeom prst="rect">
            <a:avLst/>
          </a:prstGeom>
          <a:solidFill>
            <a:srgbClr val="900A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数据表示方法</a:t>
            </a:r>
            <a:r>
              <a:rPr lang="en-US" altLang="zh-CN" sz="2000" b="1" dirty="0">
                <a:solidFill>
                  <a:schemeClr val="bg1"/>
                </a:solidFill>
              </a:rPr>
              <a:t>-Joint-Volume</a:t>
            </a:r>
            <a:endParaRPr lang="zh-CN" altLang="en-US" sz="2000" b="1" dirty="0">
              <a:solidFill>
                <a:schemeClr val="bg1"/>
              </a:solidFill>
            </a:endParaRPr>
          </a:p>
        </p:txBody>
      </p:sp>
      <p:sp>
        <p:nvSpPr>
          <p:cNvPr id="5" name="文本框 4">
            <a:extLst>
              <a:ext uri="{FF2B5EF4-FFF2-40B4-BE49-F238E27FC236}">
                <a16:creationId xmlns:a16="http://schemas.microsoft.com/office/drawing/2014/main" id="{66DB4A09-F7DA-B45F-17FD-84B0ECE32695}"/>
              </a:ext>
            </a:extLst>
          </p:cNvPr>
          <p:cNvSpPr txBox="1"/>
          <p:nvPr/>
        </p:nvSpPr>
        <p:spPr>
          <a:xfrm>
            <a:off x="222739" y="5914245"/>
            <a:ext cx="11925458" cy="646331"/>
          </a:xfrm>
          <a:prstGeom prst="rect">
            <a:avLst/>
          </a:prstGeom>
          <a:noFill/>
        </p:spPr>
        <p:txBody>
          <a:bodyPr wrap="square">
            <a:spAutoFit/>
          </a:bodyPr>
          <a:lstStyle/>
          <a:p>
            <a:r>
              <a:rPr lang="zh-CN" altLang="en-US" b="0" dirty="0">
                <a:effectLst/>
                <a:latin typeface="Consolas" panose="020B0609020204030204" pitchFamily="49" charset="0"/>
              </a:rPr>
              <a:t>参考文献：</a:t>
            </a:r>
            <a:r>
              <a:rPr lang="en-US" altLang="zh-CN" b="0" dirty="0">
                <a:effectLst/>
                <a:latin typeface="Consolas" panose="020B0609020204030204" pitchFamily="49" charset="0"/>
              </a:rPr>
              <a:t>Real Time Action Recognition Using Histograms of Depth Gradients and Random Decision     Forests</a:t>
            </a:r>
          </a:p>
        </p:txBody>
      </p:sp>
      <p:sp>
        <p:nvSpPr>
          <p:cNvPr id="7" name="文本框 6">
            <a:extLst>
              <a:ext uri="{FF2B5EF4-FFF2-40B4-BE49-F238E27FC236}">
                <a16:creationId xmlns:a16="http://schemas.microsoft.com/office/drawing/2014/main" id="{633287EE-685B-ECD8-B6DC-C5D2B8EDA108}"/>
              </a:ext>
            </a:extLst>
          </p:cNvPr>
          <p:cNvSpPr txBox="1"/>
          <p:nvPr/>
        </p:nvSpPr>
        <p:spPr>
          <a:xfrm>
            <a:off x="92240" y="1464208"/>
            <a:ext cx="6093228" cy="646331"/>
          </a:xfrm>
          <a:prstGeom prst="rect">
            <a:avLst/>
          </a:prstGeom>
          <a:noFill/>
        </p:spPr>
        <p:txBody>
          <a:bodyPr wrap="square">
            <a:spAutoFit/>
          </a:bodyPr>
          <a:lstStyle/>
          <a:p>
            <a:r>
              <a:rPr lang="zh-CN" altLang="en-US" dirty="0">
                <a:solidFill>
                  <a:srgbClr val="000000"/>
                </a:solidFill>
                <a:latin typeface="Arial" panose="020B0604020202020204" pitchFamily="34" charset="0"/>
              </a:rPr>
              <a:t>该研究</a:t>
            </a:r>
            <a:r>
              <a:rPr lang="zh-CN" altLang="en-US" b="0" i="0" dirty="0">
                <a:solidFill>
                  <a:srgbClr val="000000"/>
                </a:solidFill>
                <a:effectLst/>
                <a:latin typeface="Arial" panose="020B0604020202020204" pitchFamily="34" charset="0"/>
              </a:rPr>
              <a:t>提出了一种</a:t>
            </a:r>
            <a:r>
              <a:rPr lang="zh-CN" altLang="en-US" dirty="0">
                <a:solidFill>
                  <a:srgbClr val="000000"/>
                </a:solidFill>
                <a:latin typeface="Arial" panose="020B0604020202020204" pitchFamily="34" charset="0"/>
              </a:rPr>
              <a:t>基于关节容量的方法</a:t>
            </a:r>
            <a:r>
              <a:rPr lang="en-US" altLang="zh-CN" dirty="0">
                <a:solidFill>
                  <a:srgbClr val="000000"/>
                </a:solidFill>
                <a:latin typeface="Arial" panose="020B0604020202020204" pitchFamily="34" charset="0"/>
              </a:rPr>
              <a:t>, </a:t>
            </a:r>
            <a:r>
              <a:rPr lang="zh-CN" altLang="en-US" dirty="0">
                <a:solidFill>
                  <a:srgbClr val="000000"/>
                </a:solidFill>
                <a:latin typeface="Arial" panose="020B0604020202020204" pitchFamily="34" charset="0"/>
              </a:rPr>
              <a:t>分别是关节点基于中心的位移和关节点的运动范围。</a:t>
            </a:r>
            <a:r>
              <a:rPr lang="en-US" altLang="zh-CN" dirty="0">
                <a:solidFill>
                  <a:srgbClr val="000000"/>
                </a:solidFill>
                <a:latin typeface="Arial" panose="020B0604020202020204" pitchFamily="34" charset="0"/>
              </a:rPr>
              <a:t> </a:t>
            </a:r>
            <a:endParaRPr lang="zh-CN" altLang="en-US" dirty="0"/>
          </a:p>
        </p:txBody>
      </p:sp>
      <p:pic>
        <p:nvPicPr>
          <p:cNvPr id="15" name="图片 14">
            <a:extLst>
              <a:ext uri="{FF2B5EF4-FFF2-40B4-BE49-F238E27FC236}">
                <a16:creationId xmlns:a16="http://schemas.microsoft.com/office/drawing/2014/main" id="{0F44851E-B39B-0583-ADD3-0EE8E1D8A5A5}"/>
              </a:ext>
            </a:extLst>
          </p:cNvPr>
          <p:cNvPicPr>
            <a:picLocks noChangeAspect="1"/>
          </p:cNvPicPr>
          <p:nvPr/>
        </p:nvPicPr>
        <p:blipFill>
          <a:blip r:embed="rId2"/>
          <a:stretch>
            <a:fillRect/>
          </a:stretch>
        </p:blipFill>
        <p:spPr>
          <a:xfrm>
            <a:off x="6351731" y="1552158"/>
            <a:ext cx="5218838" cy="1982349"/>
          </a:xfrm>
          <a:prstGeom prst="rect">
            <a:avLst/>
          </a:prstGeom>
        </p:spPr>
      </p:pic>
    </p:spTree>
    <p:extLst>
      <p:ext uri="{BB962C8B-B14F-4D97-AF65-F5344CB8AC3E}">
        <p14:creationId xmlns:p14="http://schemas.microsoft.com/office/powerpoint/2010/main" val="369134885"/>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6071EC-29AC-44DA-F84A-11459EE575DB}"/>
              </a:ext>
            </a:extLst>
          </p:cNvPr>
          <p:cNvSpPr txBox="1"/>
          <p:nvPr/>
        </p:nvSpPr>
        <p:spPr>
          <a:xfrm>
            <a:off x="1324494" y="6025507"/>
            <a:ext cx="9543011" cy="369332"/>
          </a:xfrm>
          <a:prstGeom prst="rect">
            <a:avLst/>
          </a:prstGeom>
          <a:noFill/>
        </p:spPr>
        <p:txBody>
          <a:bodyPr wrap="square">
            <a:spAutoFit/>
          </a:bodyPr>
          <a:lstStyle/>
          <a:p>
            <a:r>
              <a:rPr lang="zh-CN" altLang="en-US" b="0" dirty="0">
                <a:effectLst/>
                <a:latin typeface="Consolas" panose="020B0609020204030204" pitchFamily="49" charset="0"/>
              </a:rPr>
              <a:t>参考文献：</a:t>
            </a:r>
            <a:r>
              <a:rPr lang="en-US" altLang="zh-CN" b="0" dirty="0">
                <a:effectLst/>
                <a:latin typeface="Consolas" panose="020B0609020204030204" pitchFamily="49" charset="0"/>
              </a:rPr>
              <a:t>Online RGB-D Gesture Recognition with Extreme Learning Machines</a:t>
            </a:r>
          </a:p>
        </p:txBody>
      </p:sp>
      <p:sp>
        <p:nvSpPr>
          <p:cNvPr id="6" name="文本框 5">
            <a:extLst>
              <a:ext uri="{FF2B5EF4-FFF2-40B4-BE49-F238E27FC236}">
                <a16:creationId xmlns:a16="http://schemas.microsoft.com/office/drawing/2014/main" id="{067B9637-A9A0-95E8-4EBB-421631337382}"/>
              </a:ext>
            </a:extLst>
          </p:cNvPr>
          <p:cNvSpPr txBox="1"/>
          <p:nvPr/>
        </p:nvSpPr>
        <p:spPr>
          <a:xfrm>
            <a:off x="543098" y="1098311"/>
            <a:ext cx="5552901" cy="923330"/>
          </a:xfrm>
          <a:prstGeom prst="rect">
            <a:avLst/>
          </a:prstGeom>
          <a:noFill/>
        </p:spPr>
        <p:txBody>
          <a:bodyPr wrap="square">
            <a:spAutoFit/>
          </a:bodyPr>
          <a:lstStyle/>
          <a:p>
            <a:r>
              <a:rPr lang="zh-CN" altLang="en-US" b="0" i="0" dirty="0">
                <a:solidFill>
                  <a:srgbClr val="000000"/>
                </a:solidFill>
                <a:effectLst/>
                <a:latin typeface="Arial" panose="020B0604020202020204" pitchFamily="34" charset="0"/>
              </a:rPr>
              <a:t>该研究提出了一种基于骨骼关节成对相对位置的特征提取方法</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计算关节之间成对距离并归一化</a:t>
            </a:r>
            <a:r>
              <a:rPr lang="zh-CN" altLang="en-US" dirty="0">
                <a:solidFill>
                  <a:srgbClr val="000000"/>
                </a:solidFill>
                <a:latin typeface="Arial" panose="020B0604020202020204" pitchFamily="34" charset="0"/>
              </a:rPr>
              <a:t>；</a:t>
            </a:r>
            <a:r>
              <a:rPr lang="zh-CN" altLang="en-US" b="0" i="0" dirty="0">
                <a:solidFill>
                  <a:srgbClr val="000000"/>
                </a:solidFill>
                <a:effectLst/>
                <a:latin typeface="Arial" panose="020B0604020202020204" pitchFamily="34" charset="0"/>
              </a:rPr>
              <a:t>同时计算时间序列的差值。</a:t>
            </a:r>
            <a:endParaRPr lang="zh-CN" altLang="en-US" dirty="0"/>
          </a:p>
        </p:txBody>
      </p:sp>
      <p:pic>
        <p:nvPicPr>
          <p:cNvPr id="8" name="图片 7">
            <a:extLst>
              <a:ext uri="{FF2B5EF4-FFF2-40B4-BE49-F238E27FC236}">
                <a16:creationId xmlns:a16="http://schemas.microsoft.com/office/drawing/2014/main" id="{38EC4264-7380-F078-F387-64ECCEB85B60}"/>
              </a:ext>
            </a:extLst>
          </p:cNvPr>
          <p:cNvPicPr>
            <a:picLocks noChangeAspect="1"/>
          </p:cNvPicPr>
          <p:nvPr/>
        </p:nvPicPr>
        <p:blipFill>
          <a:blip r:embed="rId2"/>
          <a:stretch>
            <a:fillRect/>
          </a:stretch>
        </p:blipFill>
        <p:spPr>
          <a:xfrm>
            <a:off x="7702061" y="1239108"/>
            <a:ext cx="3165443" cy="2342786"/>
          </a:xfrm>
          <a:prstGeom prst="rect">
            <a:avLst/>
          </a:prstGeom>
        </p:spPr>
      </p:pic>
      <p:sp>
        <p:nvSpPr>
          <p:cNvPr id="9" name="矩形 8">
            <a:extLst>
              <a:ext uri="{FF2B5EF4-FFF2-40B4-BE49-F238E27FC236}">
                <a16:creationId xmlns:a16="http://schemas.microsoft.com/office/drawing/2014/main" id="{D94F00AD-378D-9C78-F74B-7E69721ECC5E}"/>
              </a:ext>
            </a:extLst>
          </p:cNvPr>
          <p:cNvSpPr/>
          <p:nvPr/>
        </p:nvSpPr>
        <p:spPr>
          <a:xfrm>
            <a:off x="281353" y="219808"/>
            <a:ext cx="2857501" cy="542290"/>
          </a:xfrm>
          <a:prstGeom prst="rect">
            <a:avLst/>
          </a:prstGeom>
          <a:solidFill>
            <a:srgbClr val="900A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数据表示方法</a:t>
            </a:r>
            <a:r>
              <a:rPr lang="en-US" altLang="zh-CN" sz="2000" b="1" dirty="0">
                <a:solidFill>
                  <a:schemeClr val="bg1"/>
                </a:solidFill>
              </a:rPr>
              <a:t>-NP-TP</a:t>
            </a:r>
            <a:endParaRPr lang="zh-CN" altLang="en-US" sz="2000" b="1" dirty="0">
              <a:solidFill>
                <a:schemeClr val="bg1"/>
              </a:solidFill>
            </a:endParaRPr>
          </a:p>
        </p:txBody>
      </p:sp>
    </p:spTree>
    <p:extLst>
      <p:ext uri="{BB962C8B-B14F-4D97-AF65-F5344CB8AC3E}">
        <p14:creationId xmlns:p14="http://schemas.microsoft.com/office/powerpoint/2010/main" val="1767869433"/>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3">
            <a:extLst>
              <a:ext uri="{FF2B5EF4-FFF2-40B4-BE49-F238E27FC236}">
                <a16:creationId xmlns:a16="http://schemas.microsoft.com/office/drawing/2014/main" id="{D3F5537C-2093-7587-1671-7E479C6513C7}"/>
              </a:ext>
            </a:extLst>
          </p:cNvPr>
          <p:cNvGraphicFramePr>
            <a:graphicFrameLocks noGrp="1"/>
          </p:cNvGraphicFramePr>
          <p:nvPr/>
        </p:nvGraphicFramePr>
        <p:xfrm>
          <a:off x="2776904" y="1670344"/>
          <a:ext cx="6638192" cy="3235960"/>
        </p:xfrm>
        <a:graphic>
          <a:graphicData uri="http://schemas.openxmlformats.org/drawingml/2006/table">
            <a:tbl>
              <a:tblPr firstRow="1" bandRow="1">
                <a:tableStyleId>{5C22544A-7EE6-4342-B048-85BDC9FD1C3A}</a:tableStyleId>
              </a:tblPr>
              <a:tblGrid>
                <a:gridCol w="1114949">
                  <a:extLst>
                    <a:ext uri="{9D8B030D-6E8A-4147-A177-3AD203B41FA5}">
                      <a16:colId xmlns:a16="http://schemas.microsoft.com/office/drawing/2014/main" val="2402812691"/>
                    </a:ext>
                  </a:extLst>
                </a:gridCol>
                <a:gridCol w="1114950">
                  <a:extLst>
                    <a:ext uri="{9D8B030D-6E8A-4147-A177-3AD203B41FA5}">
                      <a16:colId xmlns:a16="http://schemas.microsoft.com/office/drawing/2014/main" val="3882804856"/>
                    </a:ext>
                  </a:extLst>
                </a:gridCol>
                <a:gridCol w="1102385">
                  <a:extLst>
                    <a:ext uri="{9D8B030D-6E8A-4147-A177-3AD203B41FA5}">
                      <a16:colId xmlns:a16="http://schemas.microsoft.com/office/drawing/2014/main" val="3098872965"/>
                    </a:ext>
                  </a:extLst>
                </a:gridCol>
                <a:gridCol w="1028700">
                  <a:extLst>
                    <a:ext uri="{9D8B030D-6E8A-4147-A177-3AD203B41FA5}">
                      <a16:colId xmlns:a16="http://schemas.microsoft.com/office/drawing/2014/main" val="1963761814"/>
                    </a:ext>
                  </a:extLst>
                </a:gridCol>
                <a:gridCol w="1108947">
                  <a:extLst>
                    <a:ext uri="{9D8B030D-6E8A-4147-A177-3AD203B41FA5}">
                      <a16:colId xmlns:a16="http://schemas.microsoft.com/office/drawing/2014/main" val="783255433"/>
                    </a:ext>
                  </a:extLst>
                </a:gridCol>
                <a:gridCol w="1168261">
                  <a:extLst>
                    <a:ext uri="{9D8B030D-6E8A-4147-A177-3AD203B41FA5}">
                      <a16:colId xmlns:a16="http://schemas.microsoft.com/office/drawing/2014/main" val="2051631321"/>
                    </a:ext>
                  </a:extLst>
                </a:gridCol>
              </a:tblGrid>
              <a:tr h="370840">
                <a:tc>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HOJ3D</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rPr>
                        <a:t>Cov3DJ</a:t>
                      </a:r>
                      <a:endParaRPr lang="zh-CN" altLang="en-US" b="0" dirty="0">
                        <a:solidFill>
                          <a:schemeClr val="tx1"/>
                        </a:solidFill>
                      </a:endParaRPr>
                    </a:p>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b="0" dirty="0">
                          <a:solidFill>
                            <a:schemeClr val="tx1"/>
                          </a:solidFill>
                        </a:rPr>
                        <a:t>NP-TP</a:t>
                      </a:r>
                      <a:endParaRPr lang="zh-CN" altLang="en-US" b="0" dirty="0">
                        <a:solidFill>
                          <a:schemeClr val="tx1"/>
                        </a:solidFill>
                      </a:endParaRPr>
                    </a:p>
                    <a:p>
                      <a:pPr algn="ct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Joint-volume</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b="0" dirty="0">
                          <a:solidFill>
                            <a:schemeClr val="tx1"/>
                          </a:solidFill>
                        </a:rPr>
                        <a:t>传统手工特征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9564127"/>
                  </a:ext>
                </a:extLst>
              </a:tr>
              <a:tr h="370840">
                <a:tc>
                  <a:txBody>
                    <a:bodyPr/>
                    <a:lstStyle/>
                    <a:p>
                      <a:pPr algn="ctr"/>
                      <a:r>
                        <a:rPr lang="en-US" altLang="zh-CN" dirty="0"/>
                        <a:t>m01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0" dirty="0">
                          <a:solidFill>
                            <a:schemeClr val="tx1"/>
                          </a:solidFill>
                        </a:rPr>
                        <a:t>0.42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0.72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29373488"/>
                  </a:ext>
                </a:extLst>
              </a:tr>
              <a:tr h="370840">
                <a:tc>
                  <a:txBody>
                    <a:bodyPr/>
                    <a:lstStyle/>
                    <a:p>
                      <a:pPr algn="ctr"/>
                      <a:r>
                        <a:rPr lang="en-US" altLang="zh-CN" b="0" dirty="0">
                          <a:solidFill>
                            <a:schemeClr val="tx1"/>
                          </a:solidFill>
                        </a:rPr>
                        <a:t>m03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0.56</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0.42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0.21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0.68</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46914840"/>
                  </a:ext>
                </a:extLst>
              </a:tr>
              <a:tr h="370840">
                <a:tc>
                  <a:txBody>
                    <a:bodyPr/>
                    <a:lstStyle/>
                    <a:p>
                      <a:pPr algn="ctr"/>
                      <a:r>
                        <a:rPr lang="en-US" altLang="zh-CN" dirty="0"/>
                        <a:t>m05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0.65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0.65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0.69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0.77</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08999331"/>
                  </a:ext>
                </a:extLst>
              </a:tr>
              <a:tr h="370840">
                <a:tc>
                  <a:txBody>
                    <a:bodyPr/>
                    <a:lstStyle/>
                    <a:p>
                      <a:pPr algn="ctr"/>
                      <a:r>
                        <a:rPr lang="en-US" altLang="zh-CN" dirty="0"/>
                        <a:t>m07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0.67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0.71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0.67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0.75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458641"/>
                  </a:ext>
                </a:extLst>
              </a:tr>
              <a:tr h="370840">
                <a:tc>
                  <a:txBody>
                    <a:bodyPr/>
                    <a:lstStyle/>
                    <a:p>
                      <a:pPr algn="ctr"/>
                      <a:r>
                        <a:rPr lang="en-US" altLang="zh-CN" dirty="0"/>
                        <a:t>m09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0.68</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0.60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0.59</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0.88</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59170918"/>
                  </a:ext>
                </a:extLst>
              </a:tr>
              <a:tr h="370840">
                <a:tc>
                  <a:txBody>
                    <a:bodyPr/>
                    <a:lstStyle/>
                    <a:p>
                      <a:pPr algn="ctr"/>
                      <a:r>
                        <a:rPr lang="en-US" altLang="zh-CN" dirty="0"/>
                        <a:t>m11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0.62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0.73</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0.72</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0.75</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26343594"/>
                  </a:ext>
                </a:extLst>
              </a:tr>
              <a:tr h="370840">
                <a:tc>
                  <a:txBody>
                    <a:bodyPr/>
                    <a:lstStyle/>
                    <a:p>
                      <a:pPr algn="ctr"/>
                      <a:r>
                        <a:rPr lang="en-US" altLang="zh-CN" dirty="0"/>
                        <a:t>m14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0.75</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dirty="0"/>
                        <a:t>0.54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0.78</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0.81</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b="1" dirty="0"/>
                        <a:t>0.87</a:t>
                      </a:r>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8428812"/>
                  </a:ext>
                </a:extLst>
              </a:tr>
            </a:tbl>
          </a:graphicData>
        </a:graphic>
      </p:graphicFrame>
      <p:sp>
        <p:nvSpPr>
          <p:cNvPr id="4" name="矩形 3">
            <a:extLst>
              <a:ext uri="{FF2B5EF4-FFF2-40B4-BE49-F238E27FC236}">
                <a16:creationId xmlns:a16="http://schemas.microsoft.com/office/drawing/2014/main" id="{41E89643-8C00-D36E-0BBF-E5034B503445}"/>
              </a:ext>
            </a:extLst>
          </p:cNvPr>
          <p:cNvSpPr/>
          <p:nvPr/>
        </p:nvSpPr>
        <p:spPr>
          <a:xfrm>
            <a:off x="281353" y="219808"/>
            <a:ext cx="2857501" cy="542290"/>
          </a:xfrm>
          <a:prstGeom prst="rect">
            <a:avLst/>
          </a:prstGeom>
          <a:solidFill>
            <a:srgbClr val="900A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整体正确率</a:t>
            </a:r>
          </a:p>
        </p:txBody>
      </p:sp>
    </p:spTree>
    <p:extLst>
      <p:ext uri="{BB962C8B-B14F-4D97-AF65-F5344CB8AC3E}">
        <p14:creationId xmlns:p14="http://schemas.microsoft.com/office/powerpoint/2010/main" val="2012408276"/>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067F863-8821-4DB8-BC70-E314089C400B}"/>
              </a:ext>
            </a:extLst>
          </p:cNvPr>
          <p:cNvPicPr>
            <a:picLocks noChangeAspect="1"/>
          </p:cNvPicPr>
          <p:nvPr/>
        </p:nvPicPr>
        <p:blipFill>
          <a:blip r:embed="rId2"/>
          <a:stretch>
            <a:fillRect/>
          </a:stretch>
        </p:blipFill>
        <p:spPr>
          <a:xfrm>
            <a:off x="863876" y="3321234"/>
            <a:ext cx="5487395" cy="2423367"/>
          </a:xfrm>
          <a:prstGeom prst="rect">
            <a:avLst/>
          </a:prstGeom>
        </p:spPr>
      </p:pic>
      <p:sp>
        <p:nvSpPr>
          <p:cNvPr id="6" name="文本框 5">
            <a:extLst>
              <a:ext uri="{FF2B5EF4-FFF2-40B4-BE49-F238E27FC236}">
                <a16:creationId xmlns:a16="http://schemas.microsoft.com/office/drawing/2014/main" id="{023D6839-B3E6-14FD-688C-673F5E298664}"/>
              </a:ext>
            </a:extLst>
          </p:cNvPr>
          <p:cNvSpPr txBox="1"/>
          <p:nvPr/>
        </p:nvSpPr>
        <p:spPr>
          <a:xfrm>
            <a:off x="1045185" y="1109114"/>
            <a:ext cx="5242414" cy="2031325"/>
          </a:xfrm>
          <a:prstGeom prst="rect">
            <a:avLst/>
          </a:prstGeom>
          <a:noFill/>
        </p:spPr>
        <p:txBody>
          <a:bodyPr wrap="square">
            <a:spAutoFit/>
          </a:bodyPr>
          <a:lstStyle/>
          <a:p>
            <a:r>
              <a:rPr lang="zh-CN" altLang="en-US" dirty="0"/>
              <a:t>该研究提出用于基于骨架的动作的端到端分层 </a:t>
            </a:r>
            <a:r>
              <a:rPr lang="en-US" altLang="zh-CN" dirty="0"/>
              <a:t>RNN</a:t>
            </a:r>
            <a:r>
              <a:rPr lang="zh-CN" altLang="en-US" dirty="0"/>
              <a:t>认出。 没有将整个骨骼作为输入，而是根据人体物理结构将人体骨骼分为五个部分，然后分别馈送他们到五个子网。随着层数的增加，子网提取的表示是分层的融合为更高层的输入。 骨架序列的最终表示被输入到单层中感知器，以及时间累积的输出感知器是最终的决定。</a:t>
            </a:r>
          </a:p>
        </p:txBody>
      </p:sp>
      <p:sp>
        <p:nvSpPr>
          <p:cNvPr id="7" name="矩形 6">
            <a:extLst>
              <a:ext uri="{FF2B5EF4-FFF2-40B4-BE49-F238E27FC236}">
                <a16:creationId xmlns:a16="http://schemas.microsoft.com/office/drawing/2014/main" id="{6C4ECBBB-5358-2C8D-9FBF-C425AF8F674A}"/>
              </a:ext>
            </a:extLst>
          </p:cNvPr>
          <p:cNvSpPr/>
          <p:nvPr/>
        </p:nvSpPr>
        <p:spPr>
          <a:xfrm>
            <a:off x="281353" y="219808"/>
            <a:ext cx="2857501" cy="542290"/>
          </a:xfrm>
          <a:prstGeom prst="rect">
            <a:avLst/>
          </a:prstGeom>
          <a:solidFill>
            <a:srgbClr val="900A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数据表示方法</a:t>
            </a:r>
            <a:r>
              <a:rPr lang="en-US" altLang="zh-CN" sz="2000" b="1" dirty="0">
                <a:solidFill>
                  <a:schemeClr val="bg1"/>
                </a:solidFill>
              </a:rPr>
              <a:t>-RNN</a:t>
            </a:r>
            <a:r>
              <a:rPr lang="zh-CN" altLang="en-US" sz="2000" b="1" dirty="0">
                <a:solidFill>
                  <a:schemeClr val="bg1"/>
                </a:solidFill>
              </a:rPr>
              <a:t>网络</a:t>
            </a:r>
          </a:p>
        </p:txBody>
      </p:sp>
      <p:sp>
        <p:nvSpPr>
          <p:cNvPr id="9" name="文本框 8">
            <a:extLst>
              <a:ext uri="{FF2B5EF4-FFF2-40B4-BE49-F238E27FC236}">
                <a16:creationId xmlns:a16="http://schemas.microsoft.com/office/drawing/2014/main" id="{2D7927B2-5C38-B839-53FD-EDDB71605647}"/>
              </a:ext>
            </a:extLst>
          </p:cNvPr>
          <p:cNvSpPr txBox="1"/>
          <p:nvPr/>
        </p:nvSpPr>
        <p:spPr>
          <a:xfrm>
            <a:off x="1045185" y="6114465"/>
            <a:ext cx="8987937" cy="369332"/>
          </a:xfrm>
          <a:prstGeom prst="rect">
            <a:avLst/>
          </a:prstGeom>
          <a:noFill/>
        </p:spPr>
        <p:txBody>
          <a:bodyPr wrap="square">
            <a:spAutoFit/>
          </a:bodyPr>
          <a:lstStyle/>
          <a:p>
            <a:r>
              <a:rPr lang="zh-CN" altLang="en-US" dirty="0"/>
              <a:t>参考文献：</a:t>
            </a:r>
            <a:r>
              <a:rPr lang="en-US" altLang="zh-CN" dirty="0"/>
              <a:t>Hierarchical Recurrent Neural Network for Skeleton Based Action Recognition</a:t>
            </a:r>
            <a:endParaRPr lang="zh-CN" altLang="en-US" dirty="0"/>
          </a:p>
        </p:txBody>
      </p:sp>
      <p:cxnSp>
        <p:nvCxnSpPr>
          <p:cNvPr id="10" name="直接连接符 9">
            <a:extLst>
              <a:ext uri="{FF2B5EF4-FFF2-40B4-BE49-F238E27FC236}">
                <a16:creationId xmlns:a16="http://schemas.microsoft.com/office/drawing/2014/main" id="{BF68E092-2AC7-6354-DEFB-1813389CAB72}"/>
              </a:ext>
            </a:extLst>
          </p:cNvPr>
          <p:cNvCxnSpPr>
            <a:cxnSpLocks/>
          </p:cNvCxnSpPr>
          <p:nvPr/>
        </p:nvCxnSpPr>
        <p:spPr>
          <a:xfrm>
            <a:off x="9010991" y="2723537"/>
            <a:ext cx="273132" cy="67741"/>
          </a:xfrm>
          <a:prstGeom prst="line">
            <a:avLst/>
          </a:prstGeom>
          <a:ln w="38100"/>
        </p:spPr>
        <p:style>
          <a:lnRef idx="3">
            <a:schemeClr val="accent4"/>
          </a:lnRef>
          <a:fillRef idx="0">
            <a:schemeClr val="accent4"/>
          </a:fillRef>
          <a:effectRef idx="2">
            <a:schemeClr val="accent4"/>
          </a:effectRef>
          <a:fontRef idx="minor">
            <a:schemeClr val="tx1"/>
          </a:fontRef>
        </p:style>
      </p:cxnSp>
      <p:cxnSp>
        <p:nvCxnSpPr>
          <p:cNvPr id="11" name="直接连接符 10">
            <a:extLst>
              <a:ext uri="{FF2B5EF4-FFF2-40B4-BE49-F238E27FC236}">
                <a16:creationId xmlns:a16="http://schemas.microsoft.com/office/drawing/2014/main" id="{734E3D41-25EA-1772-7B76-741F2383456D}"/>
              </a:ext>
            </a:extLst>
          </p:cNvPr>
          <p:cNvCxnSpPr>
            <a:cxnSpLocks/>
          </p:cNvCxnSpPr>
          <p:nvPr/>
        </p:nvCxnSpPr>
        <p:spPr>
          <a:xfrm>
            <a:off x="9328264" y="2800831"/>
            <a:ext cx="306770" cy="526223"/>
          </a:xfrm>
          <a:prstGeom prst="line">
            <a:avLst/>
          </a:prstGeom>
          <a:ln w="38100"/>
        </p:spPr>
        <p:style>
          <a:lnRef idx="3">
            <a:schemeClr val="accent4"/>
          </a:lnRef>
          <a:fillRef idx="0">
            <a:schemeClr val="accent4"/>
          </a:fillRef>
          <a:effectRef idx="2">
            <a:schemeClr val="accent4"/>
          </a:effectRef>
          <a:fontRef idx="minor">
            <a:schemeClr val="tx1"/>
          </a:fontRef>
        </p:style>
      </p:cxnSp>
      <p:cxnSp>
        <p:nvCxnSpPr>
          <p:cNvPr id="12" name="直接连接符 11">
            <a:extLst>
              <a:ext uri="{FF2B5EF4-FFF2-40B4-BE49-F238E27FC236}">
                <a16:creationId xmlns:a16="http://schemas.microsoft.com/office/drawing/2014/main" id="{1DFBF17E-F889-9078-9557-D2AA8957DC48}"/>
              </a:ext>
            </a:extLst>
          </p:cNvPr>
          <p:cNvCxnSpPr>
            <a:cxnSpLocks/>
          </p:cNvCxnSpPr>
          <p:nvPr/>
        </p:nvCxnSpPr>
        <p:spPr>
          <a:xfrm>
            <a:off x="9630960" y="3335892"/>
            <a:ext cx="198481" cy="384471"/>
          </a:xfrm>
          <a:prstGeom prst="line">
            <a:avLst/>
          </a:prstGeom>
          <a:ln w="38100"/>
        </p:spPr>
        <p:style>
          <a:lnRef idx="3">
            <a:schemeClr val="accent4"/>
          </a:lnRef>
          <a:fillRef idx="0">
            <a:schemeClr val="accent4"/>
          </a:fillRef>
          <a:effectRef idx="2">
            <a:schemeClr val="accent4"/>
          </a:effectRef>
          <a:fontRef idx="minor">
            <a:schemeClr val="tx1"/>
          </a:fontRef>
        </p:style>
      </p:cxnSp>
      <p:sp>
        <p:nvSpPr>
          <p:cNvPr id="13" name="流程图: 接点 12">
            <a:extLst>
              <a:ext uri="{FF2B5EF4-FFF2-40B4-BE49-F238E27FC236}">
                <a16:creationId xmlns:a16="http://schemas.microsoft.com/office/drawing/2014/main" id="{BB2EF51F-C0FC-F923-2C22-20171C895D29}"/>
              </a:ext>
            </a:extLst>
          </p:cNvPr>
          <p:cNvSpPr/>
          <p:nvPr/>
        </p:nvSpPr>
        <p:spPr>
          <a:xfrm>
            <a:off x="9266276" y="2756762"/>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14" name="流程图: 接点 13">
            <a:extLst>
              <a:ext uri="{FF2B5EF4-FFF2-40B4-BE49-F238E27FC236}">
                <a16:creationId xmlns:a16="http://schemas.microsoft.com/office/drawing/2014/main" id="{E43B8C6C-1325-82B0-D23E-A0D0649E1662}"/>
              </a:ext>
            </a:extLst>
          </p:cNvPr>
          <p:cNvSpPr/>
          <p:nvPr/>
        </p:nvSpPr>
        <p:spPr>
          <a:xfrm>
            <a:off x="9590981" y="3278224"/>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15" name="流程图: 接点 14">
            <a:extLst>
              <a:ext uri="{FF2B5EF4-FFF2-40B4-BE49-F238E27FC236}">
                <a16:creationId xmlns:a16="http://schemas.microsoft.com/office/drawing/2014/main" id="{9FA1E770-5792-D2A7-7CBE-AFDF2F37E31A}"/>
              </a:ext>
            </a:extLst>
          </p:cNvPr>
          <p:cNvSpPr/>
          <p:nvPr/>
        </p:nvSpPr>
        <p:spPr>
          <a:xfrm>
            <a:off x="9781908" y="3683116"/>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cxnSp>
        <p:nvCxnSpPr>
          <p:cNvPr id="16" name="直接连接符 15">
            <a:extLst>
              <a:ext uri="{FF2B5EF4-FFF2-40B4-BE49-F238E27FC236}">
                <a16:creationId xmlns:a16="http://schemas.microsoft.com/office/drawing/2014/main" id="{7BF97847-5F04-5C6A-7D95-996EEB1BD7B8}"/>
              </a:ext>
            </a:extLst>
          </p:cNvPr>
          <p:cNvCxnSpPr>
            <a:cxnSpLocks/>
            <a:stCxn id="21" idx="4"/>
          </p:cNvCxnSpPr>
          <p:nvPr/>
        </p:nvCxnSpPr>
        <p:spPr>
          <a:xfrm flipH="1">
            <a:off x="8804814" y="2513525"/>
            <a:ext cx="6722" cy="595532"/>
          </a:xfrm>
          <a:prstGeom prst="line">
            <a:avLst/>
          </a:prstGeom>
          <a:ln w="38100">
            <a:solidFill>
              <a:srgbClr val="92D050"/>
            </a:solidFill>
          </a:ln>
        </p:spPr>
        <p:style>
          <a:lnRef idx="3">
            <a:schemeClr val="accent4"/>
          </a:lnRef>
          <a:fillRef idx="0">
            <a:schemeClr val="accent4"/>
          </a:fillRef>
          <a:effectRef idx="2">
            <a:schemeClr val="accent4"/>
          </a:effectRef>
          <a:fontRef idx="minor">
            <a:schemeClr val="tx1"/>
          </a:fontRef>
        </p:style>
      </p:cxnSp>
      <p:cxnSp>
        <p:nvCxnSpPr>
          <p:cNvPr id="17" name="直接连接符 16">
            <a:extLst>
              <a:ext uri="{FF2B5EF4-FFF2-40B4-BE49-F238E27FC236}">
                <a16:creationId xmlns:a16="http://schemas.microsoft.com/office/drawing/2014/main" id="{71A2D133-D6F9-C3A4-6792-86B20C97BF10}"/>
              </a:ext>
            </a:extLst>
          </p:cNvPr>
          <p:cNvCxnSpPr>
            <a:cxnSpLocks/>
          </p:cNvCxnSpPr>
          <p:nvPr/>
        </p:nvCxnSpPr>
        <p:spPr>
          <a:xfrm>
            <a:off x="8802896" y="3121560"/>
            <a:ext cx="0" cy="489603"/>
          </a:xfrm>
          <a:prstGeom prst="line">
            <a:avLst/>
          </a:prstGeom>
          <a:ln w="38100">
            <a:solidFill>
              <a:srgbClr val="92D050"/>
            </a:solidFill>
          </a:ln>
        </p:spPr>
        <p:style>
          <a:lnRef idx="3">
            <a:schemeClr val="accent4"/>
          </a:lnRef>
          <a:fillRef idx="0">
            <a:schemeClr val="accent4"/>
          </a:fillRef>
          <a:effectRef idx="2">
            <a:schemeClr val="accent4"/>
          </a:effectRef>
          <a:fontRef idx="minor">
            <a:schemeClr val="tx1"/>
          </a:fontRef>
        </p:style>
      </p:cxnSp>
      <p:cxnSp>
        <p:nvCxnSpPr>
          <p:cNvPr id="18" name="直接连接符 17">
            <a:extLst>
              <a:ext uri="{FF2B5EF4-FFF2-40B4-BE49-F238E27FC236}">
                <a16:creationId xmlns:a16="http://schemas.microsoft.com/office/drawing/2014/main" id="{7DA83645-A4F6-DDFD-EE09-375307993F31}"/>
              </a:ext>
            </a:extLst>
          </p:cNvPr>
          <p:cNvCxnSpPr>
            <a:cxnSpLocks/>
          </p:cNvCxnSpPr>
          <p:nvPr/>
        </p:nvCxnSpPr>
        <p:spPr>
          <a:xfrm flipH="1">
            <a:off x="8791982" y="3633391"/>
            <a:ext cx="10914" cy="516792"/>
          </a:xfrm>
          <a:prstGeom prst="line">
            <a:avLst/>
          </a:prstGeom>
          <a:ln w="38100">
            <a:solidFill>
              <a:srgbClr val="92D050"/>
            </a:solidFill>
          </a:ln>
        </p:spPr>
        <p:style>
          <a:lnRef idx="3">
            <a:schemeClr val="accent4"/>
          </a:lnRef>
          <a:fillRef idx="0">
            <a:schemeClr val="accent4"/>
          </a:fillRef>
          <a:effectRef idx="2">
            <a:schemeClr val="accent4"/>
          </a:effectRef>
          <a:fontRef idx="minor">
            <a:schemeClr val="tx1"/>
          </a:fontRef>
        </p:style>
      </p:cxnSp>
      <p:cxnSp>
        <p:nvCxnSpPr>
          <p:cNvPr id="19" name="直接连接符 18">
            <a:extLst>
              <a:ext uri="{FF2B5EF4-FFF2-40B4-BE49-F238E27FC236}">
                <a16:creationId xmlns:a16="http://schemas.microsoft.com/office/drawing/2014/main" id="{13DB1760-A468-5842-FD1E-CAEA70FDB15D}"/>
              </a:ext>
            </a:extLst>
          </p:cNvPr>
          <p:cNvCxnSpPr>
            <a:cxnSpLocks/>
          </p:cNvCxnSpPr>
          <p:nvPr/>
        </p:nvCxnSpPr>
        <p:spPr>
          <a:xfrm flipH="1">
            <a:off x="8817974" y="2724096"/>
            <a:ext cx="150981" cy="384961"/>
          </a:xfrm>
          <a:prstGeom prst="line">
            <a:avLst/>
          </a:prstGeom>
          <a:ln w="38100">
            <a:solidFill>
              <a:srgbClr val="FFC000"/>
            </a:solidFill>
          </a:ln>
        </p:spPr>
        <p:style>
          <a:lnRef idx="3">
            <a:schemeClr val="accent4"/>
          </a:lnRef>
          <a:fillRef idx="0">
            <a:schemeClr val="accent4"/>
          </a:fillRef>
          <a:effectRef idx="2">
            <a:schemeClr val="accent4"/>
          </a:effectRef>
          <a:fontRef idx="minor">
            <a:schemeClr val="tx1"/>
          </a:fontRef>
        </p:style>
      </p:cxnSp>
      <p:sp>
        <p:nvSpPr>
          <p:cNvPr id="20" name="流程图: 接点 19">
            <a:extLst>
              <a:ext uri="{FF2B5EF4-FFF2-40B4-BE49-F238E27FC236}">
                <a16:creationId xmlns:a16="http://schemas.microsoft.com/office/drawing/2014/main" id="{37C8B2FE-06C8-A169-9506-A403F02CEA22}"/>
              </a:ext>
            </a:extLst>
          </p:cNvPr>
          <p:cNvSpPr/>
          <p:nvPr/>
        </p:nvSpPr>
        <p:spPr>
          <a:xfrm>
            <a:off x="8757761" y="3567094"/>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21" name="流程图: 接点 20">
            <a:extLst>
              <a:ext uri="{FF2B5EF4-FFF2-40B4-BE49-F238E27FC236}">
                <a16:creationId xmlns:a16="http://schemas.microsoft.com/office/drawing/2014/main" id="{364D88A3-50D5-531D-00E4-EF716CF06980}"/>
              </a:ext>
            </a:extLst>
          </p:cNvPr>
          <p:cNvSpPr/>
          <p:nvPr/>
        </p:nvSpPr>
        <p:spPr>
          <a:xfrm>
            <a:off x="8767483" y="2425388"/>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cxnSp>
        <p:nvCxnSpPr>
          <p:cNvPr id="22" name="直接连接符 21">
            <a:extLst>
              <a:ext uri="{FF2B5EF4-FFF2-40B4-BE49-F238E27FC236}">
                <a16:creationId xmlns:a16="http://schemas.microsoft.com/office/drawing/2014/main" id="{753F84A9-0D62-0A2D-F28E-3CD9327642D1}"/>
              </a:ext>
            </a:extLst>
          </p:cNvPr>
          <p:cNvCxnSpPr>
            <a:cxnSpLocks/>
          </p:cNvCxnSpPr>
          <p:nvPr/>
        </p:nvCxnSpPr>
        <p:spPr>
          <a:xfrm>
            <a:off x="8606317" y="2709689"/>
            <a:ext cx="189217" cy="389643"/>
          </a:xfrm>
          <a:prstGeom prst="line">
            <a:avLst/>
          </a:prstGeom>
          <a:ln w="38100">
            <a:solidFill>
              <a:srgbClr val="00B0F0"/>
            </a:solidFill>
          </a:ln>
        </p:spPr>
        <p:style>
          <a:lnRef idx="3">
            <a:schemeClr val="accent4"/>
          </a:lnRef>
          <a:fillRef idx="0">
            <a:schemeClr val="accent4"/>
          </a:fillRef>
          <a:effectRef idx="2">
            <a:schemeClr val="accent4"/>
          </a:effectRef>
          <a:fontRef idx="minor">
            <a:schemeClr val="tx1"/>
          </a:fontRef>
        </p:style>
      </p:cxnSp>
      <p:cxnSp>
        <p:nvCxnSpPr>
          <p:cNvPr id="23" name="直接连接符 22">
            <a:extLst>
              <a:ext uri="{FF2B5EF4-FFF2-40B4-BE49-F238E27FC236}">
                <a16:creationId xmlns:a16="http://schemas.microsoft.com/office/drawing/2014/main" id="{CD52DB89-8C2D-16E5-40C1-E722F32FBFAB}"/>
              </a:ext>
            </a:extLst>
          </p:cNvPr>
          <p:cNvCxnSpPr>
            <a:cxnSpLocks/>
          </p:cNvCxnSpPr>
          <p:nvPr/>
        </p:nvCxnSpPr>
        <p:spPr>
          <a:xfrm flipV="1">
            <a:off x="8277340" y="2709689"/>
            <a:ext cx="327859" cy="83761"/>
          </a:xfrm>
          <a:prstGeom prst="line">
            <a:avLst/>
          </a:prstGeom>
          <a:ln w="38100">
            <a:solidFill>
              <a:srgbClr val="00B0F0"/>
            </a:solidFill>
          </a:ln>
        </p:spPr>
        <p:style>
          <a:lnRef idx="3">
            <a:schemeClr val="accent4"/>
          </a:lnRef>
          <a:fillRef idx="0">
            <a:schemeClr val="accent4"/>
          </a:fillRef>
          <a:effectRef idx="2">
            <a:schemeClr val="accent4"/>
          </a:effectRef>
          <a:fontRef idx="minor">
            <a:schemeClr val="tx1"/>
          </a:fontRef>
        </p:style>
      </p:cxnSp>
      <p:cxnSp>
        <p:nvCxnSpPr>
          <p:cNvPr id="24" name="直接连接符 23">
            <a:extLst>
              <a:ext uri="{FF2B5EF4-FFF2-40B4-BE49-F238E27FC236}">
                <a16:creationId xmlns:a16="http://schemas.microsoft.com/office/drawing/2014/main" id="{A9620620-EACC-95F0-6BBD-3F943221C621}"/>
              </a:ext>
            </a:extLst>
          </p:cNvPr>
          <p:cNvCxnSpPr>
            <a:cxnSpLocks/>
            <a:stCxn id="52" idx="1"/>
          </p:cNvCxnSpPr>
          <p:nvPr/>
        </p:nvCxnSpPr>
        <p:spPr>
          <a:xfrm flipV="1">
            <a:off x="7926852" y="2800830"/>
            <a:ext cx="342457" cy="542252"/>
          </a:xfrm>
          <a:prstGeom prst="line">
            <a:avLst/>
          </a:prstGeom>
          <a:ln w="38100">
            <a:solidFill>
              <a:srgbClr val="00B0F0"/>
            </a:solidFill>
          </a:ln>
        </p:spPr>
        <p:style>
          <a:lnRef idx="3">
            <a:schemeClr val="accent4"/>
          </a:lnRef>
          <a:fillRef idx="0">
            <a:schemeClr val="accent4"/>
          </a:fillRef>
          <a:effectRef idx="2">
            <a:schemeClr val="accent4"/>
          </a:effectRef>
          <a:fontRef idx="minor">
            <a:schemeClr val="tx1"/>
          </a:fontRef>
        </p:style>
      </p:cxnSp>
      <p:cxnSp>
        <p:nvCxnSpPr>
          <p:cNvPr id="25" name="直接连接符 24">
            <a:extLst>
              <a:ext uri="{FF2B5EF4-FFF2-40B4-BE49-F238E27FC236}">
                <a16:creationId xmlns:a16="http://schemas.microsoft.com/office/drawing/2014/main" id="{CB840DF8-96EA-2BF3-74A5-BC4DAD2DA1DE}"/>
              </a:ext>
            </a:extLst>
          </p:cNvPr>
          <p:cNvCxnSpPr>
            <a:cxnSpLocks/>
          </p:cNvCxnSpPr>
          <p:nvPr/>
        </p:nvCxnSpPr>
        <p:spPr>
          <a:xfrm flipV="1">
            <a:off x="7710830" y="3369340"/>
            <a:ext cx="192032" cy="285891"/>
          </a:xfrm>
          <a:prstGeom prst="line">
            <a:avLst/>
          </a:prstGeom>
          <a:ln w="38100">
            <a:solidFill>
              <a:srgbClr val="00B0F0"/>
            </a:solidFill>
          </a:ln>
        </p:spPr>
        <p:style>
          <a:lnRef idx="3">
            <a:schemeClr val="accent4"/>
          </a:lnRef>
          <a:fillRef idx="0">
            <a:schemeClr val="accent4"/>
          </a:fillRef>
          <a:effectRef idx="2">
            <a:schemeClr val="accent4"/>
          </a:effectRef>
          <a:fontRef idx="minor">
            <a:schemeClr val="tx1"/>
          </a:fontRef>
        </p:style>
      </p:cxnSp>
      <p:cxnSp>
        <p:nvCxnSpPr>
          <p:cNvPr id="26" name="直接连接符 25">
            <a:extLst>
              <a:ext uri="{FF2B5EF4-FFF2-40B4-BE49-F238E27FC236}">
                <a16:creationId xmlns:a16="http://schemas.microsoft.com/office/drawing/2014/main" id="{AC9C2C51-956F-8A0A-5053-D32339D2081E}"/>
              </a:ext>
            </a:extLst>
          </p:cNvPr>
          <p:cNvCxnSpPr>
            <a:cxnSpLocks/>
          </p:cNvCxnSpPr>
          <p:nvPr/>
        </p:nvCxnSpPr>
        <p:spPr>
          <a:xfrm>
            <a:off x="8776703" y="4156111"/>
            <a:ext cx="187946" cy="0"/>
          </a:xfrm>
          <a:prstGeom prst="line">
            <a:avLst/>
          </a:prstGeom>
          <a:ln w="38100">
            <a:solidFill>
              <a:schemeClr val="accent2"/>
            </a:solidFill>
          </a:ln>
        </p:spPr>
        <p:style>
          <a:lnRef idx="3">
            <a:schemeClr val="accent4"/>
          </a:lnRef>
          <a:fillRef idx="0">
            <a:schemeClr val="accent4"/>
          </a:fillRef>
          <a:effectRef idx="2">
            <a:schemeClr val="accent4"/>
          </a:effectRef>
          <a:fontRef idx="minor">
            <a:schemeClr val="tx1"/>
          </a:fontRef>
        </p:style>
      </p:cxnSp>
      <p:cxnSp>
        <p:nvCxnSpPr>
          <p:cNvPr id="27" name="直接连接符 26">
            <a:extLst>
              <a:ext uri="{FF2B5EF4-FFF2-40B4-BE49-F238E27FC236}">
                <a16:creationId xmlns:a16="http://schemas.microsoft.com/office/drawing/2014/main" id="{155ACBF5-3443-D026-E626-77DCDF200F16}"/>
              </a:ext>
            </a:extLst>
          </p:cNvPr>
          <p:cNvCxnSpPr>
            <a:cxnSpLocks/>
          </p:cNvCxnSpPr>
          <p:nvPr/>
        </p:nvCxnSpPr>
        <p:spPr>
          <a:xfrm>
            <a:off x="8598917" y="4154266"/>
            <a:ext cx="177786" cy="0"/>
          </a:xfrm>
          <a:prstGeom prst="line">
            <a:avLst/>
          </a:prstGeom>
          <a:ln w="38100">
            <a:solidFill>
              <a:schemeClr val="accent2">
                <a:lumMod val="50000"/>
              </a:schemeClr>
            </a:solidFill>
          </a:ln>
        </p:spPr>
        <p:style>
          <a:lnRef idx="3">
            <a:schemeClr val="accent4"/>
          </a:lnRef>
          <a:fillRef idx="0">
            <a:schemeClr val="accent4"/>
          </a:fillRef>
          <a:effectRef idx="2">
            <a:schemeClr val="accent4"/>
          </a:effectRef>
          <a:fontRef idx="minor">
            <a:schemeClr val="tx1"/>
          </a:fontRef>
        </p:style>
      </p:cxnSp>
      <p:cxnSp>
        <p:nvCxnSpPr>
          <p:cNvPr id="28" name="直接连接符 27">
            <a:extLst>
              <a:ext uri="{FF2B5EF4-FFF2-40B4-BE49-F238E27FC236}">
                <a16:creationId xmlns:a16="http://schemas.microsoft.com/office/drawing/2014/main" id="{C1DABF10-A7C7-EF69-D7C1-0F7C03BBB7D6}"/>
              </a:ext>
            </a:extLst>
          </p:cNvPr>
          <p:cNvCxnSpPr>
            <a:cxnSpLocks/>
          </p:cNvCxnSpPr>
          <p:nvPr/>
        </p:nvCxnSpPr>
        <p:spPr>
          <a:xfrm flipV="1">
            <a:off x="8544641" y="4150183"/>
            <a:ext cx="56165" cy="933772"/>
          </a:xfrm>
          <a:prstGeom prst="line">
            <a:avLst/>
          </a:prstGeom>
          <a:ln w="38100">
            <a:solidFill>
              <a:schemeClr val="accent2">
                <a:lumMod val="50000"/>
              </a:schemeClr>
            </a:solidFill>
          </a:ln>
        </p:spPr>
        <p:style>
          <a:lnRef idx="3">
            <a:schemeClr val="accent4"/>
          </a:lnRef>
          <a:fillRef idx="0">
            <a:schemeClr val="accent4"/>
          </a:fillRef>
          <a:effectRef idx="2">
            <a:schemeClr val="accent4"/>
          </a:effectRef>
          <a:fontRef idx="minor">
            <a:schemeClr val="tx1"/>
          </a:fontRef>
        </p:style>
      </p:cxnSp>
      <p:cxnSp>
        <p:nvCxnSpPr>
          <p:cNvPr id="29" name="直接连接符 28">
            <a:extLst>
              <a:ext uri="{FF2B5EF4-FFF2-40B4-BE49-F238E27FC236}">
                <a16:creationId xmlns:a16="http://schemas.microsoft.com/office/drawing/2014/main" id="{89BD1856-4D84-771D-14DC-F96C04B8A81C}"/>
              </a:ext>
            </a:extLst>
          </p:cNvPr>
          <p:cNvCxnSpPr>
            <a:cxnSpLocks/>
          </p:cNvCxnSpPr>
          <p:nvPr/>
        </p:nvCxnSpPr>
        <p:spPr>
          <a:xfrm flipH="1" flipV="1">
            <a:off x="8984100" y="4150183"/>
            <a:ext cx="37174" cy="944451"/>
          </a:xfrm>
          <a:prstGeom prst="line">
            <a:avLst/>
          </a:prstGeom>
          <a:ln w="38100">
            <a:solidFill>
              <a:schemeClr val="accent2"/>
            </a:solidFill>
          </a:ln>
        </p:spPr>
        <p:style>
          <a:lnRef idx="3">
            <a:schemeClr val="accent4"/>
          </a:lnRef>
          <a:fillRef idx="0">
            <a:schemeClr val="accent4"/>
          </a:fillRef>
          <a:effectRef idx="2">
            <a:schemeClr val="accent4"/>
          </a:effectRef>
          <a:fontRef idx="minor">
            <a:schemeClr val="tx1"/>
          </a:fontRef>
        </p:style>
      </p:cxnSp>
      <p:cxnSp>
        <p:nvCxnSpPr>
          <p:cNvPr id="30" name="直接连接符 29">
            <a:extLst>
              <a:ext uri="{FF2B5EF4-FFF2-40B4-BE49-F238E27FC236}">
                <a16:creationId xmlns:a16="http://schemas.microsoft.com/office/drawing/2014/main" id="{3A4686B7-1906-099F-D9E4-82E670DBF574}"/>
              </a:ext>
            </a:extLst>
          </p:cNvPr>
          <p:cNvCxnSpPr>
            <a:cxnSpLocks/>
          </p:cNvCxnSpPr>
          <p:nvPr/>
        </p:nvCxnSpPr>
        <p:spPr>
          <a:xfrm flipV="1">
            <a:off x="9021274" y="5116848"/>
            <a:ext cx="0" cy="757083"/>
          </a:xfrm>
          <a:prstGeom prst="line">
            <a:avLst/>
          </a:prstGeom>
          <a:ln w="38100">
            <a:solidFill>
              <a:schemeClr val="accent2"/>
            </a:solidFill>
          </a:ln>
        </p:spPr>
        <p:style>
          <a:lnRef idx="3">
            <a:schemeClr val="accent4"/>
          </a:lnRef>
          <a:fillRef idx="0">
            <a:schemeClr val="accent4"/>
          </a:fillRef>
          <a:effectRef idx="2">
            <a:schemeClr val="accent4"/>
          </a:effectRef>
          <a:fontRef idx="minor">
            <a:schemeClr val="tx1"/>
          </a:fontRef>
        </p:style>
      </p:cxnSp>
      <p:cxnSp>
        <p:nvCxnSpPr>
          <p:cNvPr id="31" name="直接连接符 30">
            <a:extLst>
              <a:ext uri="{FF2B5EF4-FFF2-40B4-BE49-F238E27FC236}">
                <a16:creationId xmlns:a16="http://schemas.microsoft.com/office/drawing/2014/main" id="{A7760734-9C50-92CF-B635-2A9060424EB4}"/>
              </a:ext>
            </a:extLst>
          </p:cNvPr>
          <p:cNvCxnSpPr>
            <a:cxnSpLocks/>
          </p:cNvCxnSpPr>
          <p:nvPr/>
        </p:nvCxnSpPr>
        <p:spPr>
          <a:xfrm flipH="1" flipV="1">
            <a:off x="8540868" y="5107750"/>
            <a:ext cx="3773" cy="785231"/>
          </a:xfrm>
          <a:prstGeom prst="line">
            <a:avLst/>
          </a:prstGeom>
          <a:ln w="38100">
            <a:solidFill>
              <a:schemeClr val="accent2">
                <a:lumMod val="50000"/>
              </a:schemeClr>
            </a:solidFill>
          </a:ln>
        </p:spPr>
        <p:style>
          <a:lnRef idx="3">
            <a:schemeClr val="accent4"/>
          </a:lnRef>
          <a:fillRef idx="0">
            <a:schemeClr val="accent4"/>
          </a:fillRef>
          <a:effectRef idx="2">
            <a:schemeClr val="accent4"/>
          </a:effectRef>
          <a:fontRef idx="minor">
            <a:schemeClr val="tx1"/>
          </a:fontRef>
        </p:style>
      </p:cxnSp>
      <p:sp>
        <p:nvSpPr>
          <p:cNvPr id="32" name="流程图: 接点 31">
            <a:extLst>
              <a:ext uri="{FF2B5EF4-FFF2-40B4-BE49-F238E27FC236}">
                <a16:creationId xmlns:a16="http://schemas.microsoft.com/office/drawing/2014/main" id="{3368CA80-4C94-96B5-C31A-C88C64F19C7D}"/>
              </a:ext>
            </a:extLst>
          </p:cNvPr>
          <p:cNvSpPr/>
          <p:nvPr/>
        </p:nvSpPr>
        <p:spPr>
          <a:xfrm>
            <a:off x="8565162" y="2672799"/>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33" name="流程图: 接点 32">
            <a:extLst>
              <a:ext uri="{FF2B5EF4-FFF2-40B4-BE49-F238E27FC236}">
                <a16:creationId xmlns:a16="http://schemas.microsoft.com/office/drawing/2014/main" id="{01948063-A02C-BC30-1478-7FE5EEBC4644}"/>
              </a:ext>
            </a:extLst>
          </p:cNvPr>
          <p:cNvSpPr/>
          <p:nvPr/>
        </p:nvSpPr>
        <p:spPr>
          <a:xfrm>
            <a:off x="8232169" y="2760936"/>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34" name="流程图: 接点 33">
            <a:extLst>
              <a:ext uri="{FF2B5EF4-FFF2-40B4-BE49-F238E27FC236}">
                <a16:creationId xmlns:a16="http://schemas.microsoft.com/office/drawing/2014/main" id="{88F92383-C8B9-BBD4-8844-AF5769DC7395}"/>
              </a:ext>
            </a:extLst>
          </p:cNvPr>
          <p:cNvSpPr/>
          <p:nvPr/>
        </p:nvSpPr>
        <p:spPr>
          <a:xfrm>
            <a:off x="8748400" y="4106114"/>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35" name="流程图: 接点 34">
            <a:extLst>
              <a:ext uri="{FF2B5EF4-FFF2-40B4-BE49-F238E27FC236}">
                <a16:creationId xmlns:a16="http://schemas.microsoft.com/office/drawing/2014/main" id="{0829EC5C-BF07-2AD1-45FB-03BEBD8561E2}"/>
              </a:ext>
            </a:extLst>
          </p:cNvPr>
          <p:cNvSpPr/>
          <p:nvPr/>
        </p:nvSpPr>
        <p:spPr>
          <a:xfrm>
            <a:off x="7878646" y="3306688"/>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36" name="流程图: 接点 35">
            <a:extLst>
              <a:ext uri="{FF2B5EF4-FFF2-40B4-BE49-F238E27FC236}">
                <a16:creationId xmlns:a16="http://schemas.microsoft.com/office/drawing/2014/main" id="{131F99EC-6AF0-1690-8A68-D131F68A3E48}"/>
              </a:ext>
            </a:extLst>
          </p:cNvPr>
          <p:cNvSpPr/>
          <p:nvPr/>
        </p:nvSpPr>
        <p:spPr>
          <a:xfrm>
            <a:off x="7673151" y="3618675"/>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37" name="流程图: 接点 36">
            <a:extLst>
              <a:ext uri="{FF2B5EF4-FFF2-40B4-BE49-F238E27FC236}">
                <a16:creationId xmlns:a16="http://schemas.microsoft.com/office/drawing/2014/main" id="{25E22111-7FFA-4E80-D8C7-D3FF2312DB06}"/>
              </a:ext>
            </a:extLst>
          </p:cNvPr>
          <p:cNvSpPr/>
          <p:nvPr/>
        </p:nvSpPr>
        <p:spPr>
          <a:xfrm>
            <a:off x="8755497" y="3062681"/>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38" name="流程图: 接点 37">
            <a:extLst>
              <a:ext uri="{FF2B5EF4-FFF2-40B4-BE49-F238E27FC236}">
                <a16:creationId xmlns:a16="http://schemas.microsoft.com/office/drawing/2014/main" id="{6B6BD337-CA5E-42EE-F636-BEB97201B3CE}"/>
              </a:ext>
            </a:extLst>
          </p:cNvPr>
          <p:cNvSpPr/>
          <p:nvPr/>
        </p:nvSpPr>
        <p:spPr>
          <a:xfrm>
            <a:off x="8557159" y="4111576"/>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39" name="流程图: 接点 38">
            <a:extLst>
              <a:ext uri="{FF2B5EF4-FFF2-40B4-BE49-F238E27FC236}">
                <a16:creationId xmlns:a16="http://schemas.microsoft.com/office/drawing/2014/main" id="{234265A3-66D1-E258-F894-058CD7B45321}"/>
              </a:ext>
            </a:extLst>
          </p:cNvPr>
          <p:cNvSpPr/>
          <p:nvPr/>
        </p:nvSpPr>
        <p:spPr>
          <a:xfrm>
            <a:off x="8935875" y="4106114"/>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40" name="流程图: 接点 39">
            <a:extLst>
              <a:ext uri="{FF2B5EF4-FFF2-40B4-BE49-F238E27FC236}">
                <a16:creationId xmlns:a16="http://schemas.microsoft.com/office/drawing/2014/main" id="{97F7D525-BDEC-A1D3-58B9-565E2EC16B6E}"/>
              </a:ext>
            </a:extLst>
          </p:cNvPr>
          <p:cNvSpPr/>
          <p:nvPr/>
        </p:nvSpPr>
        <p:spPr>
          <a:xfrm>
            <a:off x="8510812" y="5050565"/>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41" name="流程图: 接点 40">
            <a:extLst>
              <a:ext uri="{FF2B5EF4-FFF2-40B4-BE49-F238E27FC236}">
                <a16:creationId xmlns:a16="http://schemas.microsoft.com/office/drawing/2014/main" id="{3017A0BB-FCB3-4E3A-C3CF-00DBCD02C923}"/>
              </a:ext>
            </a:extLst>
          </p:cNvPr>
          <p:cNvSpPr/>
          <p:nvPr/>
        </p:nvSpPr>
        <p:spPr>
          <a:xfrm>
            <a:off x="8983690" y="5060441"/>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42" name="流程图: 接点 41">
            <a:extLst>
              <a:ext uri="{FF2B5EF4-FFF2-40B4-BE49-F238E27FC236}">
                <a16:creationId xmlns:a16="http://schemas.microsoft.com/office/drawing/2014/main" id="{79E6C5D7-0F61-6A99-0574-FA83EB171F90}"/>
              </a:ext>
            </a:extLst>
          </p:cNvPr>
          <p:cNvSpPr/>
          <p:nvPr/>
        </p:nvSpPr>
        <p:spPr>
          <a:xfrm>
            <a:off x="8506388" y="5862029"/>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43" name="流程图: 接点 42">
            <a:extLst>
              <a:ext uri="{FF2B5EF4-FFF2-40B4-BE49-F238E27FC236}">
                <a16:creationId xmlns:a16="http://schemas.microsoft.com/office/drawing/2014/main" id="{A6C85D07-8241-1590-F1F3-F1CF3006D62C}"/>
              </a:ext>
            </a:extLst>
          </p:cNvPr>
          <p:cNvSpPr/>
          <p:nvPr/>
        </p:nvSpPr>
        <p:spPr>
          <a:xfrm>
            <a:off x="8979696" y="5862028"/>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44" name="流程图: 接点 43">
            <a:extLst>
              <a:ext uri="{FF2B5EF4-FFF2-40B4-BE49-F238E27FC236}">
                <a16:creationId xmlns:a16="http://schemas.microsoft.com/office/drawing/2014/main" id="{9A46B591-5A17-E8A7-9E1A-D1B8E798E126}"/>
              </a:ext>
            </a:extLst>
          </p:cNvPr>
          <p:cNvSpPr/>
          <p:nvPr/>
        </p:nvSpPr>
        <p:spPr>
          <a:xfrm>
            <a:off x="8934428" y="2675847"/>
            <a:ext cx="88105" cy="88137"/>
          </a:xfrm>
          <a:prstGeom prst="flowChartConnector">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zh-CN" altLang="en-US" sz="1400" b="1" dirty="0">
              <a:latin typeface="Microsoft YaHei" panose="020B0503020204020204" pitchFamily="34" charset="-122"/>
              <a:ea typeface="Microsoft YaHei" panose="020B0503020204020204" pitchFamily="34" charset="-122"/>
            </a:endParaRPr>
          </a:p>
        </p:txBody>
      </p:sp>
      <p:sp>
        <p:nvSpPr>
          <p:cNvPr id="45" name="文本框 44">
            <a:extLst>
              <a:ext uri="{FF2B5EF4-FFF2-40B4-BE49-F238E27FC236}">
                <a16:creationId xmlns:a16="http://schemas.microsoft.com/office/drawing/2014/main" id="{16369D81-A2A9-FCCC-29A7-8C786789B270}"/>
              </a:ext>
            </a:extLst>
          </p:cNvPr>
          <p:cNvSpPr txBox="1"/>
          <p:nvPr/>
        </p:nvSpPr>
        <p:spPr>
          <a:xfrm>
            <a:off x="9387041" y="3233304"/>
            <a:ext cx="315890" cy="276999"/>
          </a:xfrm>
          <a:prstGeom prst="rect">
            <a:avLst/>
          </a:prstGeom>
          <a:noFill/>
        </p:spPr>
        <p:txBody>
          <a:bodyPr wrap="square" rtlCol="0">
            <a:spAutoFit/>
          </a:bodyPr>
          <a:lstStyle/>
          <a:p>
            <a:r>
              <a:rPr lang="en-US" altLang="zh-CN" sz="1200" dirty="0"/>
              <a:t>6</a:t>
            </a:r>
            <a:endParaRPr lang="zh-CN" altLang="en-US" sz="1200" dirty="0"/>
          </a:p>
        </p:txBody>
      </p:sp>
      <p:sp>
        <p:nvSpPr>
          <p:cNvPr id="46" name="文本框 45">
            <a:extLst>
              <a:ext uri="{FF2B5EF4-FFF2-40B4-BE49-F238E27FC236}">
                <a16:creationId xmlns:a16="http://schemas.microsoft.com/office/drawing/2014/main" id="{3BF21FC8-FFAD-E4F5-2B6F-6F586439F570}"/>
              </a:ext>
            </a:extLst>
          </p:cNvPr>
          <p:cNvSpPr txBox="1"/>
          <p:nvPr/>
        </p:nvSpPr>
        <p:spPr>
          <a:xfrm>
            <a:off x="9555905" y="3567093"/>
            <a:ext cx="236048" cy="276999"/>
          </a:xfrm>
          <a:prstGeom prst="rect">
            <a:avLst/>
          </a:prstGeom>
          <a:noFill/>
        </p:spPr>
        <p:txBody>
          <a:bodyPr wrap="square" rtlCol="0">
            <a:spAutoFit/>
          </a:bodyPr>
          <a:lstStyle/>
          <a:p>
            <a:r>
              <a:rPr lang="en-US" altLang="zh-CN" sz="1200" dirty="0"/>
              <a:t>7</a:t>
            </a:r>
            <a:endParaRPr lang="zh-CN" altLang="en-US" sz="1200" dirty="0"/>
          </a:p>
        </p:txBody>
      </p:sp>
      <p:sp>
        <p:nvSpPr>
          <p:cNvPr id="47" name="文本框 46">
            <a:extLst>
              <a:ext uri="{FF2B5EF4-FFF2-40B4-BE49-F238E27FC236}">
                <a16:creationId xmlns:a16="http://schemas.microsoft.com/office/drawing/2014/main" id="{9824DD46-B107-843A-07D8-96DD66859849}"/>
              </a:ext>
            </a:extLst>
          </p:cNvPr>
          <p:cNvSpPr txBox="1"/>
          <p:nvPr/>
        </p:nvSpPr>
        <p:spPr>
          <a:xfrm>
            <a:off x="8869637" y="2688071"/>
            <a:ext cx="244555" cy="276999"/>
          </a:xfrm>
          <a:prstGeom prst="rect">
            <a:avLst/>
          </a:prstGeom>
          <a:noFill/>
        </p:spPr>
        <p:txBody>
          <a:bodyPr wrap="square" rtlCol="0">
            <a:spAutoFit/>
          </a:bodyPr>
          <a:lstStyle/>
          <a:p>
            <a:r>
              <a:rPr lang="en-US" altLang="zh-CN" sz="1200" dirty="0"/>
              <a:t>4</a:t>
            </a:r>
            <a:endParaRPr lang="zh-CN" altLang="en-US" sz="1200" dirty="0"/>
          </a:p>
        </p:txBody>
      </p:sp>
      <p:sp>
        <p:nvSpPr>
          <p:cNvPr id="48" name="文本框 47">
            <a:extLst>
              <a:ext uri="{FF2B5EF4-FFF2-40B4-BE49-F238E27FC236}">
                <a16:creationId xmlns:a16="http://schemas.microsoft.com/office/drawing/2014/main" id="{65CB4617-0A60-6A3B-CA32-74E6900976D7}"/>
              </a:ext>
            </a:extLst>
          </p:cNvPr>
          <p:cNvSpPr txBox="1"/>
          <p:nvPr/>
        </p:nvSpPr>
        <p:spPr>
          <a:xfrm>
            <a:off x="9179717" y="2785682"/>
            <a:ext cx="244555" cy="276999"/>
          </a:xfrm>
          <a:prstGeom prst="rect">
            <a:avLst/>
          </a:prstGeom>
          <a:noFill/>
        </p:spPr>
        <p:txBody>
          <a:bodyPr wrap="square" rtlCol="0">
            <a:spAutoFit/>
          </a:bodyPr>
          <a:lstStyle/>
          <a:p>
            <a:r>
              <a:rPr lang="en-US" altLang="zh-CN" sz="1200" dirty="0"/>
              <a:t>5</a:t>
            </a:r>
            <a:endParaRPr lang="zh-CN" altLang="en-US" sz="1200" dirty="0"/>
          </a:p>
        </p:txBody>
      </p:sp>
      <p:sp>
        <p:nvSpPr>
          <p:cNvPr id="49" name="文本框 48">
            <a:extLst>
              <a:ext uri="{FF2B5EF4-FFF2-40B4-BE49-F238E27FC236}">
                <a16:creationId xmlns:a16="http://schemas.microsoft.com/office/drawing/2014/main" id="{29BAEEC5-73B6-0382-D480-644DA54C4E54}"/>
              </a:ext>
            </a:extLst>
          </p:cNvPr>
          <p:cNvSpPr txBox="1"/>
          <p:nvPr/>
        </p:nvSpPr>
        <p:spPr>
          <a:xfrm>
            <a:off x="8791979" y="2413005"/>
            <a:ext cx="244555" cy="276999"/>
          </a:xfrm>
          <a:prstGeom prst="rect">
            <a:avLst/>
          </a:prstGeom>
          <a:noFill/>
        </p:spPr>
        <p:txBody>
          <a:bodyPr wrap="square" rtlCol="0">
            <a:spAutoFit/>
          </a:bodyPr>
          <a:lstStyle/>
          <a:p>
            <a:r>
              <a:rPr lang="en-US" altLang="zh-CN" sz="1200" dirty="0"/>
              <a:t>3</a:t>
            </a:r>
            <a:endParaRPr lang="zh-CN" altLang="en-US" sz="1200" dirty="0"/>
          </a:p>
        </p:txBody>
      </p:sp>
      <p:sp>
        <p:nvSpPr>
          <p:cNvPr id="50" name="文本框 49">
            <a:extLst>
              <a:ext uri="{FF2B5EF4-FFF2-40B4-BE49-F238E27FC236}">
                <a16:creationId xmlns:a16="http://schemas.microsoft.com/office/drawing/2014/main" id="{D3D15827-49B5-9B9A-C573-12C455CEE2D7}"/>
              </a:ext>
            </a:extLst>
          </p:cNvPr>
          <p:cNvSpPr txBox="1"/>
          <p:nvPr/>
        </p:nvSpPr>
        <p:spPr>
          <a:xfrm>
            <a:off x="8380157" y="2683355"/>
            <a:ext cx="412691" cy="276999"/>
          </a:xfrm>
          <a:prstGeom prst="rect">
            <a:avLst/>
          </a:prstGeom>
          <a:noFill/>
        </p:spPr>
        <p:txBody>
          <a:bodyPr wrap="square" rtlCol="0">
            <a:spAutoFit/>
          </a:bodyPr>
          <a:lstStyle/>
          <a:p>
            <a:r>
              <a:rPr lang="en-US" altLang="zh-CN" sz="1200" dirty="0"/>
              <a:t>8</a:t>
            </a:r>
            <a:endParaRPr lang="zh-CN" altLang="en-US" sz="1200" dirty="0"/>
          </a:p>
        </p:txBody>
      </p:sp>
      <p:sp>
        <p:nvSpPr>
          <p:cNvPr id="51" name="文本框 50">
            <a:extLst>
              <a:ext uri="{FF2B5EF4-FFF2-40B4-BE49-F238E27FC236}">
                <a16:creationId xmlns:a16="http://schemas.microsoft.com/office/drawing/2014/main" id="{11ED7715-FF28-FC2C-80B4-116BB859910B}"/>
              </a:ext>
            </a:extLst>
          </p:cNvPr>
          <p:cNvSpPr txBox="1"/>
          <p:nvPr/>
        </p:nvSpPr>
        <p:spPr>
          <a:xfrm>
            <a:off x="8177250" y="2780794"/>
            <a:ext cx="372996" cy="276999"/>
          </a:xfrm>
          <a:prstGeom prst="rect">
            <a:avLst/>
          </a:prstGeom>
          <a:noFill/>
        </p:spPr>
        <p:txBody>
          <a:bodyPr wrap="square" rtlCol="0">
            <a:spAutoFit/>
          </a:bodyPr>
          <a:lstStyle/>
          <a:p>
            <a:r>
              <a:rPr lang="en-US" altLang="zh-CN" sz="1200" dirty="0"/>
              <a:t>9</a:t>
            </a:r>
            <a:endParaRPr lang="zh-CN" altLang="en-US" sz="1200" dirty="0"/>
          </a:p>
        </p:txBody>
      </p:sp>
      <p:sp>
        <p:nvSpPr>
          <p:cNvPr id="52" name="文本框 51">
            <a:extLst>
              <a:ext uri="{FF2B5EF4-FFF2-40B4-BE49-F238E27FC236}">
                <a16:creationId xmlns:a16="http://schemas.microsoft.com/office/drawing/2014/main" id="{F2AAE277-D95C-39C9-F33A-DFC2EF0D25CD}"/>
              </a:ext>
            </a:extLst>
          </p:cNvPr>
          <p:cNvSpPr txBox="1"/>
          <p:nvPr/>
        </p:nvSpPr>
        <p:spPr>
          <a:xfrm>
            <a:off x="7926852" y="3204582"/>
            <a:ext cx="372996" cy="276999"/>
          </a:xfrm>
          <a:prstGeom prst="rect">
            <a:avLst/>
          </a:prstGeom>
          <a:noFill/>
        </p:spPr>
        <p:txBody>
          <a:bodyPr wrap="square" rtlCol="0">
            <a:spAutoFit/>
          </a:bodyPr>
          <a:lstStyle/>
          <a:p>
            <a:r>
              <a:rPr lang="en-US" altLang="zh-CN" sz="1200" dirty="0"/>
              <a:t>10</a:t>
            </a:r>
            <a:endParaRPr lang="zh-CN" altLang="en-US" sz="1200" dirty="0"/>
          </a:p>
        </p:txBody>
      </p:sp>
      <p:sp>
        <p:nvSpPr>
          <p:cNvPr id="53" name="文本框 52">
            <a:extLst>
              <a:ext uri="{FF2B5EF4-FFF2-40B4-BE49-F238E27FC236}">
                <a16:creationId xmlns:a16="http://schemas.microsoft.com/office/drawing/2014/main" id="{92AB1D91-EFC9-096A-8230-AEC976756E46}"/>
              </a:ext>
            </a:extLst>
          </p:cNvPr>
          <p:cNvSpPr txBox="1"/>
          <p:nvPr/>
        </p:nvSpPr>
        <p:spPr>
          <a:xfrm>
            <a:off x="7677691" y="3567094"/>
            <a:ext cx="372996" cy="276999"/>
          </a:xfrm>
          <a:prstGeom prst="rect">
            <a:avLst/>
          </a:prstGeom>
          <a:noFill/>
        </p:spPr>
        <p:txBody>
          <a:bodyPr wrap="square" rtlCol="0">
            <a:spAutoFit/>
          </a:bodyPr>
          <a:lstStyle/>
          <a:p>
            <a:r>
              <a:rPr lang="en-US" altLang="zh-CN" sz="1200" dirty="0"/>
              <a:t>11</a:t>
            </a:r>
            <a:endParaRPr lang="zh-CN" altLang="en-US" sz="1200" dirty="0"/>
          </a:p>
        </p:txBody>
      </p:sp>
      <p:sp>
        <p:nvSpPr>
          <p:cNvPr id="54" name="文本框 53">
            <a:extLst>
              <a:ext uri="{FF2B5EF4-FFF2-40B4-BE49-F238E27FC236}">
                <a16:creationId xmlns:a16="http://schemas.microsoft.com/office/drawing/2014/main" id="{0D930BB1-0CB0-2E4E-DCC6-F58D9123F9E0}"/>
              </a:ext>
            </a:extLst>
          </p:cNvPr>
          <p:cNvSpPr txBox="1"/>
          <p:nvPr/>
        </p:nvSpPr>
        <p:spPr>
          <a:xfrm>
            <a:off x="8764208" y="3040558"/>
            <a:ext cx="244555" cy="276999"/>
          </a:xfrm>
          <a:prstGeom prst="rect">
            <a:avLst/>
          </a:prstGeom>
          <a:noFill/>
        </p:spPr>
        <p:txBody>
          <a:bodyPr wrap="square" rtlCol="0">
            <a:spAutoFit/>
          </a:bodyPr>
          <a:lstStyle/>
          <a:p>
            <a:r>
              <a:rPr lang="en-US" altLang="zh-CN" sz="1200" dirty="0"/>
              <a:t>2</a:t>
            </a:r>
            <a:endParaRPr lang="zh-CN" altLang="en-US" sz="1200" dirty="0"/>
          </a:p>
        </p:txBody>
      </p:sp>
      <p:sp>
        <p:nvSpPr>
          <p:cNvPr id="55" name="文本框 54">
            <a:extLst>
              <a:ext uri="{FF2B5EF4-FFF2-40B4-BE49-F238E27FC236}">
                <a16:creationId xmlns:a16="http://schemas.microsoft.com/office/drawing/2014/main" id="{461B08BE-E613-A1DB-7937-5064243F5FE6}"/>
              </a:ext>
            </a:extLst>
          </p:cNvPr>
          <p:cNvSpPr txBox="1"/>
          <p:nvPr/>
        </p:nvSpPr>
        <p:spPr>
          <a:xfrm>
            <a:off x="8748398" y="3528128"/>
            <a:ext cx="244555" cy="276999"/>
          </a:xfrm>
          <a:prstGeom prst="rect">
            <a:avLst/>
          </a:prstGeom>
          <a:noFill/>
        </p:spPr>
        <p:txBody>
          <a:bodyPr wrap="square" rtlCol="0">
            <a:spAutoFit/>
          </a:bodyPr>
          <a:lstStyle/>
          <a:p>
            <a:r>
              <a:rPr lang="en-US" altLang="zh-CN" sz="1200" dirty="0"/>
              <a:t>1</a:t>
            </a:r>
            <a:endParaRPr lang="zh-CN" altLang="en-US" sz="1200" dirty="0"/>
          </a:p>
        </p:txBody>
      </p:sp>
      <p:sp>
        <p:nvSpPr>
          <p:cNvPr id="56" name="文本框 55">
            <a:extLst>
              <a:ext uri="{FF2B5EF4-FFF2-40B4-BE49-F238E27FC236}">
                <a16:creationId xmlns:a16="http://schemas.microsoft.com/office/drawing/2014/main" id="{70AB17E4-26B1-A0FB-E733-452058FCDF3E}"/>
              </a:ext>
            </a:extLst>
          </p:cNvPr>
          <p:cNvSpPr txBox="1"/>
          <p:nvPr/>
        </p:nvSpPr>
        <p:spPr>
          <a:xfrm>
            <a:off x="8733925" y="3871424"/>
            <a:ext cx="244555" cy="276999"/>
          </a:xfrm>
          <a:prstGeom prst="rect">
            <a:avLst/>
          </a:prstGeom>
          <a:noFill/>
        </p:spPr>
        <p:txBody>
          <a:bodyPr wrap="square" rtlCol="0">
            <a:spAutoFit/>
          </a:bodyPr>
          <a:lstStyle/>
          <a:p>
            <a:r>
              <a:rPr lang="en-US" altLang="zh-CN" sz="1200" dirty="0"/>
              <a:t>0</a:t>
            </a:r>
            <a:endParaRPr lang="zh-CN" altLang="en-US" sz="1200" dirty="0"/>
          </a:p>
        </p:txBody>
      </p:sp>
      <p:sp>
        <p:nvSpPr>
          <p:cNvPr id="57" name="文本框 56">
            <a:extLst>
              <a:ext uri="{FF2B5EF4-FFF2-40B4-BE49-F238E27FC236}">
                <a16:creationId xmlns:a16="http://schemas.microsoft.com/office/drawing/2014/main" id="{C520EE73-5631-8EFC-D2C9-43042AE0DE5F}"/>
              </a:ext>
            </a:extLst>
          </p:cNvPr>
          <p:cNvSpPr txBox="1"/>
          <p:nvPr/>
        </p:nvSpPr>
        <p:spPr>
          <a:xfrm>
            <a:off x="8955268" y="3883623"/>
            <a:ext cx="372996" cy="276999"/>
          </a:xfrm>
          <a:prstGeom prst="rect">
            <a:avLst/>
          </a:prstGeom>
          <a:noFill/>
        </p:spPr>
        <p:txBody>
          <a:bodyPr wrap="square" rtlCol="0">
            <a:spAutoFit/>
          </a:bodyPr>
          <a:lstStyle/>
          <a:p>
            <a:r>
              <a:rPr lang="en-US" altLang="zh-CN" sz="1200" dirty="0"/>
              <a:t>12</a:t>
            </a:r>
            <a:endParaRPr lang="zh-CN" altLang="en-US" sz="1200" dirty="0"/>
          </a:p>
        </p:txBody>
      </p:sp>
      <p:sp>
        <p:nvSpPr>
          <p:cNvPr id="58" name="文本框 57">
            <a:extLst>
              <a:ext uri="{FF2B5EF4-FFF2-40B4-BE49-F238E27FC236}">
                <a16:creationId xmlns:a16="http://schemas.microsoft.com/office/drawing/2014/main" id="{C9263874-C6C1-A36D-654D-44B38620E8CE}"/>
              </a:ext>
            </a:extLst>
          </p:cNvPr>
          <p:cNvSpPr txBox="1"/>
          <p:nvPr/>
        </p:nvSpPr>
        <p:spPr>
          <a:xfrm>
            <a:off x="9039414" y="4940675"/>
            <a:ext cx="372996" cy="276999"/>
          </a:xfrm>
          <a:prstGeom prst="rect">
            <a:avLst/>
          </a:prstGeom>
          <a:noFill/>
        </p:spPr>
        <p:txBody>
          <a:bodyPr wrap="square" rtlCol="0">
            <a:spAutoFit/>
          </a:bodyPr>
          <a:lstStyle/>
          <a:p>
            <a:r>
              <a:rPr lang="en-US" altLang="zh-CN" sz="1200" dirty="0"/>
              <a:t>13</a:t>
            </a:r>
            <a:endParaRPr lang="zh-CN" altLang="en-US" sz="1200" dirty="0"/>
          </a:p>
        </p:txBody>
      </p:sp>
      <p:sp>
        <p:nvSpPr>
          <p:cNvPr id="59" name="文本框 58">
            <a:extLst>
              <a:ext uri="{FF2B5EF4-FFF2-40B4-BE49-F238E27FC236}">
                <a16:creationId xmlns:a16="http://schemas.microsoft.com/office/drawing/2014/main" id="{1D08838B-6731-E27C-ABFB-6ADCA8F82A32}"/>
              </a:ext>
            </a:extLst>
          </p:cNvPr>
          <p:cNvSpPr txBox="1"/>
          <p:nvPr/>
        </p:nvSpPr>
        <p:spPr>
          <a:xfrm>
            <a:off x="8188725" y="4912065"/>
            <a:ext cx="372996" cy="276999"/>
          </a:xfrm>
          <a:prstGeom prst="rect">
            <a:avLst/>
          </a:prstGeom>
          <a:noFill/>
        </p:spPr>
        <p:txBody>
          <a:bodyPr wrap="square" rtlCol="0">
            <a:spAutoFit/>
          </a:bodyPr>
          <a:lstStyle/>
          <a:p>
            <a:r>
              <a:rPr lang="en-US" altLang="zh-CN" sz="1200" dirty="0"/>
              <a:t>16</a:t>
            </a:r>
            <a:endParaRPr lang="zh-CN" altLang="en-US" sz="1200" dirty="0"/>
          </a:p>
        </p:txBody>
      </p:sp>
      <p:sp>
        <p:nvSpPr>
          <p:cNvPr id="60" name="文本框 59">
            <a:extLst>
              <a:ext uri="{FF2B5EF4-FFF2-40B4-BE49-F238E27FC236}">
                <a16:creationId xmlns:a16="http://schemas.microsoft.com/office/drawing/2014/main" id="{3A29855D-0C77-6420-A249-3B6F10D30A16}"/>
              </a:ext>
            </a:extLst>
          </p:cNvPr>
          <p:cNvSpPr txBox="1"/>
          <p:nvPr/>
        </p:nvSpPr>
        <p:spPr>
          <a:xfrm>
            <a:off x="8274564" y="3886471"/>
            <a:ext cx="372996" cy="276999"/>
          </a:xfrm>
          <a:prstGeom prst="rect">
            <a:avLst/>
          </a:prstGeom>
          <a:noFill/>
        </p:spPr>
        <p:txBody>
          <a:bodyPr wrap="square" rtlCol="0">
            <a:spAutoFit/>
          </a:bodyPr>
          <a:lstStyle/>
          <a:p>
            <a:r>
              <a:rPr lang="en-US" altLang="zh-CN" sz="1200" dirty="0"/>
              <a:t>15</a:t>
            </a:r>
            <a:endParaRPr lang="zh-CN" altLang="en-US" sz="1200" dirty="0"/>
          </a:p>
        </p:txBody>
      </p:sp>
      <p:sp>
        <p:nvSpPr>
          <p:cNvPr id="61" name="文本框 60">
            <a:extLst>
              <a:ext uri="{FF2B5EF4-FFF2-40B4-BE49-F238E27FC236}">
                <a16:creationId xmlns:a16="http://schemas.microsoft.com/office/drawing/2014/main" id="{B5199854-8428-8661-D995-EE0479F1A078}"/>
              </a:ext>
            </a:extLst>
          </p:cNvPr>
          <p:cNvSpPr txBox="1"/>
          <p:nvPr/>
        </p:nvSpPr>
        <p:spPr>
          <a:xfrm>
            <a:off x="8190251" y="5732453"/>
            <a:ext cx="372996" cy="276999"/>
          </a:xfrm>
          <a:prstGeom prst="rect">
            <a:avLst/>
          </a:prstGeom>
          <a:noFill/>
        </p:spPr>
        <p:txBody>
          <a:bodyPr wrap="square" rtlCol="0">
            <a:spAutoFit/>
          </a:bodyPr>
          <a:lstStyle/>
          <a:p>
            <a:r>
              <a:rPr lang="en-US" altLang="zh-CN" sz="1200" dirty="0"/>
              <a:t>17</a:t>
            </a:r>
            <a:endParaRPr lang="zh-CN" altLang="en-US" sz="1200" dirty="0"/>
          </a:p>
        </p:txBody>
      </p:sp>
      <p:sp>
        <p:nvSpPr>
          <p:cNvPr id="62" name="文本框 61">
            <a:extLst>
              <a:ext uri="{FF2B5EF4-FFF2-40B4-BE49-F238E27FC236}">
                <a16:creationId xmlns:a16="http://schemas.microsoft.com/office/drawing/2014/main" id="{3441807F-D7B7-C143-4DCB-027987A3C3C0}"/>
              </a:ext>
            </a:extLst>
          </p:cNvPr>
          <p:cNvSpPr txBox="1"/>
          <p:nvPr/>
        </p:nvSpPr>
        <p:spPr>
          <a:xfrm>
            <a:off x="9010942" y="5737769"/>
            <a:ext cx="372996" cy="276999"/>
          </a:xfrm>
          <a:prstGeom prst="rect">
            <a:avLst/>
          </a:prstGeom>
          <a:noFill/>
        </p:spPr>
        <p:txBody>
          <a:bodyPr wrap="square" rtlCol="0">
            <a:spAutoFit/>
          </a:bodyPr>
          <a:lstStyle/>
          <a:p>
            <a:r>
              <a:rPr lang="en-US" altLang="zh-CN" sz="1200" dirty="0"/>
              <a:t>14</a:t>
            </a:r>
            <a:endParaRPr lang="zh-CN" altLang="en-US" sz="1200" dirty="0"/>
          </a:p>
        </p:txBody>
      </p:sp>
    </p:spTree>
    <p:extLst>
      <p:ext uri="{BB962C8B-B14F-4D97-AF65-F5344CB8AC3E}">
        <p14:creationId xmlns:p14="http://schemas.microsoft.com/office/powerpoint/2010/main" val="3946656898"/>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DA3755B-C28C-7757-0FFD-80B8457B69BB}"/>
              </a:ext>
            </a:extLst>
          </p:cNvPr>
          <p:cNvSpPr/>
          <p:nvPr/>
        </p:nvSpPr>
        <p:spPr>
          <a:xfrm>
            <a:off x="281354" y="219808"/>
            <a:ext cx="1573824" cy="542290"/>
          </a:xfrm>
          <a:prstGeom prst="rect">
            <a:avLst/>
          </a:prstGeom>
          <a:solidFill>
            <a:srgbClr val="900A0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rPr>
              <a:t>后续工作</a:t>
            </a:r>
          </a:p>
        </p:txBody>
      </p:sp>
      <p:sp>
        <p:nvSpPr>
          <p:cNvPr id="4" name="文本框 3">
            <a:extLst>
              <a:ext uri="{FF2B5EF4-FFF2-40B4-BE49-F238E27FC236}">
                <a16:creationId xmlns:a16="http://schemas.microsoft.com/office/drawing/2014/main" id="{7DFF3DFA-339E-AC15-1699-4B8C9FC686EA}"/>
              </a:ext>
            </a:extLst>
          </p:cNvPr>
          <p:cNvSpPr txBox="1"/>
          <p:nvPr/>
        </p:nvSpPr>
        <p:spPr>
          <a:xfrm>
            <a:off x="1855178" y="1723292"/>
            <a:ext cx="8150468" cy="923330"/>
          </a:xfrm>
          <a:prstGeom prst="rect">
            <a:avLst/>
          </a:prstGeom>
          <a:noFill/>
        </p:spPr>
        <p:txBody>
          <a:bodyPr wrap="square" rtlCol="0">
            <a:spAutoFit/>
          </a:bodyPr>
          <a:lstStyle/>
          <a:p>
            <a:pPr marL="342900" indent="-342900">
              <a:buAutoNum type="arabicPeriod"/>
            </a:pPr>
            <a:r>
              <a:rPr lang="zh-CN" altLang="en-US" dirty="0"/>
              <a:t>将图中所示的方法根据</a:t>
            </a:r>
            <a:r>
              <a:rPr lang="en-US" altLang="zh-CN" dirty="0"/>
              <a:t>FMS</a:t>
            </a:r>
            <a:r>
              <a:rPr lang="zh-CN" altLang="en-US" dirty="0"/>
              <a:t>评估中不同动作涉及的主要关节点继重新进行测试，观察结果是否有变化，继续尝试别的方法。</a:t>
            </a:r>
            <a:endParaRPr lang="en-US" altLang="zh-CN" dirty="0"/>
          </a:p>
          <a:p>
            <a:pPr marL="342900" indent="-342900">
              <a:buAutoNum type="arabicPeriod"/>
            </a:pPr>
            <a:r>
              <a:rPr lang="zh-CN" altLang="en-US" dirty="0"/>
              <a:t>重新撰写毕业论文的综述部分。</a:t>
            </a:r>
            <a:endParaRPr lang="en-US" altLang="zh-CN" dirty="0"/>
          </a:p>
        </p:txBody>
      </p:sp>
    </p:spTree>
    <p:extLst>
      <p:ext uri="{BB962C8B-B14F-4D97-AF65-F5344CB8AC3E}">
        <p14:creationId xmlns:p14="http://schemas.microsoft.com/office/powerpoint/2010/main" val="1665886375"/>
      </p:ext>
    </p:extLst>
  </p:cSld>
  <p:clrMapOvr>
    <a:masterClrMapping/>
  </p:clrMapOvr>
  <mc:AlternateContent xmlns:mc="http://schemas.openxmlformats.org/markup-compatibility/2006">
    <mc:Choice xmlns:p14="http://schemas.microsoft.com/office/powerpoint/2010/main" Requires="p14">
      <p:transition spd="slow" p14:dur="2000" advClick="0" advTm="3000"/>
    </mc:Choice>
    <mc:Fallback>
      <p:transition spd="slow" advClick="0" advTm="3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672</Words>
  <Application>Microsoft Office PowerPoint</Application>
  <PresentationFormat>宽屏</PresentationFormat>
  <Paragraphs>96</Paragraphs>
  <Slides>8</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vt:i4>
      </vt:variant>
    </vt:vector>
  </HeadingPairs>
  <TitlesOfParts>
    <vt:vector size="17" baseType="lpstr">
      <vt:lpstr>Söhne</vt:lpstr>
      <vt:lpstr>等线</vt:lpstr>
      <vt:lpstr>等线 Light</vt:lpstr>
      <vt:lpstr>微软雅黑</vt:lpstr>
      <vt:lpstr>Agency FB</vt:lpstr>
      <vt:lpstr>Aharoni</vt:lpstr>
      <vt:lpstr>Arial</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睿伟 洪</dc:creator>
  <cp:lastModifiedBy>睿伟 洪</cp:lastModifiedBy>
  <cp:revision>1</cp:revision>
  <dcterms:created xsi:type="dcterms:W3CDTF">2023-08-16T12:44:03Z</dcterms:created>
  <dcterms:modified xsi:type="dcterms:W3CDTF">2023-08-16T12:45:14Z</dcterms:modified>
</cp:coreProperties>
</file>