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9" r:id="rId3"/>
    <p:sldId id="301" r:id="rId4"/>
    <p:sldId id="317" r:id="rId5"/>
    <p:sldId id="323" r:id="rId6"/>
    <p:sldId id="320" r:id="rId7"/>
    <p:sldId id="314" r:id="rId8"/>
    <p:sldId id="315" r:id="rId9"/>
    <p:sldId id="325" r:id="rId10"/>
    <p:sldId id="322" r:id="rId11"/>
    <p:sldId id="326" r:id="rId12"/>
    <p:sldId id="327" r:id="rId13"/>
    <p:sldId id="328" r:id="rId14"/>
    <p:sldId id="329" r:id="rId15"/>
    <p:sldId id="294" r:id="rId16"/>
    <p:sldId id="316" r:id="rId17"/>
    <p:sldId id="300" r:id="rId18"/>
    <p:sldId id="324" r:id="rId19"/>
    <p:sldId id="321" r:id="rId20"/>
    <p:sldId id="292" r:id="rId21"/>
    <p:sldId id="30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FD3"/>
    <a:srgbClr val="0C86B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312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49792-9E8F-47E3-A332-655847BB74D4}" type="datetimeFigureOut">
              <a:rPr lang="zh-CN" altLang="en-US" smtClean="0"/>
              <a:pPr/>
              <a:t>2023/8/16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3B2B6-47FE-4D9E-89B8-B03E584961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420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8AD6AF-1F90-4D91-867B-16090091FC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265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版权声明：</a:t>
            </a:r>
            <a:r>
              <a:rPr lang="en-US" altLang="zh-CN" dirty="0"/>
              <a:t>300</a:t>
            </a:r>
            <a:r>
              <a:rPr lang="zh-CN" altLang="en-US" dirty="0"/>
              <a:t>套精品模板商业授权，请联系</a:t>
            </a:r>
            <a:r>
              <a:rPr lang="en-US" altLang="zh-CN" dirty="0"/>
              <a:t>【</a:t>
            </a:r>
            <a:r>
              <a:rPr lang="zh-CN" altLang="en-US" dirty="0"/>
              <a:t>锐旗设计</a:t>
            </a:r>
            <a:r>
              <a:rPr lang="en-US" altLang="zh-CN" dirty="0"/>
              <a:t>】:https://9ppt.taobao.com</a:t>
            </a:r>
            <a:r>
              <a:rPr lang="zh-CN" altLang="en-US" dirty="0"/>
              <a:t>，专业</a:t>
            </a:r>
            <a:r>
              <a:rPr lang="en-US" altLang="zh-CN" dirty="0"/>
              <a:t>PPT</a:t>
            </a:r>
            <a:r>
              <a:rPr lang="zh-CN" altLang="en-US" dirty="0"/>
              <a:t>老师为你解决所有</a:t>
            </a:r>
            <a:r>
              <a:rPr lang="en-US" altLang="zh-CN" dirty="0"/>
              <a:t>PPT</a:t>
            </a:r>
            <a:r>
              <a:rPr lang="zh-CN" altLang="en-US" dirty="0"/>
              <a:t>问题！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88AD6AF-1F90-4D91-867B-16090091FCC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3086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25992-9E51-46B8-B549-46EF59058A3A}" type="datetimeFigureOut">
              <a:rPr lang="zh-CN" altLang="en-US"/>
              <a:pPr>
                <a:defRPr/>
              </a:pPr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47EB2-8AD5-4CD7-AB00-5E947DED8A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684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F2194-BBFA-472C-B894-C7347FD5EC2B}" type="datetimeFigureOut">
              <a:rPr lang="zh-CN" altLang="en-US"/>
              <a:pPr>
                <a:defRPr/>
              </a:pPr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CB9A4-77E8-47A9-9B0D-0ED4024651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9005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1614F-8C6D-4E42-B84E-45D84BCBBE26}" type="datetimeFigureOut">
              <a:rPr lang="zh-CN" altLang="en-US"/>
              <a:pPr>
                <a:defRPr/>
              </a:pPr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104D9-E2BB-4F6B-BE26-1B82825C89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3067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19225-2E5C-45AB-AA25-BAEC9172118C}" type="datetimeFigureOut">
              <a:rPr lang="zh-CN" altLang="en-US"/>
              <a:pPr>
                <a:defRPr/>
              </a:pPr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AE1D4-EBBF-4E51-97BC-0A40A920BB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4202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78A10-1CA7-42EC-9D0D-50F6562E7717}" type="datetimeFigureOut">
              <a:rPr lang="zh-CN" altLang="en-US"/>
              <a:pPr>
                <a:defRPr/>
              </a:pPr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B5A8-71F4-4272-9095-6B90172415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1499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ABC30-B320-438C-934B-C5BC0B8DE628}" type="datetimeFigureOut">
              <a:rPr lang="zh-CN" altLang="en-US"/>
              <a:pPr>
                <a:defRPr/>
              </a:pPr>
              <a:t>2023/8/16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400E-3F9C-41FC-8299-47EE0F2D5E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521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3DE1A-8B75-4487-AD06-F69EC90D2B95}" type="datetimeFigureOut">
              <a:rPr lang="zh-CN" altLang="en-US"/>
              <a:pPr>
                <a:defRPr/>
              </a:pPr>
              <a:t>2023/8/16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C93C-8A20-4361-B6FA-C954CA1C5F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1860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CE7CE-23C9-4FE4-8A5E-C41C9970CF81}" type="datetimeFigureOut">
              <a:rPr lang="zh-CN" altLang="en-US"/>
              <a:pPr>
                <a:defRPr/>
              </a:pPr>
              <a:t>2023/8/16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D1CF9-D814-4A5B-B0F3-290ABF1B08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866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C499B-81FA-458B-936C-A1C9E49AB428}" type="datetimeFigureOut">
              <a:rPr lang="zh-CN" altLang="en-US"/>
              <a:pPr>
                <a:defRPr/>
              </a:pPr>
              <a:t>2023/8/16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F231-A283-4939-9494-558AECB9A8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195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97AA-2B05-4134-89CD-F99888BC7C76}" type="datetimeFigureOut">
              <a:rPr lang="zh-CN" altLang="en-US"/>
              <a:pPr>
                <a:defRPr/>
              </a:pPr>
              <a:t>2023/8/16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4F7CF-1FE5-4F09-AB34-D8764FCF22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805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3BF97-C96D-4598-B0A3-4CFCC5269134}" type="datetimeFigureOut">
              <a:rPr lang="zh-CN" altLang="en-US"/>
              <a:pPr>
                <a:defRPr/>
              </a:pPr>
              <a:t>2023/8/16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EAA3F-F22B-431B-B927-A61E0B6F37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9141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D4E66E3-2413-4E40-9D68-0E3CD39BE136}" type="datetimeFigureOut">
              <a:rPr lang="zh-CN" altLang="en-US"/>
              <a:pPr>
                <a:defRPr/>
              </a:pPr>
              <a:t>2023/8/16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FF4ED29-D7DD-4E66-A704-9D45AC05A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9804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8"/>
          <p:cNvSpPr>
            <a:spLocks/>
          </p:cNvSpPr>
          <p:nvPr/>
        </p:nvSpPr>
        <p:spPr bwMode="auto">
          <a:xfrm rot="10800000">
            <a:off x="2985246" y="2317375"/>
            <a:ext cx="7291669" cy="1820863"/>
          </a:xfrm>
          <a:custGeom>
            <a:avLst/>
            <a:gdLst>
              <a:gd name="T0" fmla="*/ 0 w 6696075"/>
              <a:gd name="T1" fmla="*/ 0 h 1819275"/>
              <a:gd name="T2" fmla="*/ 10146234 w 6696075"/>
              <a:gd name="T3" fmla="*/ 19050 h 1819275"/>
              <a:gd name="T4" fmla="*/ 10146234 w 6696075"/>
              <a:gd name="T5" fmla="*/ 1809750 h 1819275"/>
              <a:gd name="T6" fmla="*/ 1700532 w 6696075"/>
              <a:gd name="T7" fmla="*/ 1819275 h 1819275"/>
              <a:gd name="T8" fmla="*/ 0 w 6696075"/>
              <a:gd name="T9" fmla="*/ 0 h 1819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96075" h="1819275">
                <a:moveTo>
                  <a:pt x="0" y="0"/>
                </a:moveTo>
                <a:lnTo>
                  <a:pt x="6696075" y="19050"/>
                </a:lnTo>
                <a:lnTo>
                  <a:pt x="6696075" y="1809750"/>
                </a:lnTo>
                <a:lnTo>
                  <a:pt x="1122277" y="1819275"/>
                </a:lnTo>
                <a:lnTo>
                  <a:pt x="0" y="0"/>
                </a:lnTo>
                <a:close/>
              </a:path>
            </a:pathLst>
          </a:custGeom>
          <a:solidFill>
            <a:srgbClr val="0C86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5363" name="组合 4"/>
          <p:cNvGrpSpPr>
            <a:grpSpLocks/>
          </p:cNvGrpSpPr>
          <p:nvPr/>
        </p:nvGrpSpPr>
        <p:grpSpPr bwMode="auto">
          <a:xfrm>
            <a:off x="0" y="333375"/>
            <a:ext cx="1489075" cy="419100"/>
            <a:chOff x="0" y="0"/>
            <a:chExt cx="1489439" cy="419100"/>
          </a:xfrm>
        </p:grpSpPr>
        <p:sp>
          <p:nvSpPr>
            <p:cNvPr id="15379" name="矩形 5"/>
            <p:cNvSpPr>
              <a:spLocks noChangeArrowheads="1"/>
            </p:cNvSpPr>
            <p:nvPr/>
          </p:nvSpPr>
          <p:spPr bwMode="auto">
            <a:xfrm>
              <a:off x="0" y="0"/>
              <a:ext cx="1260840" cy="419100"/>
            </a:xfrm>
            <a:prstGeom prst="rect">
              <a:avLst/>
            </a:prstGeom>
            <a:solidFill>
              <a:srgbClr val="269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0" name="矩形 6"/>
            <p:cNvSpPr>
              <a:spLocks noChangeArrowheads="1"/>
            </p:cNvSpPr>
            <p:nvPr/>
          </p:nvSpPr>
          <p:spPr bwMode="auto">
            <a:xfrm>
              <a:off x="1317989" y="0"/>
              <a:ext cx="66675" cy="419100"/>
            </a:xfrm>
            <a:prstGeom prst="rect">
              <a:avLst/>
            </a:prstGeom>
            <a:solidFill>
              <a:srgbClr val="269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5381" name="矩形 7"/>
            <p:cNvSpPr>
              <a:spLocks noChangeArrowheads="1"/>
            </p:cNvSpPr>
            <p:nvPr/>
          </p:nvSpPr>
          <p:spPr bwMode="auto">
            <a:xfrm>
              <a:off x="1441813" y="219075"/>
              <a:ext cx="47626" cy="200025"/>
            </a:xfrm>
            <a:prstGeom prst="rect">
              <a:avLst/>
            </a:prstGeom>
            <a:solidFill>
              <a:srgbClr val="269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5364" name="矩形 8"/>
          <p:cNvSpPr>
            <a:spLocks/>
          </p:cNvSpPr>
          <p:nvPr/>
        </p:nvSpPr>
        <p:spPr bwMode="auto">
          <a:xfrm>
            <a:off x="1680882" y="2218765"/>
            <a:ext cx="7381315" cy="1820863"/>
          </a:xfrm>
          <a:custGeom>
            <a:avLst/>
            <a:gdLst>
              <a:gd name="T0" fmla="*/ 0 w 6696075"/>
              <a:gd name="T1" fmla="*/ 0 h 1819275"/>
              <a:gd name="T2" fmla="*/ 10146234 w 6696075"/>
              <a:gd name="T3" fmla="*/ 19050 h 1819275"/>
              <a:gd name="T4" fmla="*/ 10146234 w 6696075"/>
              <a:gd name="T5" fmla="*/ 1809750 h 1819275"/>
              <a:gd name="T6" fmla="*/ 1700532 w 6696075"/>
              <a:gd name="T7" fmla="*/ 1819275 h 1819275"/>
              <a:gd name="T8" fmla="*/ 0 w 6696075"/>
              <a:gd name="T9" fmla="*/ 0 h 1819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96075" h="1819275">
                <a:moveTo>
                  <a:pt x="0" y="0"/>
                </a:moveTo>
                <a:lnTo>
                  <a:pt x="6696075" y="19050"/>
                </a:lnTo>
                <a:lnTo>
                  <a:pt x="6696075" y="1809750"/>
                </a:lnTo>
                <a:lnTo>
                  <a:pt x="1122277" y="1819275"/>
                </a:lnTo>
                <a:lnTo>
                  <a:pt x="0" y="0"/>
                </a:lnTo>
                <a:close/>
              </a:path>
            </a:pathLst>
          </a:cu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367" name="矩形 14"/>
          <p:cNvSpPr>
            <a:spLocks noChangeArrowheads="1"/>
          </p:cNvSpPr>
          <p:nvPr/>
        </p:nvSpPr>
        <p:spPr bwMode="auto">
          <a:xfrm>
            <a:off x="0" y="6448425"/>
            <a:ext cx="12192000" cy="419100"/>
          </a:xfrm>
          <a:prstGeom prst="rect">
            <a:avLst/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368" name="矩形 17"/>
          <p:cNvSpPr>
            <a:spLocks noChangeArrowheads="1"/>
          </p:cNvSpPr>
          <p:nvPr/>
        </p:nvSpPr>
        <p:spPr bwMode="auto">
          <a:xfrm>
            <a:off x="9271000" y="6448425"/>
            <a:ext cx="2921000" cy="422275"/>
          </a:xfrm>
          <a:prstGeom prst="rect">
            <a:avLst/>
          </a:prstGeom>
          <a:solidFill>
            <a:srgbClr val="77737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369" name="直角三角形 15"/>
          <p:cNvSpPr>
            <a:spLocks noChangeArrowheads="1"/>
          </p:cNvSpPr>
          <p:nvPr/>
        </p:nvSpPr>
        <p:spPr bwMode="auto">
          <a:xfrm rot="-2482782">
            <a:off x="9013825" y="6180138"/>
            <a:ext cx="622300" cy="544512"/>
          </a:xfrm>
          <a:prstGeom prst="rtTriangle">
            <a:avLst/>
          </a:prstGeom>
          <a:solidFill>
            <a:srgbClr val="0C86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5370" name="组合 23"/>
          <p:cNvGrpSpPr>
            <a:grpSpLocks/>
          </p:cNvGrpSpPr>
          <p:nvPr/>
        </p:nvGrpSpPr>
        <p:grpSpPr bwMode="auto">
          <a:xfrm>
            <a:off x="2693334" y="2695856"/>
            <a:ext cx="885825" cy="887412"/>
            <a:chOff x="0" y="0"/>
            <a:chExt cx="1236662" cy="1236662"/>
          </a:xfrm>
        </p:grpSpPr>
        <p:pic>
          <p:nvPicPr>
            <p:cNvPr id="15377" name="组合 2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126" y="343571"/>
              <a:ext cx="756779" cy="476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78" name="椭圆 22"/>
            <p:cNvSpPr>
              <a:spLocks noChangeArrowheads="1"/>
            </p:cNvSpPr>
            <p:nvPr/>
          </p:nvSpPr>
          <p:spPr bwMode="auto">
            <a:xfrm>
              <a:off x="0" y="0"/>
              <a:ext cx="1236662" cy="1236662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5371" name="文本框 24"/>
          <p:cNvSpPr txBox="1">
            <a:spLocks noChangeArrowheads="1"/>
          </p:cNvSpPr>
          <p:nvPr/>
        </p:nvSpPr>
        <p:spPr bwMode="auto">
          <a:xfrm>
            <a:off x="3656851" y="2555502"/>
            <a:ext cx="56619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6600" b="1" dirty="0" smtClean="0">
                <a:solidFill>
                  <a:srgbClr val="FFFFFF"/>
                </a:solidFill>
                <a:latin typeface="+mn-ea"/>
                <a:ea typeface="+mn-ea"/>
              </a:rPr>
              <a:t>月度进度汇报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5372" name="矩形 25"/>
          <p:cNvSpPr>
            <a:spLocks noChangeArrowheads="1"/>
          </p:cNvSpPr>
          <p:nvPr/>
        </p:nvSpPr>
        <p:spPr bwMode="auto">
          <a:xfrm>
            <a:off x="6983880" y="4860924"/>
            <a:ext cx="43878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dirty="0" smtClean="0">
                <a:latin typeface="+mn-ea"/>
              </a:rPr>
              <a:t>汇报人：王思垚</a:t>
            </a:r>
            <a:endParaRPr lang="en-US" altLang="zh-CN" sz="2400" dirty="0" smtClean="0">
              <a:latin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dirty="0" smtClean="0">
                <a:latin typeface="+mn-ea"/>
              </a:rPr>
              <a:t>导师：沈燕飞 张开宇</a:t>
            </a:r>
            <a:endParaRPr lang="en-US" altLang="zh-CN" sz="2400" dirty="0" smtClean="0">
              <a:latin typeface="+mn-ea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时间：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2023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年</a:t>
            </a:r>
            <a:r>
              <a:rPr lang="en-US" altLang="zh-CN" sz="2400" dirty="0" smtClean="0">
                <a:latin typeface="+mn-ea"/>
              </a:rPr>
              <a:t>8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月</a:t>
            </a:r>
            <a:r>
              <a:rPr kumimoji="0" lang="en-US" altLang="zh-CN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16</a:t>
            </a:r>
            <a:r>
              <a:rPr kumimoji="0" lang="zh-CN" altLang="en-US" sz="24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  <a:cs typeface="+mn-cs"/>
              </a:rPr>
              <a:t>日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1646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/>
      <p:bldP spid="153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44"/>
          <p:cNvSpPr>
            <a:spLocks noChangeArrowheads="1"/>
          </p:cNvSpPr>
          <p:nvPr/>
        </p:nvSpPr>
        <p:spPr bwMode="auto">
          <a:xfrm>
            <a:off x="371475" y="1285547"/>
            <a:ext cx="7795063" cy="742950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圆角矩形 45"/>
          <p:cNvSpPr>
            <a:spLocks noChangeArrowheads="1"/>
          </p:cNvSpPr>
          <p:nvPr/>
        </p:nvSpPr>
        <p:spPr bwMode="auto">
          <a:xfrm>
            <a:off x="526508" y="1037896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硬件方面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6292" y="1533196"/>
            <a:ext cx="74309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需要根据</a:t>
            </a:r>
            <a:r>
              <a:rPr lang="en-US" altLang="zh-CN" sz="2000" dirty="0" smtClean="0"/>
              <a:t>VL53L1X</a:t>
            </a:r>
            <a:r>
              <a:rPr lang="zh-CN" altLang="en-US" sz="2000" dirty="0" smtClean="0"/>
              <a:t>激光芯片进行模块的功能设计和电路设计。</a:t>
            </a:r>
            <a:endParaRPr lang="zh-CN" altLang="zh-CN" sz="2000" dirty="0" smtClean="0"/>
          </a:p>
          <a:p>
            <a:endParaRPr lang="zh-CN" altLang="zh-CN" dirty="0" smtClean="0"/>
          </a:p>
        </p:txBody>
      </p:sp>
      <p:sp>
        <p:nvSpPr>
          <p:cNvPr id="7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0136" y="2276146"/>
            <a:ext cx="4810192" cy="36986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397" y="2276146"/>
            <a:ext cx="4803420" cy="3698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44"/>
          <p:cNvSpPr>
            <a:spLocks noChangeArrowheads="1"/>
          </p:cNvSpPr>
          <p:nvPr/>
        </p:nvSpPr>
        <p:spPr bwMode="auto">
          <a:xfrm>
            <a:off x="371475" y="1285547"/>
            <a:ext cx="7795063" cy="742950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圆角矩形 45"/>
          <p:cNvSpPr>
            <a:spLocks noChangeArrowheads="1"/>
          </p:cNvSpPr>
          <p:nvPr/>
        </p:nvSpPr>
        <p:spPr bwMode="auto">
          <a:xfrm>
            <a:off x="526508" y="1037896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软件方面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6292" y="1533196"/>
            <a:ext cx="743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根据前期</a:t>
            </a:r>
            <a:r>
              <a:rPr lang="en-US" altLang="zh-CN" sz="2000" dirty="0" smtClean="0"/>
              <a:t>VL53L1X</a:t>
            </a:r>
            <a:r>
              <a:rPr lang="zh-CN" altLang="en-US" sz="2000" dirty="0" smtClean="0"/>
              <a:t>激光功能代码，调试</a:t>
            </a:r>
            <a:r>
              <a:rPr lang="en-US" altLang="zh-CN" sz="2000" dirty="0" smtClean="0"/>
              <a:t>demo</a:t>
            </a:r>
            <a:r>
              <a:rPr lang="zh-CN" altLang="en-US" sz="2000" dirty="0" smtClean="0"/>
              <a:t>电路版。</a:t>
            </a:r>
            <a:endParaRPr lang="zh-CN" altLang="zh-CN" dirty="0" smtClean="0"/>
          </a:p>
        </p:txBody>
      </p:sp>
      <p:sp>
        <p:nvSpPr>
          <p:cNvPr id="7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9" name="图片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025" y="2399643"/>
            <a:ext cx="8766482" cy="2406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3089" y="5173332"/>
            <a:ext cx="5266230" cy="855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5"/>
          <p:cNvSpPr txBox="1"/>
          <p:nvPr/>
        </p:nvSpPr>
        <p:spPr>
          <a:xfrm>
            <a:off x="194092" y="2032765"/>
            <a:ext cx="327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中等长度测量代码</a:t>
            </a:r>
            <a:endParaRPr lang="zh-CN" altLang="zh-CN" dirty="0" smtClean="0"/>
          </a:p>
        </p:txBody>
      </p:sp>
      <p:sp>
        <p:nvSpPr>
          <p:cNvPr id="12" name="TextBox 5"/>
          <p:cNvSpPr txBox="1"/>
          <p:nvPr/>
        </p:nvSpPr>
        <p:spPr>
          <a:xfrm>
            <a:off x="194092" y="4773222"/>
            <a:ext cx="327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全长度测量代码</a:t>
            </a:r>
            <a:endParaRPr lang="zh-CN" altLang="zh-CN" dirty="0" smtClean="0"/>
          </a:p>
        </p:txBody>
      </p:sp>
      <p:sp>
        <p:nvSpPr>
          <p:cNvPr id="13" name="TextBox 5"/>
          <p:cNvSpPr txBox="1"/>
          <p:nvPr/>
        </p:nvSpPr>
        <p:spPr>
          <a:xfrm>
            <a:off x="194092" y="6244715"/>
            <a:ext cx="940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目前有一个激光距离为</a:t>
            </a:r>
            <a:r>
              <a:rPr lang="en-US" altLang="zh-CN" dirty="0"/>
              <a:t>0</a:t>
            </a:r>
            <a:r>
              <a:rPr lang="zh-CN" altLang="zh-CN" dirty="0"/>
              <a:t>时，示数为</a:t>
            </a:r>
            <a:r>
              <a:rPr lang="en-US" altLang="zh-CN" dirty="0"/>
              <a:t>0</a:t>
            </a:r>
            <a:r>
              <a:rPr lang="zh-CN" altLang="zh-CN" dirty="0"/>
              <a:t>，目前需要修改激光地址，实现三个激光同时报数。</a:t>
            </a:r>
          </a:p>
        </p:txBody>
      </p:sp>
    </p:spTree>
    <p:extLst>
      <p:ext uri="{BB962C8B-B14F-4D97-AF65-F5344CB8AC3E}">
        <p14:creationId xmlns:p14="http://schemas.microsoft.com/office/powerpoint/2010/main" xmlns="" val="191896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44"/>
          <p:cNvSpPr>
            <a:spLocks noChangeArrowheads="1"/>
          </p:cNvSpPr>
          <p:nvPr/>
        </p:nvSpPr>
        <p:spPr bwMode="auto">
          <a:xfrm>
            <a:off x="401096" y="1272485"/>
            <a:ext cx="9200104" cy="1013515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圆角矩形 45"/>
          <p:cNvSpPr>
            <a:spLocks noChangeArrowheads="1"/>
          </p:cNvSpPr>
          <p:nvPr/>
        </p:nvSpPr>
        <p:spPr bwMode="auto">
          <a:xfrm>
            <a:off x="526508" y="1037896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软件方面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326" y="1575256"/>
            <a:ext cx="8882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en-US" sz="2000" dirty="0" smtClean="0"/>
              <a:t>在通过商用传感器对设备原理和通讯代码进行验证成功之后，需要根据</a:t>
            </a:r>
            <a:r>
              <a:rPr lang="en-US" altLang="zh-CN" sz="2000" dirty="0" smtClean="0"/>
              <a:t>VL53L1X</a:t>
            </a:r>
            <a:r>
              <a:rPr lang="zh-CN" altLang="en-US" sz="2000" dirty="0" smtClean="0"/>
              <a:t>激光芯片进行模块的功能设计和电路设计。</a:t>
            </a:r>
            <a:endParaRPr lang="zh-CN" altLang="zh-CN" sz="2000" dirty="0" smtClean="0"/>
          </a:p>
          <a:p>
            <a:endParaRPr lang="zh-CN" altLang="zh-CN" dirty="0" smtClean="0"/>
          </a:p>
        </p:txBody>
      </p:sp>
      <p:sp>
        <p:nvSpPr>
          <p:cNvPr id="7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216" y="2328060"/>
            <a:ext cx="7434852" cy="3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7966842" y="2866500"/>
            <a:ext cx="35104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-apple-system"/>
              </a:rPr>
              <a:t>XSHUT</a:t>
            </a:r>
            <a:r>
              <a:rPr lang="zh-CN" altLang="en-US" dirty="0">
                <a:latin typeface="-apple-system"/>
              </a:rPr>
              <a:t>为输入引脚，用于模式选择（休眠），需要上拉电阻放置漏电流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-apple-system"/>
              </a:rPr>
              <a:t>GPIO1</a:t>
            </a:r>
            <a:r>
              <a:rPr lang="zh-CN" altLang="en-US" dirty="0">
                <a:latin typeface="-apple-system"/>
              </a:rPr>
              <a:t>为中断输出引脚，用于输出测量</a:t>
            </a:r>
            <a:r>
              <a:rPr lang="en-US" altLang="zh-CN" dirty="0" smtClean="0">
                <a:latin typeface="-apple-system"/>
              </a:rPr>
              <a:t>data ready</a:t>
            </a:r>
            <a:r>
              <a:rPr lang="zh-CN" altLang="en-US" dirty="0">
                <a:latin typeface="-apple-system"/>
              </a:rPr>
              <a:t>中断</a:t>
            </a:r>
            <a:endParaRPr lang="zh-CN" alt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983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44"/>
          <p:cNvSpPr>
            <a:spLocks noChangeArrowheads="1"/>
          </p:cNvSpPr>
          <p:nvPr/>
        </p:nvSpPr>
        <p:spPr bwMode="auto">
          <a:xfrm>
            <a:off x="401096" y="1272485"/>
            <a:ext cx="9200104" cy="1013515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圆角矩形 45"/>
          <p:cNvSpPr>
            <a:spLocks noChangeArrowheads="1"/>
          </p:cNvSpPr>
          <p:nvPr/>
        </p:nvSpPr>
        <p:spPr bwMode="auto">
          <a:xfrm>
            <a:off x="526508" y="1037896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软件方面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326" y="1575256"/>
            <a:ext cx="88827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en-US" sz="2000" dirty="0" smtClean="0"/>
              <a:t>在通过商用传感器对设备原理和通讯代码进行验证成功之后，需要根据</a:t>
            </a:r>
            <a:r>
              <a:rPr lang="en-US" altLang="zh-CN" sz="2000" dirty="0" smtClean="0"/>
              <a:t>VL53L1X</a:t>
            </a:r>
            <a:r>
              <a:rPr lang="zh-CN" altLang="en-US" sz="2000" dirty="0" smtClean="0"/>
              <a:t>激光芯片进行模块的功能设计和电路设计。</a:t>
            </a:r>
            <a:endParaRPr lang="zh-CN" altLang="zh-CN" sz="2000" dirty="0" smtClean="0"/>
          </a:p>
          <a:p>
            <a:endParaRPr lang="zh-CN" altLang="zh-CN" dirty="0" smtClean="0"/>
          </a:p>
        </p:txBody>
      </p:sp>
      <p:sp>
        <p:nvSpPr>
          <p:cNvPr id="7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5829" y="2340359"/>
            <a:ext cx="6831567" cy="433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78498" y="2750930"/>
            <a:ext cx="3157352" cy="242773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7016262" y="3429000"/>
            <a:ext cx="852854" cy="80889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983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44"/>
          <p:cNvSpPr>
            <a:spLocks noChangeArrowheads="1"/>
          </p:cNvSpPr>
          <p:nvPr/>
        </p:nvSpPr>
        <p:spPr bwMode="auto">
          <a:xfrm>
            <a:off x="1195754" y="1342824"/>
            <a:ext cx="9161584" cy="4442514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圆角矩形 45"/>
          <p:cNvSpPr>
            <a:spLocks noChangeArrowheads="1"/>
          </p:cNvSpPr>
          <p:nvPr/>
        </p:nvSpPr>
        <p:spPr bwMode="auto">
          <a:xfrm>
            <a:off x="526508" y="1037896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硬件方面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84589" y="1601633"/>
            <a:ext cx="5416311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测试方案：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spcAft>
                <a:spcPts val="1500"/>
              </a:spcAft>
            </a:pPr>
            <a:r>
              <a:rPr lang="en-US" altLang="zh-CN" dirty="0" smtClean="0"/>
              <a:t>1.</a:t>
            </a:r>
            <a:r>
              <a:rPr lang="zh-CN" altLang="en-US" dirty="0" smtClean="0"/>
              <a:t>选用两块相同的电路板作测试，排除硬件问题</a:t>
            </a:r>
            <a:r>
              <a:rPr lang="zh-CN" altLang="en-US" dirty="0" smtClean="0"/>
              <a:t>。</a:t>
            </a:r>
            <a:r>
              <a:rPr lang="zh-CN" altLang="en-US" dirty="0" smtClean="0"/>
              <a:t>对单块板的三个激光轮流上电测试，排除单一激光芯片存在问题。执行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次测试，查看上述问题的复现率，可以排查问题是否存在于硬件电路中，并在排查过程中记录突发情况或偶然现象。</a:t>
            </a:r>
            <a:endParaRPr lang="en-US" altLang="zh-CN" dirty="0" smtClean="0"/>
          </a:p>
          <a:p>
            <a:pPr>
              <a:spcAft>
                <a:spcPts val="1500"/>
              </a:spcAft>
            </a:pPr>
            <a:r>
              <a:rPr lang="en-US" altLang="zh-CN" dirty="0" smtClean="0"/>
              <a:t>2.</a:t>
            </a:r>
            <a:r>
              <a:rPr lang="zh-CN" altLang="en-US" dirty="0" smtClean="0"/>
              <a:t>若问题复现率高于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次，则可以先排除硬件问题。可能存在</a:t>
            </a:r>
            <a:r>
              <a:rPr lang="en-US" altLang="zh-CN" dirty="0" smtClean="0"/>
              <a:t>XSHUT</a:t>
            </a:r>
            <a:r>
              <a:rPr lang="zh-CN" altLang="en-US" dirty="0" smtClean="0"/>
              <a:t>引脚没有统一拉高，影响原始代码工作。先通过原始代码修改其中一个激光的地址，然后使两个激光并行使用，并通过上述方法排查问题。</a:t>
            </a:r>
            <a:endParaRPr lang="en-US" altLang="zh-CN" dirty="0" smtClean="0"/>
          </a:p>
          <a:p>
            <a:endParaRPr lang="zh-CN" altLang="zh-CN" dirty="0" smtClean="0"/>
          </a:p>
        </p:txBody>
      </p:sp>
      <p:sp>
        <p:nvSpPr>
          <p:cNvPr id="7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3090" y="2109092"/>
            <a:ext cx="2176517" cy="16735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898425" y="234168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accent3"/>
                </a:solidFill>
              </a:rPr>
              <a:t>3       2      1</a:t>
            </a:r>
          </a:p>
        </p:txBody>
      </p:sp>
    </p:spTree>
    <p:extLst>
      <p:ext uri="{BB962C8B-B14F-4D97-AF65-F5344CB8AC3E}">
        <p14:creationId xmlns:p14="http://schemas.microsoft.com/office/powerpoint/2010/main" xmlns="" val="234983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C8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0" y="2003425"/>
            <a:ext cx="2647950" cy="245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9459" name="组合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20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文本框 2"/>
          <p:cNvSpPr txBox="1">
            <a:spLocks noChangeArrowheads="1"/>
          </p:cNvSpPr>
          <p:nvPr/>
        </p:nvSpPr>
        <p:spPr bwMode="auto">
          <a:xfrm>
            <a:off x="3024188" y="2008188"/>
            <a:ext cx="53625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Part </a:t>
            </a: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02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069291" y="3368208"/>
            <a:ext cx="4313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后期工作安排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034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C8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0" y="2003425"/>
            <a:ext cx="2647950" cy="245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9459" name="组合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20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043165" y="2832631"/>
            <a:ext cx="4313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软件方面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034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4"/>
          <p:cNvSpPr>
            <a:spLocks noChangeArrowheads="1"/>
          </p:cNvSpPr>
          <p:nvPr/>
        </p:nvSpPr>
        <p:spPr bwMode="auto">
          <a:xfrm>
            <a:off x="492536" y="1468428"/>
            <a:ext cx="10205944" cy="2842315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214846" y="1959427"/>
            <a:ext cx="9117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进一步学习</a:t>
            </a:r>
            <a:r>
              <a:rPr lang="en-US" altLang="zh-CN" sz="2400" dirty="0" smtClean="0"/>
              <a:t>VL53L1X </a:t>
            </a:r>
            <a:r>
              <a:rPr lang="en-US" altLang="zh-CN" sz="2400" dirty="0" err="1" smtClean="0"/>
              <a:t>datesheet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API user manual</a:t>
            </a:r>
            <a:r>
              <a:rPr lang="zh-CN" altLang="en-US" sz="2400" dirty="0" smtClean="0"/>
              <a:t>，深挖</a:t>
            </a:r>
            <a:r>
              <a:rPr lang="en-US" altLang="zh-CN" sz="2400" dirty="0" smtClean="0"/>
              <a:t>VL53L1X</a:t>
            </a:r>
            <a:r>
              <a:rPr lang="zh-CN" altLang="en-US" sz="2400" dirty="0" smtClean="0"/>
              <a:t>芯片的</a:t>
            </a:r>
            <a:r>
              <a:rPr lang="en-US" altLang="zh-CN" sz="2400" dirty="0" smtClean="0"/>
              <a:t>IIC</a:t>
            </a:r>
            <a:r>
              <a:rPr lang="zh-CN" altLang="en-US" sz="2400" dirty="0" smtClean="0"/>
              <a:t>通讯及功能代码的逻辑和思路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继续修改通讯及功能代码</a:t>
            </a:r>
          </a:p>
        </p:txBody>
      </p:sp>
      <p:pic>
        <p:nvPicPr>
          <p:cNvPr id="8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45"/>
          <p:cNvSpPr>
            <a:spLocks noChangeArrowheads="1"/>
          </p:cNvSpPr>
          <p:nvPr/>
        </p:nvSpPr>
        <p:spPr bwMode="auto">
          <a:xfrm>
            <a:off x="804848" y="1247403"/>
            <a:ext cx="1703221" cy="463831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2400" b="1" noProof="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方面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816151" y="274691"/>
            <a:ext cx="32463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后期工作安排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11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C8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0" y="2003425"/>
            <a:ext cx="2647950" cy="245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9459" name="组合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20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043165" y="2832631"/>
            <a:ext cx="4313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硬件方面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034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44"/>
          <p:cNvSpPr>
            <a:spLocks noChangeArrowheads="1"/>
          </p:cNvSpPr>
          <p:nvPr/>
        </p:nvSpPr>
        <p:spPr bwMode="auto">
          <a:xfrm>
            <a:off x="492536" y="1468428"/>
            <a:ext cx="10205944" cy="2842315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804848" y="1247403"/>
            <a:ext cx="1703221" cy="463831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硬件方面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" name="文本框 12"/>
          <p:cNvSpPr txBox="1">
            <a:spLocks noChangeArrowheads="1"/>
          </p:cNvSpPr>
          <p:nvPr/>
        </p:nvSpPr>
        <p:spPr bwMode="auto">
          <a:xfrm>
            <a:off x="816151" y="274691"/>
            <a:ext cx="324639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后期工作安排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2595" y="1998616"/>
            <a:ext cx="8765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/>
              <a:t>1.</a:t>
            </a:r>
            <a:r>
              <a:rPr lang="zh-CN" altLang="en-US" sz="2400" dirty="0"/>
              <a:t>进行</a:t>
            </a:r>
            <a:r>
              <a:rPr lang="zh-CN" altLang="en-US" sz="2400" dirty="0" smtClean="0"/>
              <a:t>中控电路的电路设计，包括</a:t>
            </a:r>
            <a:r>
              <a:rPr lang="en-US" altLang="zh-CN" sz="2400" dirty="0" smtClean="0"/>
              <a:t>ESP32-S3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IMU</a:t>
            </a:r>
            <a:r>
              <a:rPr lang="zh-CN" altLang="en-US" sz="2400" dirty="0" smtClean="0"/>
              <a:t>，电源等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进行整体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机械结构设计，为主板和电池预留空间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学习嘉立创自配的</a:t>
            </a:r>
            <a:r>
              <a:rPr lang="en-US" altLang="zh-CN" sz="2400" dirty="0" smtClean="0"/>
              <a:t>3D</a:t>
            </a:r>
            <a:r>
              <a:rPr lang="zh-CN" altLang="en-US" sz="2400" dirty="0" smtClean="0"/>
              <a:t>打印功能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5011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6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3"/>
          <p:cNvSpPr>
            <a:spLocks noChangeArrowheads="1"/>
          </p:cNvSpPr>
          <p:nvPr/>
        </p:nvSpPr>
        <p:spPr bwMode="auto">
          <a:xfrm>
            <a:off x="0" y="0"/>
            <a:ext cx="4470400" cy="6858000"/>
          </a:xfrm>
          <a:prstGeom prst="rect">
            <a:avLst/>
          </a:prstGeom>
          <a:solidFill>
            <a:srgbClr val="0C86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17412" name="组合 14"/>
          <p:cNvGrpSpPr>
            <a:grpSpLocks/>
          </p:cNvGrpSpPr>
          <p:nvPr/>
        </p:nvGrpSpPr>
        <p:grpSpPr bwMode="auto">
          <a:xfrm>
            <a:off x="3068544" y="995084"/>
            <a:ext cx="4112092" cy="1963270"/>
            <a:chOff x="-322671" y="-218695"/>
            <a:chExt cx="4111352" cy="1439325"/>
          </a:xfrm>
        </p:grpSpPr>
        <p:sp>
          <p:nvSpPr>
            <p:cNvPr id="17420" name="矩形 12"/>
            <p:cNvSpPr>
              <a:spLocks noChangeArrowheads="1"/>
            </p:cNvSpPr>
            <p:nvPr/>
          </p:nvSpPr>
          <p:spPr bwMode="auto">
            <a:xfrm>
              <a:off x="-322671" y="-218695"/>
              <a:ext cx="911622" cy="1439325"/>
            </a:xfrm>
            <a:prstGeom prst="rect">
              <a:avLst/>
            </a:prstGeom>
            <a:solidFill>
              <a:srgbClr val="0C8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 </a:t>
              </a:r>
              <a:r>
                <a:rPr kumimoji="0" lang="zh-CN" alt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目录</a:t>
              </a:r>
            </a:p>
          </p:txBody>
        </p:sp>
        <p:sp>
          <p:nvSpPr>
            <p:cNvPr id="17421" name="文本框 13"/>
            <p:cNvSpPr txBox="1">
              <a:spLocks noChangeArrowheads="1"/>
            </p:cNvSpPr>
            <p:nvPr/>
          </p:nvSpPr>
          <p:spPr bwMode="auto">
            <a:xfrm>
              <a:off x="1107260" y="200927"/>
              <a:ext cx="268142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Contents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sp>
        <p:nvSpPr>
          <p:cNvPr id="17413" name="文本框 15"/>
          <p:cNvSpPr txBox="1">
            <a:spLocks noChangeArrowheads="1"/>
          </p:cNvSpPr>
          <p:nvPr/>
        </p:nvSpPr>
        <p:spPr bwMode="auto">
          <a:xfrm>
            <a:off x="4726266" y="3368209"/>
            <a:ext cx="47270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二</a:t>
            </a:r>
            <a:r>
              <a:rPr lang="zh-CN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、后期工作安排</a:t>
            </a:r>
            <a:endParaRPr lang="zh-CN" altLang="en-US" sz="3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419" name="直接连接符 22"/>
          <p:cNvCxnSpPr>
            <a:cxnSpLocks noChangeShapeType="1"/>
          </p:cNvCxnSpPr>
          <p:nvPr/>
        </p:nvCxnSpPr>
        <p:spPr bwMode="auto">
          <a:xfrm>
            <a:off x="4399802" y="2223715"/>
            <a:ext cx="4186238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9" name="文本框 15"/>
          <p:cNvSpPr txBox="1">
            <a:spLocks noChangeArrowheads="1"/>
          </p:cNvSpPr>
          <p:nvPr/>
        </p:nvSpPr>
        <p:spPr bwMode="auto">
          <a:xfrm>
            <a:off x="4730749" y="2458291"/>
            <a:ext cx="49847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一</a:t>
            </a:r>
            <a:r>
              <a:rPr lang="zh-CN" altLang="en-US" sz="3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、当前研究进展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8569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图片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矩形 8"/>
          <p:cNvSpPr>
            <a:spLocks/>
          </p:cNvSpPr>
          <p:nvPr/>
        </p:nvSpPr>
        <p:spPr bwMode="auto">
          <a:xfrm>
            <a:off x="2226564" y="2287588"/>
            <a:ext cx="8631012" cy="1819275"/>
          </a:xfrm>
          <a:custGeom>
            <a:avLst/>
            <a:gdLst>
              <a:gd name="T0" fmla="*/ 0 w 6696075"/>
              <a:gd name="T1" fmla="*/ 0 h 1819275"/>
              <a:gd name="T2" fmla="*/ 10146234 w 6696075"/>
              <a:gd name="T3" fmla="*/ 19050 h 1819275"/>
              <a:gd name="T4" fmla="*/ 10146234 w 6696075"/>
              <a:gd name="T5" fmla="*/ 1809750 h 1819275"/>
              <a:gd name="T6" fmla="*/ 1700532 w 6696075"/>
              <a:gd name="T7" fmla="*/ 1819275 h 1819275"/>
              <a:gd name="T8" fmla="*/ 0 w 6696075"/>
              <a:gd name="T9" fmla="*/ 0 h 1819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96075" h="1819275">
                <a:moveTo>
                  <a:pt x="0" y="0"/>
                </a:moveTo>
                <a:lnTo>
                  <a:pt x="6696075" y="19050"/>
                </a:lnTo>
                <a:lnTo>
                  <a:pt x="6696075" y="1809750"/>
                </a:lnTo>
                <a:lnTo>
                  <a:pt x="1122277" y="1819275"/>
                </a:lnTo>
                <a:lnTo>
                  <a:pt x="0" y="0"/>
                </a:lnTo>
                <a:close/>
              </a:path>
            </a:pathLst>
          </a:cu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5" name="矩形 9"/>
          <p:cNvSpPr>
            <a:spLocks noChangeArrowheads="1"/>
          </p:cNvSpPr>
          <p:nvPr/>
        </p:nvSpPr>
        <p:spPr bwMode="auto">
          <a:xfrm>
            <a:off x="11100816" y="2297113"/>
            <a:ext cx="1091184" cy="1800225"/>
          </a:xfrm>
          <a:prstGeom prst="rect">
            <a:avLst/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6" name="等腰三角形 11"/>
          <p:cNvSpPr>
            <a:spLocks/>
          </p:cNvSpPr>
          <p:nvPr/>
        </p:nvSpPr>
        <p:spPr bwMode="auto">
          <a:xfrm>
            <a:off x="3436239" y="2297113"/>
            <a:ext cx="7161657" cy="1800225"/>
          </a:xfrm>
          <a:custGeom>
            <a:avLst/>
            <a:gdLst>
              <a:gd name="T0" fmla="*/ 0 w 5895976"/>
              <a:gd name="T1" fmla="*/ 1800225 h 1800225"/>
              <a:gd name="T2" fmla="*/ 3586164 w 5895976"/>
              <a:gd name="T3" fmla="*/ 0 h 1800225"/>
              <a:gd name="T4" fmla="*/ 5895969 w 5895976"/>
              <a:gd name="T5" fmla="*/ 1800225 h 1800225"/>
              <a:gd name="T6" fmla="*/ 0 w 5895976"/>
              <a:gd name="T7" fmla="*/ 1800225 h 1800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95976" h="1800225">
                <a:moveTo>
                  <a:pt x="0" y="1800225"/>
                </a:moveTo>
                <a:lnTo>
                  <a:pt x="3586171" y="0"/>
                </a:lnTo>
                <a:lnTo>
                  <a:pt x="5895976" y="1800225"/>
                </a:lnTo>
                <a:lnTo>
                  <a:pt x="0" y="1800225"/>
                </a:lnTo>
                <a:close/>
              </a:path>
            </a:pathLst>
          </a:custGeom>
          <a:solidFill>
            <a:srgbClr val="0C86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7" name="矩形 14"/>
          <p:cNvSpPr>
            <a:spLocks noChangeArrowheads="1"/>
          </p:cNvSpPr>
          <p:nvPr/>
        </p:nvSpPr>
        <p:spPr bwMode="auto">
          <a:xfrm>
            <a:off x="0" y="6448425"/>
            <a:ext cx="12192000" cy="419100"/>
          </a:xfrm>
          <a:prstGeom prst="rect">
            <a:avLst/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8" name="矩形 17"/>
          <p:cNvSpPr>
            <a:spLocks noChangeArrowheads="1"/>
          </p:cNvSpPr>
          <p:nvPr/>
        </p:nvSpPr>
        <p:spPr bwMode="auto">
          <a:xfrm>
            <a:off x="9271000" y="6448425"/>
            <a:ext cx="2921000" cy="422275"/>
          </a:xfrm>
          <a:prstGeom prst="rect">
            <a:avLst/>
          </a:prstGeom>
          <a:solidFill>
            <a:srgbClr val="77737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09" name="直角三角形 15"/>
          <p:cNvSpPr>
            <a:spLocks noChangeArrowheads="1"/>
          </p:cNvSpPr>
          <p:nvPr/>
        </p:nvSpPr>
        <p:spPr bwMode="auto">
          <a:xfrm rot="-2482782">
            <a:off x="9013825" y="6180138"/>
            <a:ext cx="622300" cy="544512"/>
          </a:xfrm>
          <a:prstGeom prst="rtTriangle">
            <a:avLst/>
          </a:prstGeom>
          <a:solidFill>
            <a:srgbClr val="0C86B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1211" name="文本框 24"/>
          <p:cNvSpPr txBox="1">
            <a:spLocks noChangeArrowheads="1"/>
          </p:cNvSpPr>
          <p:nvPr/>
        </p:nvSpPr>
        <p:spPr bwMode="auto">
          <a:xfrm>
            <a:off x="4410964" y="2778125"/>
            <a:ext cx="3361436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40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敬请批评指教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1212" name="矩形 25"/>
          <p:cNvSpPr>
            <a:spLocks noChangeArrowheads="1"/>
          </p:cNvSpPr>
          <p:nvPr/>
        </p:nvSpPr>
        <p:spPr bwMode="auto">
          <a:xfrm>
            <a:off x="5304409" y="3557016"/>
            <a:ext cx="29089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t>感谢各位老师和同学倾听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88417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1" grpId="0"/>
      <p:bldP spid="512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241935" y="1404551"/>
            <a:ext cx="63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修改意见：</a:t>
            </a:r>
            <a:endParaRPr lang="en-US" altLang="zh-CN" dirty="0" smtClean="0"/>
          </a:p>
        </p:txBody>
      </p:sp>
      <p:sp>
        <p:nvSpPr>
          <p:cNvPr id="9" name="文本框 12"/>
          <p:cNvSpPr txBox="1">
            <a:spLocks noChangeArrowheads="1"/>
          </p:cNvSpPr>
          <p:nvPr/>
        </p:nvSpPr>
        <p:spPr bwMode="auto">
          <a:xfrm>
            <a:off x="942426" y="335651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笔记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11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C8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0" y="2003425"/>
            <a:ext cx="2647950" cy="245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9459" name="组合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20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文本框 2"/>
          <p:cNvSpPr txBox="1">
            <a:spLocks noChangeArrowheads="1"/>
          </p:cNvSpPr>
          <p:nvPr/>
        </p:nvSpPr>
        <p:spPr bwMode="auto">
          <a:xfrm>
            <a:off x="3024188" y="2008188"/>
            <a:ext cx="53625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Part </a:t>
            </a:r>
            <a:r>
              <a:rPr kumimoji="0" lang="en-US" altLang="zh-CN" sz="6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01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069291" y="3368208"/>
            <a:ext cx="4313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034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C8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"/>
          <p:cNvSpPr>
            <a:spLocks noChangeArrowheads="1"/>
          </p:cNvSpPr>
          <p:nvPr/>
        </p:nvSpPr>
        <p:spPr bwMode="auto">
          <a:xfrm>
            <a:off x="0" y="2003425"/>
            <a:ext cx="2647950" cy="245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9459" name="组合 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20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25"/>
          <p:cNvSpPr txBox="1">
            <a:spLocks noChangeArrowheads="1"/>
          </p:cNvSpPr>
          <p:nvPr/>
        </p:nvSpPr>
        <p:spPr bwMode="auto">
          <a:xfrm>
            <a:off x="3043165" y="2832631"/>
            <a:ext cx="43131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硬件方面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034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2494" y="1928199"/>
            <a:ext cx="4586430" cy="4480762"/>
          </a:xfrm>
          <a:prstGeom prst="rect">
            <a:avLst/>
          </a:prstGeom>
        </p:spPr>
      </p:pic>
      <p:sp>
        <p:nvSpPr>
          <p:cNvPr id="27" name="矩形 44"/>
          <p:cNvSpPr>
            <a:spLocks noChangeArrowheads="1"/>
          </p:cNvSpPr>
          <p:nvPr/>
        </p:nvSpPr>
        <p:spPr bwMode="auto">
          <a:xfrm>
            <a:off x="257404" y="527902"/>
            <a:ext cx="3250071" cy="1013515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8" name="圆角矩形 45"/>
          <p:cNvSpPr>
            <a:spLocks noChangeArrowheads="1"/>
          </p:cNvSpPr>
          <p:nvPr/>
        </p:nvSpPr>
        <p:spPr bwMode="auto">
          <a:xfrm>
            <a:off x="476015" y="245661"/>
            <a:ext cx="2676618" cy="641443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FLEX 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系统参数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2116" y="902650"/>
            <a:ext cx="299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zh-CN" altLang="en-US" dirty="0" smtClean="0"/>
              <a:t>柔性电路板，环形排布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个激光传感器</a:t>
            </a:r>
            <a:endParaRPr lang="zh-CN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7404" y="1772222"/>
            <a:ext cx="4574866" cy="4792717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 bwMode="auto">
          <a:xfrm>
            <a:off x="2936509" y="2386262"/>
            <a:ext cx="3474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>
            <a:off x="2936509" y="5673747"/>
            <a:ext cx="34747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3284852" y="3753507"/>
            <a:ext cx="1898467" cy="174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4255857" y="4411004"/>
            <a:ext cx="927462" cy="13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>
            <a:off x="4571013" y="3783987"/>
            <a:ext cx="0" cy="64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/>
          <p:cNvSpPr txBox="1"/>
          <p:nvPr/>
        </p:nvSpPr>
        <p:spPr>
          <a:xfrm>
            <a:off x="4543238" y="3915774"/>
            <a:ext cx="78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13mm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742458" y="3915774"/>
            <a:ext cx="903902" cy="37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56mm</a:t>
            </a:r>
            <a:endParaRPr lang="zh-CN" altLang="en-US" dirty="0"/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5742458" y="2386262"/>
            <a:ext cx="15770" cy="3287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箭头连接符 20"/>
          <p:cNvCxnSpPr/>
          <p:nvPr/>
        </p:nvCxnSpPr>
        <p:spPr bwMode="auto">
          <a:xfrm>
            <a:off x="4710351" y="2386262"/>
            <a:ext cx="5340" cy="13672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>
            <a:off x="4733312" y="4417649"/>
            <a:ext cx="10556" cy="12560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/>
          <p:cNvSpPr txBox="1"/>
          <p:nvPr/>
        </p:nvSpPr>
        <p:spPr>
          <a:xfrm>
            <a:off x="4698100" y="2928761"/>
            <a:ext cx="78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23mm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4710351" y="4909431"/>
            <a:ext cx="782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20mm</a:t>
            </a:r>
            <a:endParaRPr lang="zh-CN" altLang="en-US" dirty="0"/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6961240" y="1046821"/>
            <a:ext cx="13383" cy="25069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/>
          <p:nvPr/>
        </p:nvCxnSpPr>
        <p:spPr bwMode="auto">
          <a:xfrm>
            <a:off x="10645116" y="1046821"/>
            <a:ext cx="13383" cy="25069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/>
          <p:nvPr/>
        </p:nvCxnSpPr>
        <p:spPr bwMode="auto">
          <a:xfrm flipV="1">
            <a:off x="6974623" y="1150062"/>
            <a:ext cx="3670493" cy="62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8357918" y="721936"/>
            <a:ext cx="903902" cy="37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6mm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 bwMode="auto">
          <a:xfrm>
            <a:off x="8513379" y="2386262"/>
            <a:ext cx="26820" cy="2037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/>
          <p:cNvSpPr txBox="1"/>
          <p:nvPr/>
        </p:nvSpPr>
        <p:spPr>
          <a:xfrm>
            <a:off x="8515244" y="2569705"/>
            <a:ext cx="1386735" cy="37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深度</a:t>
            </a:r>
            <a:r>
              <a:rPr lang="en-US" altLang="zh-CN" dirty="0" smtClean="0">
                <a:solidFill>
                  <a:schemeClr val="bg1"/>
                </a:solidFill>
              </a:rPr>
              <a:t>25mm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 bwMode="auto">
          <a:xfrm>
            <a:off x="7339082" y="1541417"/>
            <a:ext cx="8750" cy="15720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/>
          <p:cNvCxnSpPr/>
          <p:nvPr/>
        </p:nvCxnSpPr>
        <p:spPr bwMode="auto">
          <a:xfrm>
            <a:off x="10271907" y="1563667"/>
            <a:ext cx="8750" cy="15720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 flipV="1">
            <a:off x="7336726" y="1870316"/>
            <a:ext cx="2943931" cy="6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本框 48"/>
          <p:cNvSpPr txBox="1"/>
          <p:nvPr/>
        </p:nvSpPr>
        <p:spPr>
          <a:xfrm>
            <a:off x="7901808" y="1536891"/>
            <a:ext cx="205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51mm</a:t>
            </a:r>
            <a:r>
              <a:rPr lang="zh-CN" altLang="en-US" dirty="0" smtClean="0"/>
              <a:t>（奥片规格）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 bwMode="auto">
          <a:xfrm>
            <a:off x="8641463" y="3135677"/>
            <a:ext cx="409903" cy="23538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012378" y="3078154"/>
            <a:ext cx="1386735" cy="376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磁铁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 bwMode="auto">
          <a:xfrm>
            <a:off x="1882439" y="4492758"/>
            <a:ext cx="8750" cy="15720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连接符 52"/>
          <p:cNvCxnSpPr/>
          <p:nvPr/>
        </p:nvCxnSpPr>
        <p:spPr bwMode="auto">
          <a:xfrm>
            <a:off x="2633760" y="4492758"/>
            <a:ext cx="8750" cy="15720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Master\LASER\十四等分的圆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79493" flipH="1">
            <a:off x="1090781" y="1702054"/>
            <a:ext cx="4620353" cy="45124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矩形 44"/>
          <p:cNvSpPr>
            <a:spLocks noChangeArrowheads="1"/>
          </p:cNvSpPr>
          <p:nvPr/>
        </p:nvSpPr>
        <p:spPr bwMode="auto">
          <a:xfrm>
            <a:off x="257404" y="527902"/>
            <a:ext cx="2733989" cy="1013515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8" name="圆角矩形 45"/>
          <p:cNvSpPr>
            <a:spLocks noChangeArrowheads="1"/>
          </p:cNvSpPr>
          <p:nvPr/>
        </p:nvSpPr>
        <p:spPr bwMode="auto">
          <a:xfrm>
            <a:off x="435071" y="319439"/>
            <a:ext cx="1171661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硬件方面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6572" y="869862"/>
            <a:ext cx="276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en-US" dirty="0" smtClean="0"/>
              <a:t>方案：柔性电路板</a:t>
            </a:r>
            <a:endParaRPr lang="zh-CN" altLang="zh-CN" dirty="0" smtClean="0"/>
          </a:p>
        </p:txBody>
      </p:sp>
      <p:sp>
        <p:nvSpPr>
          <p:cNvPr id="30" name="椭圆 29"/>
          <p:cNvSpPr/>
          <p:nvPr/>
        </p:nvSpPr>
        <p:spPr bwMode="auto">
          <a:xfrm>
            <a:off x="1350738" y="1947148"/>
            <a:ext cx="4101737" cy="4030572"/>
          </a:xfrm>
          <a:prstGeom prst="ellipse">
            <a:avLst/>
          </a:prstGeom>
          <a:noFill/>
          <a:ln w="1905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367450" y="3166281"/>
            <a:ext cx="4879669" cy="1013834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841063" y="3541838"/>
            <a:ext cx="122830" cy="1910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102645" y="3541838"/>
            <a:ext cx="122830" cy="1910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353948" y="3541838"/>
            <a:ext cx="122830" cy="1910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86484" y="565329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传感器</a:t>
            </a:r>
            <a:r>
              <a:rPr lang="en-US" altLang="zh-CN" dirty="0" smtClean="0"/>
              <a:t>Typical full field-of-view (</a:t>
            </a:r>
            <a:r>
              <a:rPr lang="en-US" altLang="zh-CN" dirty="0" err="1" smtClean="0"/>
              <a:t>FoV</a:t>
            </a:r>
            <a:r>
              <a:rPr lang="en-US" altLang="zh-CN" dirty="0" smtClean="0"/>
              <a:t>): 27°</a:t>
            </a:r>
            <a:r>
              <a:rPr lang="zh-CN" altLang="en-US" dirty="0" smtClean="0"/>
              <a:t>（按</a:t>
            </a:r>
            <a:r>
              <a:rPr lang="en-US" altLang="zh-CN" dirty="0" smtClean="0"/>
              <a:t>25°</a:t>
            </a:r>
            <a:r>
              <a:rPr lang="zh-CN" altLang="en-US" dirty="0" smtClean="0"/>
              <a:t>算）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激光传感器阵列个数：不低于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目前方案设定在</a:t>
            </a:r>
            <a:r>
              <a:rPr lang="en-US" altLang="zh-CN" dirty="0" smtClean="0"/>
              <a:t>16</a:t>
            </a:r>
            <a:r>
              <a:rPr lang="zh-CN" altLang="en-US" dirty="0" smtClean="0"/>
              <a:t>个激光。</a:t>
            </a:r>
            <a:endParaRPr lang="en-US" altLang="zh-CN" dirty="0" smtClean="0"/>
          </a:p>
        </p:txBody>
      </p:sp>
      <p:sp>
        <p:nvSpPr>
          <p:cNvPr id="13" name="矩形 12"/>
          <p:cNvSpPr/>
          <p:nvPr/>
        </p:nvSpPr>
        <p:spPr bwMode="auto">
          <a:xfrm>
            <a:off x="7621319" y="3541838"/>
            <a:ext cx="122830" cy="1910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7872622" y="3541838"/>
            <a:ext cx="122830" cy="1910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145942" y="3541838"/>
            <a:ext cx="122830" cy="1910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8397245" y="3541838"/>
            <a:ext cx="122830" cy="1910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8676830" y="3541838"/>
            <a:ext cx="122830" cy="1910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8938412" y="3541838"/>
            <a:ext cx="122830" cy="1910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9189715" y="3541838"/>
            <a:ext cx="122830" cy="1910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9481271" y="3541838"/>
            <a:ext cx="122830" cy="1910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9742853" y="3541838"/>
            <a:ext cx="122830" cy="1910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9994156" y="3541838"/>
            <a:ext cx="122830" cy="1910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10255738" y="3541838"/>
            <a:ext cx="122830" cy="1910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0517320" y="3541838"/>
            <a:ext cx="122830" cy="1910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10768623" y="3541838"/>
            <a:ext cx="122830" cy="1910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di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765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8" name="矩形 44"/>
          <p:cNvSpPr>
            <a:spLocks noChangeArrowheads="1"/>
          </p:cNvSpPr>
          <p:nvPr/>
        </p:nvSpPr>
        <p:spPr bwMode="auto">
          <a:xfrm>
            <a:off x="492536" y="1468428"/>
            <a:ext cx="10205944" cy="1013515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27659" name="圆角矩形 45"/>
          <p:cNvSpPr>
            <a:spLocks noChangeArrowheads="1"/>
          </p:cNvSpPr>
          <p:nvPr/>
        </p:nvSpPr>
        <p:spPr bwMode="auto">
          <a:xfrm>
            <a:off x="617948" y="1233839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硬件方面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3326" y="1758136"/>
            <a:ext cx="1014984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     </a:t>
            </a:r>
            <a:r>
              <a:rPr lang="zh-CN" altLang="en-US" sz="2000" dirty="0" smtClean="0"/>
              <a:t>在通过商用传感器对设备原理和通讯代码进行验证成功之后，需要根据</a:t>
            </a:r>
            <a:r>
              <a:rPr lang="en-US" altLang="zh-CN" sz="2000" dirty="0" smtClean="0"/>
              <a:t>VL53L1X</a:t>
            </a:r>
            <a:r>
              <a:rPr lang="zh-CN" altLang="en-US" sz="2000" dirty="0" smtClean="0"/>
              <a:t>激光芯片进行模块的功能设计和电路设计，找到可以提供原理图的传感器进行预实验。</a:t>
            </a:r>
            <a:endParaRPr lang="zh-CN" altLang="zh-CN" sz="2000" dirty="0" smtClean="0"/>
          </a:p>
          <a:p>
            <a:endParaRPr lang="zh-CN" altLang="zh-CN" dirty="0" smtClean="0"/>
          </a:p>
        </p:txBody>
      </p:sp>
      <p:sp>
        <p:nvSpPr>
          <p:cNvPr id="11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8417" y="2493102"/>
            <a:ext cx="7434852" cy="379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5011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8" grpId="0" animBg="1"/>
      <p:bldP spid="276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44"/>
          <p:cNvSpPr>
            <a:spLocks noChangeArrowheads="1"/>
          </p:cNvSpPr>
          <p:nvPr/>
        </p:nvSpPr>
        <p:spPr bwMode="auto">
          <a:xfrm>
            <a:off x="401096" y="1272485"/>
            <a:ext cx="10839718" cy="1287656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圆角矩形 45"/>
          <p:cNvSpPr>
            <a:spLocks noChangeArrowheads="1"/>
          </p:cNvSpPr>
          <p:nvPr/>
        </p:nvSpPr>
        <p:spPr bwMode="auto">
          <a:xfrm>
            <a:off x="483326" y="956460"/>
            <a:ext cx="1849971" cy="534675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原理图设计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326" y="1533196"/>
            <a:ext cx="1075748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   三个激光的</a:t>
            </a:r>
            <a:r>
              <a:rPr lang="en-US" altLang="zh-CN" sz="2000" dirty="0" smtClean="0"/>
              <a:t>IIC</a:t>
            </a:r>
            <a:r>
              <a:rPr lang="zh-CN" altLang="en-US" sz="2000" dirty="0" smtClean="0"/>
              <a:t>信号线</a:t>
            </a:r>
            <a:r>
              <a:rPr lang="en-US" altLang="zh-CN" sz="2000" dirty="0" smtClean="0"/>
              <a:t>SDA,SCL</a:t>
            </a:r>
            <a:r>
              <a:rPr lang="zh-CN" altLang="en-US" sz="2000" dirty="0" smtClean="0"/>
              <a:t>，以及</a:t>
            </a:r>
            <a:r>
              <a:rPr lang="en-US" altLang="zh-CN" sz="2000" dirty="0" smtClean="0"/>
              <a:t>GND,VCC</a:t>
            </a:r>
            <a:r>
              <a:rPr lang="zh-CN" altLang="en-US" sz="2000" dirty="0" smtClean="0"/>
              <a:t>引脚可以共用，</a:t>
            </a:r>
            <a:r>
              <a:rPr lang="en-US" altLang="zh-CN" sz="2000" dirty="0" smtClean="0"/>
              <a:t>XSHUT</a:t>
            </a:r>
            <a:r>
              <a:rPr lang="zh-CN" altLang="en-US" sz="2000" dirty="0" smtClean="0"/>
              <a:t>与</a:t>
            </a:r>
            <a:r>
              <a:rPr lang="en-US" altLang="zh-CN" sz="2000" dirty="0" smtClean="0"/>
              <a:t>GPIO1</a:t>
            </a:r>
            <a:r>
              <a:rPr lang="zh-CN" altLang="en-US" sz="2000" dirty="0" smtClean="0"/>
              <a:t>引脚需要单独引出，用于控制单一传感器，用于后续修改传感器的默认从机地址。</a:t>
            </a:r>
            <a:endParaRPr lang="en-US" altLang="zh-CN" sz="2000" dirty="0" smtClean="0"/>
          </a:p>
          <a:p>
            <a:r>
              <a:rPr lang="zh-CN" altLang="en-US" sz="2000" dirty="0" smtClean="0"/>
              <a:t>      经本次</a:t>
            </a:r>
            <a:r>
              <a:rPr lang="en-US" altLang="zh-CN" sz="2000" dirty="0" smtClean="0"/>
              <a:t>demo</a:t>
            </a:r>
            <a:r>
              <a:rPr lang="zh-CN" altLang="en-US" sz="2000" dirty="0" smtClean="0"/>
              <a:t>验证后，</a:t>
            </a:r>
            <a:r>
              <a:rPr lang="en-US" altLang="zh-CN" sz="2000" dirty="0" smtClean="0"/>
              <a:t>XSHUT</a:t>
            </a:r>
            <a:r>
              <a:rPr lang="zh-CN" altLang="en-US" sz="2000" dirty="0"/>
              <a:t>与</a:t>
            </a:r>
            <a:r>
              <a:rPr lang="en-US" altLang="zh-CN" sz="2000" dirty="0"/>
              <a:t>GPIO1</a:t>
            </a:r>
            <a:r>
              <a:rPr lang="zh-CN" altLang="en-US" sz="2000" dirty="0" smtClean="0"/>
              <a:t>引脚后期需修改连接方式，排针比较占体积。</a:t>
            </a:r>
            <a:endParaRPr lang="zh-CN" altLang="zh-CN" sz="2000" dirty="0" smtClean="0"/>
          </a:p>
          <a:p>
            <a:endParaRPr lang="zh-CN" altLang="zh-CN" dirty="0" smtClean="0"/>
          </a:p>
        </p:txBody>
      </p:sp>
      <p:sp>
        <p:nvSpPr>
          <p:cNvPr id="7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0423" y="2602201"/>
            <a:ext cx="8049605" cy="41563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3" name="组合 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1475" y="420688"/>
            <a:ext cx="4635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44"/>
          <p:cNvSpPr>
            <a:spLocks noChangeArrowheads="1"/>
          </p:cNvSpPr>
          <p:nvPr/>
        </p:nvSpPr>
        <p:spPr bwMode="auto">
          <a:xfrm>
            <a:off x="401096" y="1272485"/>
            <a:ext cx="11282904" cy="1218467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401" y="1437161"/>
            <a:ext cx="110727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 </a:t>
            </a:r>
            <a:r>
              <a:rPr lang="zh-CN" altLang="en-US" sz="2000" dirty="0" smtClean="0"/>
              <a:t>     线路规划中需要考虑柔性电路板的特质，需要参考</a:t>
            </a:r>
            <a:r>
              <a:rPr lang="en-US" altLang="zh-CN" sz="2000" dirty="0" smtClean="0"/>
              <a:t>PFC</a:t>
            </a:r>
            <a:r>
              <a:rPr lang="zh-CN" altLang="en-US" sz="2000" dirty="0" smtClean="0"/>
              <a:t>的工艺参数修改惯用参数，如板层，尺寸，线宽，孔径等。为了</a:t>
            </a:r>
            <a:r>
              <a:rPr lang="zh-CN" altLang="en-US" sz="2000" dirty="0"/>
              <a:t>能够更好的防止撕裂，</a:t>
            </a:r>
            <a:r>
              <a:rPr lang="en-US" altLang="zh-CN" sz="2000" dirty="0"/>
              <a:t>FPC</a:t>
            </a:r>
            <a:r>
              <a:rPr lang="zh-CN" altLang="en-US" sz="2000" dirty="0"/>
              <a:t>外形上直线转角之间用圆弧过渡，同时直线和圆弧应该</a:t>
            </a:r>
            <a:r>
              <a:rPr lang="zh-CN" altLang="en-US" sz="2000" dirty="0" smtClean="0"/>
              <a:t>相切 </a:t>
            </a:r>
            <a:r>
              <a:rPr lang="zh-CN" altLang="en-US" sz="2000" dirty="0"/>
              <a:t>。</a:t>
            </a:r>
            <a:endParaRPr lang="zh-CN" altLang="zh-CN" sz="2000" dirty="0"/>
          </a:p>
          <a:p>
            <a:endParaRPr lang="zh-CN" altLang="zh-CN" dirty="0" smtClean="0"/>
          </a:p>
        </p:txBody>
      </p:sp>
      <p:sp>
        <p:nvSpPr>
          <p:cNvPr id="7" name="文本框 12"/>
          <p:cNvSpPr txBox="1">
            <a:spLocks noChangeArrowheads="1"/>
          </p:cNvSpPr>
          <p:nvPr/>
        </p:nvSpPr>
        <p:spPr bwMode="auto">
          <a:xfrm>
            <a:off x="803089" y="340005"/>
            <a:ext cx="2599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当前研究进展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/>
          <a:srcRect t="2311" b="4255"/>
          <a:stretch/>
        </p:blipFill>
        <p:spPr>
          <a:xfrm>
            <a:off x="1819663" y="2609952"/>
            <a:ext cx="3886317" cy="417786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19800" y="3139750"/>
            <a:ext cx="3141113" cy="2468017"/>
          </a:xfrm>
          <a:prstGeom prst="rect">
            <a:avLst/>
          </a:prstGeom>
        </p:spPr>
      </p:pic>
      <p:sp>
        <p:nvSpPr>
          <p:cNvPr id="11" name="圆角矩形 45"/>
          <p:cNvSpPr>
            <a:spLocks noChangeArrowheads="1"/>
          </p:cNvSpPr>
          <p:nvPr/>
        </p:nvSpPr>
        <p:spPr bwMode="auto">
          <a:xfrm>
            <a:off x="603250" y="948533"/>
            <a:ext cx="1849971" cy="534675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PCB</a:t>
            </a:r>
            <a:r>
              <a:rPr lang="zh-CN" altLang="en-US" sz="24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24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692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3710</TotalTime>
  <Words>777</Words>
  <Application>Microsoft Office PowerPoint</Application>
  <PresentationFormat>自定义</PresentationFormat>
  <Paragraphs>81</Paragraphs>
  <Slides>21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锐旗设计;https://9ppt.taobao.com;mhuil</dc:creator>
  <cp:keywords>锐旗设计; https:/9ppt.taobao.com</cp:keywords>
  <cp:lastModifiedBy>Windows 用户</cp:lastModifiedBy>
  <cp:revision>159</cp:revision>
  <dcterms:created xsi:type="dcterms:W3CDTF">2017-08-30T16:37:41Z</dcterms:created>
  <dcterms:modified xsi:type="dcterms:W3CDTF">2023-08-16T10:42:42Z</dcterms:modified>
</cp:coreProperties>
</file>