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58" r:id="rId4"/>
    <p:sldId id="262" r:id="rId5"/>
    <p:sldId id="260" r:id="rId6"/>
    <p:sldId id="261" r:id="rId7"/>
    <p:sldId id="266" r:id="rId8"/>
    <p:sldId id="263" r:id="rId9"/>
    <p:sldId id="269" r:id="rId10"/>
    <p:sldId id="271" r:id="rId11"/>
    <p:sldId id="272" r:id="rId12"/>
    <p:sldId id="264" r:id="rId13"/>
    <p:sldId id="259" r:id="rId14"/>
    <p:sldId id="273" r:id="rId15"/>
    <p:sldId id="274" r:id="rId16"/>
    <p:sldId id="257" r:id="rId17"/>
    <p:sldId id="267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714" autoAdjust="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31411-FE8C-40DF-BB6E-6482C2D0184B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36B0B-2DB0-4D4A-A1FC-D0F98B88C0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5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36B0B-2DB0-4D4A-A1FC-D0F98B88C0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3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wanted to incorporate class work with something that we could build upon moving forward.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36B0B-2DB0-4D4A-A1FC-D0F98B88C0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5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Choosing a strategy</a:t>
            </a:r>
          </a:p>
          <a:p>
            <a:pPr lvl="1"/>
            <a:r>
              <a:rPr lang="en-US" dirty="0"/>
              <a:t>Looking for something with documentation, that may serve us in the future</a:t>
            </a:r>
          </a:p>
          <a:p>
            <a:pPr lvl="1"/>
            <a:r>
              <a:rPr lang="en-US" dirty="0"/>
              <a:t>Want it to be relevant</a:t>
            </a:r>
          </a:p>
          <a:p>
            <a:pPr lvl="1"/>
            <a:r>
              <a:rPr lang="en-US" dirty="0"/>
              <a:t>Want it to be relatively easy to interpret and write code for</a:t>
            </a:r>
          </a:p>
          <a:p>
            <a:pPr lvl="1"/>
            <a:r>
              <a:rPr lang="en-US" dirty="0"/>
              <a:t>Data Considerations</a:t>
            </a:r>
          </a:p>
          <a:p>
            <a:pPr lvl="2"/>
            <a:r>
              <a:rPr lang="en-US" dirty="0"/>
              <a:t>Strategy and data are interdependent</a:t>
            </a:r>
          </a:p>
          <a:p>
            <a:pPr lvl="2"/>
            <a:r>
              <a:rPr lang="en-US" dirty="0"/>
              <a:t>Don’t want to spend significant time engineering data</a:t>
            </a:r>
          </a:p>
          <a:p>
            <a:pPr lvl="2"/>
            <a:r>
              <a:rPr lang="en-US" dirty="0"/>
              <a:t>Want a strategy that will quickly tell us which stocks to analyze</a:t>
            </a:r>
          </a:p>
          <a:p>
            <a:pPr lvl="2"/>
            <a:endParaRPr lang="en-US" dirty="0"/>
          </a:p>
          <a:p>
            <a:r>
              <a:rPr lang="en-US" dirty="0"/>
              <a:t>Examples of different trading strategies:</a:t>
            </a:r>
          </a:p>
          <a:p>
            <a:pPr lvl="1"/>
            <a:r>
              <a:rPr lang="en-US" dirty="0"/>
              <a:t>Put/Call options to capitalize on short term volatility</a:t>
            </a:r>
          </a:p>
          <a:p>
            <a:pPr lvl="1"/>
            <a:r>
              <a:rPr lang="en-US" dirty="0"/>
              <a:t>Long-term Portfolio Plays</a:t>
            </a:r>
          </a:p>
          <a:p>
            <a:pPr lvl="1"/>
            <a:r>
              <a:rPr lang="en-US" dirty="0"/>
              <a:t>Short-term plays</a:t>
            </a:r>
          </a:p>
          <a:p>
            <a:pPr lvl="1"/>
            <a:r>
              <a:rPr lang="en-US" dirty="0"/>
              <a:t>Momentum Strategy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36B0B-2DB0-4D4A-A1FC-D0F98B88C0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0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Why:</a:t>
            </a:r>
          </a:p>
          <a:p>
            <a:pPr lvl="1"/>
            <a:r>
              <a:rPr lang="en-US" dirty="0"/>
              <a:t>We’ve been working on it in class hours</a:t>
            </a:r>
          </a:p>
          <a:p>
            <a:pPr lvl="1"/>
            <a:r>
              <a:rPr lang="en-US" dirty="0"/>
              <a:t>Quickly code-able</a:t>
            </a:r>
          </a:p>
          <a:p>
            <a:pPr lvl="1"/>
            <a:r>
              <a:rPr lang="en-US" dirty="0"/>
              <a:t>Minimal data engineering required</a:t>
            </a:r>
          </a:p>
          <a:p>
            <a:r>
              <a:rPr lang="en-US" dirty="0"/>
              <a:t>Momentum Strategy Basic Ideas</a:t>
            </a:r>
          </a:p>
          <a:p>
            <a:pPr lvl="1"/>
            <a:r>
              <a:rPr lang="en-US" dirty="0"/>
              <a:t>Good stocks continue to do well</a:t>
            </a:r>
          </a:p>
          <a:p>
            <a:pPr lvl="1"/>
            <a:r>
              <a:rPr lang="en-US" dirty="0"/>
              <a:t>Frequent rebalancing of a portfolio (using said strat) tends to have higher performance over time (see book)</a:t>
            </a:r>
          </a:p>
          <a:p>
            <a:pPr lvl="1"/>
            <a:r>
              <a:rPr lang="en-US" dirty="0"/>
              <a:t>We chose a short-term momentum strategy</a:t>
            </a:r>
          </a:p>
          <a:p>
            <a:pPr lvl="2"/>
            <a:r>
              <a:rPr lang="en-US" dirty="0"/>
              <a:t>Weekly rebalancing</a:t>
            </a:r>
          </a:p>
          <a:p>
            <a:pPr lvl="2"/>
            <a:r>
              <a:rPr lang="en-US" dirty="0"/>
              <a:t>1 month look-back period</a:t>
            </a:r>
          </a:p>
          <a:p>
            <a:pPr lvl="2"/>
            <a:endParaRPr lang="en-US" dirty="0"/>
          </a:p>
          <a:p>
            <a:r>
              <a:rPr lang="en-US" dirty="0"/>
              <a:t>The short term momentum-strategy allows us to apply a prediction out by one week. </a:t>
            </a:r>
          </a:p>
          <a:p>
            <a:r>
              <a:rPr lang="en-US" dirty="0"/>
              <a:t>	Since the short term strategy is rebalanced each week, this timeframe will allow us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NEXT: we need to determine what machine learning model we’re gonna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36B0B-2DB0-4D4A-A1FC-D0F98B88C0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8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understand what the performance will be, not necessarily if it’s a buy or sell signal</a:t>
            </a:r>
          </a:p>
          <a:p>
            <a:endParaRPr lang="en-US" dirty="0"/>
          </a:p>
          <a:p>
            <a:r>
              <a:rPr lang="en-US" dirty="0"/>
              <a:t>We want to pull historic data and run the model to teach itself</a:t>
            </a:r>
          </a:p>
          <a:p>
            <a:endParaRPr lang="en-US" dirty="0"/>
          </a:p>
          <a:p>
            <a:r>
              <a:rPr lang="en-US" dirty="0"/>
              <a:t>Not best suited for an ANN, an RNN uses its feedback loop to determine fwd behavior</a:t>
            </a:r>
          </a:p>
          <a:p>
            <a:endParaRPr lang="en-US" dirty="0"/>
          </a:p>
          <a:p>
            <a:r>
              <a:rPr lang="en-US" dirty="0"/>
              <a:t>But we don’t want to forget past data too quickly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36B0B-2DB0-4D4A-A1FC-D0F98B88C0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28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be able to adjust the behavior of the model in the future if we switch momentum strategies</a:t>
            </a:r>
          </a:p>
          <a:p>
            <a:r>
              <a:rPr lang="en-US" dirty="0"/>
              <a:t>	Explain mid-term strategies will rely on longer-length data inputs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36B0B-2DB0-4D4A-A1FC-D0F98B88C0A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2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goal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36B0B-2DB0-4D4A-A1FC-D0F98B88C0A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8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36B0B-2DB0-4D4A-A1FC-D0F98B88C0A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7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FD14-61DF-4027-805D-8832D2865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7A926-DD62-44AA-870E-31994ECCC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C044-28EB-4F62-95FE-0D1EAAFB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3629-4B66-4F55-8D32-073EE6939D59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BC88-FEEE-47CA-B2EB-4AF66D27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95EA4-CAAB-430A-AB9A-2C94DC1D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B565-F1B4-4A14-8A18-10916867C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EFC2-3DD5-41E8-9B2B-F242CDC0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EC57A-A210-4E1F-B729-315E593EC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49EEF-9237-46A3-91AB-5DF73674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3629-4B66-4F55-8D32-073EE6939D59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2C01-BAB2-49B6-9B75-7EFE83E2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67458-2058-42BF-AF80-53DD4330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B565-F1B4-4A14-8A18-10916867C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4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BF93-C9C7-4DFD-8217-D9354CF23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222CC-024C-4923-AF15-28CCFC932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CD8EB-449D-4871-A669-CC72E345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3629-4B66-4F55-8D32-073EE6939D59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0A369-A251-4FAA-B430-CBFCF8E4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70DA9-D90E-4B4E-A73F-98D96522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B565-F1B4-4A14-8A18-10916867C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2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765C-C13A-4FFF-A53F-1228D312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EA212-8AC4-4A05-BEA4-D1D8800E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685FC-5602-46F9-B3CA-0E52D238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3629-4B66-4F55-8D32-073EE6939D59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09995-9A6E-4820-A51D-3D5DE331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5F256-77F1-4437-9F00-1F9D56A0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B565-F1B4-4A14-8A18-10916867C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9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1902-CBA6-4DF4-92C7-9D30CCAC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4F67E-FC9C-4B35-84CB-01DC8D4C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4EDCD-C915-4E48-8333-3320839D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3629-4B66-4F55-8D32-073EE6939D59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4898-50FE-45BF-B63A-4C49A60B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1020-5135-4F5A-BD42-18AFF330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B565-F1B4-4A14-8A18-10916867C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7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75A8-4960-467B-9C77-04E1EC92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6E282-862A-4E9C-9647-CDF9F4843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74CAD-7FE0-492C-9D5B-A0A16CD1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B6B3D-E4A4-4FBE-9E41-A2B9F71D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3629-4B66-4F55-8D32-073EE6939D59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250A-501D-4454-9FEB-C64C8E21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82BE9-DAC9-405D-8157-BB177648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B565-F1B4-4A14-8A18-10916867C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2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3102-C113-48B1-9345-A0AAA309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114B5-BC93-4DCC-AF24-4E8C9C79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81D01-F3F0-41B2-B338-C11E1974E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71733-E75E-44B3-8456-FB2D97F21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D6C0C-33EF-42A1-A254-9E36AFA48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1AFE-02F3-48AE-940D-B7F142A3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3629-4B66-4F55-8D32-073EE6939D59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8CE3B-E6BC-4348-9758-C2612CDE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65B3F-03DC-43FD-8002-6118B98D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B565-F1B4-4A14-8A18-10916867C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2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EA7C-5E2F-4D13-A13A-D20B7F3D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18931-5F50-4CD3-9E9B-CD79A70E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3629-4B66-4F55-8D32-073EE6939D59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79050-C476-4F3E-9B1F-76B7A062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259D7-7F94-4026-8EC7-018A03A4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B565-F1B4-4A14-8A18-10916867C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6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5B7EF-8BF0-4925-9088-5C03FD35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3629-4B66-4F55-8D32-073EE6939D59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3E328-1F70-4C54-87F9-6DDD5179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4A63C-5A07-40ED-B92A-B5131ABA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B565-F1B4-4A14-8A18-10916867C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2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D014-68ED-4CEA-849F-68CC9C92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985E-43CB-4C79-82A7-684FEA37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CF368-552D-4BDA-90BE-C99FEF15F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34013-DDD4-4504-B251-7B80949A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3629-4B66-4F55-8D32-073EE6939D59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D3A88-87DA-40B5-A2B7-9B50EC29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26E10-E487-43D0-BE4D-7082D9D5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B565-F1B4-4A14-8A18-10916867C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2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AED5-9090-4B95-91AF-5163CD75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9BB3E-F3D7-4BE5-A9DF-F67664574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27470-C5C1-40CA-ABE8-CA039D5D7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8B9F1-AB98-42D5-9CB1-4BCBF65F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3629-4B66-4F55-8D32-073EE6939D59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F8336-426D-4078-88AE-15E468DC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44FE3-00F8-4930-B065-9616F706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B565-F1B4-4A14-8A18-10916867C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8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E1DCC-B6B1-4608-B0BA-2031917C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19254-0DDD-41A0-84D0-C67BD4823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6800C-BA03-46BC-8850-67272B9E1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E3629-4B66-4F55-8D32-073EE6939D59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1F6E7-1B6E-4254-812D-8A6B6D665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B10EB-EF7A-4288-8470-5973CD4FC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B565-F1B4-4A14-8A18-10916867CB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3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66E7F-5D1C-424E-8FD0-0012461A8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Short Term Momentum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8E72E-DA1C-4E40-A76E-6A764DEE4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2000" dirty="0" err="1"/>
              <a:t>Santhya</a:t>
            </a:r>
            <a:r>
              <a:rPr lang="en-US" sz="2000" dirty="0"/>
              <a:t> </a:t>
            </a:r>
            <a:r>
              <a:rPr lang="en-US" sz="2000" dirty="0" err="1"/>
              <a:t>Selvakularanjan</a:t>
            </a:r>
            <a:r>
              <a:rPr lang="en-US" sz="2000" dirty="0"/>
              <a:t>, Matthew Richards, and James Phalen</a:t>
            </a:r>
          </a:p>
        </p:txBody>
      </p:sp>
    </p:spTree>
    <p:extLst>
      <p:ext uri="{BB962C8B-B14F-4D97-AF65-F5344CB8AC3E}">
        <p14:creationId xmlns:p14="http://schemas.microsoft.com/office/powerpoint/2010/main" val="4191541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7D72-4152-4FE3-861D-5C4E6F8B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205360" cy="877956"/>
          </a:xfrm>
        </p:spPr>
        <p:txBody>
          <a:bodyPr>
            <a:normAutofit/>
          </a:bodyPr>
          <a:lstStyle/>
          <a:p>
            <a:r>
              <a:rPr lang="en-US" sz="4400" dirty="0"/>
              <a:t>FIP Score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C56C4-0C36-451F-8C8B-25679D5EA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99590"/>
            <a:ext cx="4037012" cy="4435705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4 Week look back, excluding the latest week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Calculate the direction of the weekly cumulative returns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Multiply the by the percentage of negative days less the percentage of positive days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Lower is better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F228B-86B2-4875-8535-2689F7121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86" y="2057400"/>
            <a:ext cx="3020358" cy="1759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1D7335-BF93-403B-A168-4C649EAB258A}"/>
              </a:ext>
            </a:extLst>
          </p:cNvPr>
          <p:cNvSpPr txBox="1"/>
          <p:nvPr/>
        </p:nvSpPr>
        <p:spPr>
          <a:xfrm>
            <a:off x="5314122" y="1700455"/>
            <a:ext cx="268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Week1 Picks: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0AF3A8-9630-4377-8EBA-B3CBC71C6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6" y="2216426"/>
            <a:ext cx="260825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ACF245-D349-49D5-B08D-27CF691E634B}"/>
              </a:ext>
            </a:extLst>
          </p:cNvPr>
          <p:cNvSpPr txBox="1"/>
          <p:nvPr/>
        </p:nvSpPr>
        <p:spPr>
          <a:xfrm>
            <a:off x="5174921" y="3978588"/>
            <a:ext cx="268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Week2 Picks: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489511-6293-4D82-BE25-BA2F16087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122" y="4449371"/>
            <a:ext cx="29241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7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A1B0-377B-43B5-8D3B-66E59B6E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Investments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F2702-0211-4813-A424-F0FDFD55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819" y="2214609"/>
            <a:ext cx="5157787" cy="823912"/>
          </a:xfrm>
        </p:spPr>
        <p:txBody>
          <a:bodyPr/>
          <a:lstStyle/>
          <a:p>
            <a:r>
              <a:rPr lang="en-US" dirty="0"/>
              <a:t>Week 1: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940B-47F5-4575-ACEC-3B74D3EFA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7144" y="2147093"/>
            <a:ext cx="5183188" cy="823912"/>
          </a:xfrm>
        </p:spPr>
        <p:txBody>
          <a:bodyPr/>
          <a:lstStyle/>
          <a:p>
            <a:r>
              <a:rPr lang="en-US" dirty="0"/>
              <a:t>Week 2: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3B00B90-E80F-4DDE-B572-E83D3AEDF7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01640" y="2971005"/>
            <a:ext cx="5214291" cy="3657600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EFACF55-EA3B-4D6E-B655-83C87F2C31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70819" y="2971005"/>
            <a:ext cx="51763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4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2A65-E353-44F1-B9B2-525A12CC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LSTM-RNN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3E5D-8D72-4679-AF93-031D1EF90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Tested:</a:t>
            </a:r>
          </a:p>
          <a:p>
            <a:pPr lvl="1"/>
            <a:r>
              <a:rPr lang="en-US" dirty="0"/>
              <a:t>Closing performance from the portfolio based on an even weight</a:t>
            </a:r>
          </a:p>
          <a:p>
            <a:pPr lvl="1"/>
            <a:r>
              <a:rPr lang="en-US" dirty="0"/>
              <a:t>Daily Change of the portfolio value based on an even weight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9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9FB4-5D37-4ADC-9430-F2AA3B57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414964" cy="1054608"/>
          </a:xfrm>
        </p:spPr>
        <p:txBody>
          <a:bodyPr>
            <a:normAutofit/>
          </a:bodyPr>
          <a:lstStyle/>
          <a:p>
            <a:r>
              <a:rPr lang="en-US" sz="3600" dirty="0"/>
              <a:t>The LSTM-RNN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E7BC3-3565-4028-9415-5D00892B7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Training…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0089F-8160-4786-A26E-BD9C85EF5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981" y="2510790"/>
            <a:ext cx="4374038" cy="27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27E2-97E9-43D9-99EA-2DC1205A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– Mar-02(Mon) – Mar-06(Fri)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04225-5692-4173-828B-AD54C0568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75439-DCD4-416D-8AC9-C87D86264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 versus Actual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5A73E6-DF9F-46DE-916C-9A25DBC2FF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5542" y="3081103"/>
            <a:ext cx="5592034" cy="274575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8DF0C2B-6202-4807-8BB3-D891EDD1DC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199" y="2974493"/>
            <a:ext cx="5636785" cy="29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00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9EA4-A27E-44B5-AE25-21BCC246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– Mar-09(Mon) – Mar-13(Fri)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3417C-4041-4B4E-8437-6DBE04695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A54F8-E913-45EF-B182-99CBAB608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 versus Actual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1C4DB64-50F3-4858-831D-76AA8AC505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001044"/>
            <a:ext cx="5771444" cy="299824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55B8AE6-6B8D-4EEE-A206-AC6011565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3062303"/>
            <a:ext cx="5157787" cy="257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8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C6C-0E2C-4BD9-9824-2BADBE39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073A-4D83-4FA7-83F7-854494FB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8276D-E251-45D2-B04D-84679B7F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24" y="2405428"/>
            <a:ext cx="2975351" cy="20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0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6DD92E-8799-4713-8E6D-CA16424B7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3" y="1170709"/>
            <a:ext cx="11951934" cy="4516581"/>
          </a:xfrm>
        </p:spPr>
      </p:pic>
    </p:spTree>
    <p:extLst>
      <p:ext uri="{BB962C8B-B14F-4D97-AF65-F5344CB8AC3E}">
        <p14:creationId xmlns:p14="http://schemas.microsoft.com/office/powerpoint/2010/main" val="200338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C9A1-80B1-4EC3-8ACD-E5CCA11E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3531"/>
          </a:xfrm>
        </p:spPr>
        <p:txBody>
          <a:bodyPr/>
          <a:lstStyle/>
          <a:p>
            <a:r>
              <a:rPr lang="en-US" dirty="0"/>
              <a:t>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C98-3B94-4CB9-B11A-0F7535D3D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8" y="1292352"/>
            <a:ext cx="11146536" cy="4945571"/>
          </a:xfrm>
        </p:spPr>
        <p:txBody>
          <a:bodyPr/>
          <a:lstStyle/>
          <a:p>
            <a:r>
              <a:rPr lang="en-US" dirty="0"/>
              <a:t>Enhancing the user’s experience for quick decision making.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9AC17-71CF-4557-AC23-BFEA6F965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112" y="1973908"/>
            <a:ext cx="4092511" cy="2258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499966-DAE7-42C1-8942-40C555089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130" y="1676395"/>
            <a:ext cx="5814982" cy="51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0AC2-F11E-4512-B0F9-BE8E4358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FB35-10D1-4CFB-99C6-F3B40A688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009"/>
            <a:ext cx="10515600" cy="4351338"/>
          </a:xfrm>
        </p:spPr>
        <p:txBody>
          <a:bodyPr/>
          <a:lstStyle/>
          <a:p>
            <a:r>
              <a:rPr lang="en-US" dirty="0"/>
              <a:t>Testing model parameters: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60720-85D2-4B26-B7BE-8191D7FF7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3" y="2474976"/>
            <a:ext cx="3894772" cy="2651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440CC8-572B-42D8-A330-DA8D820F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755" y="2474976"/>
            <a:ext cx="3820885" cy="2651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7906A0-A674-465A-B18B-8AA50A4D6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994" y="2474976"/>
            <a:ext cx="3967519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4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A290-3413-43C9-8521-2F4E3E43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5DA8-5563-4BF0-A47B-191A87275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machine learning algorithm to predict future portfolio price movements. </a:t>
            </a:r>
          </a:p>
          <a:p>
            <a:pPr lvl="1"/>
            <a:r>
              <a:rPr lang="en-US" dirty="0"/>
              <a:t>Portfolio stocks were determined via short-term momentum strategy and new investor execution style</a:t>
            </a:r>
          </a:p>
          <a:p>
            <a:pPr lvl="1"/>
            <a:r>
              <a:rPr lang="en-US" dirty="0"/>
              <a:t>A long-short-term-memory recursive neural network (LSTM-RNN) was used to predict stock prices</a:t>
            </a:r>
          </a:p>
        </p:txBody>
      </p:sp>
    </p:spTree>
    <p:extLst>
      <p:ext uri="{BB962C8B-B14F-4D97-AF65-F5344CB8AC3E}">
        <p14:creationId xmlns:p14="http://schemas.microsoft.com/office/powerpoint/2010/main" val="44639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F1FE-FAE2-4CA5-B944-9C5FF6C5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C658-93C1-4BF4-8864-2A8927B9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Questions: </a:t>
            </a:r>
          </a:p>
          <a:p>
            <a:pPr marL="914400" lvl="1" indent="-457200">
              <a:buAutoNum type="arabicPeriod"/>
            </a:pPr>
            <a:r>
              <a:rPr lang="en-US" dirty="0"/>
              <a:t>Can we build an algorithm (based on a trading strategy) to predict portfolio performance?</a:t>
            </a:r>
          </a:p>
          <a:p>
            <a:pPr marL="914400" lvl="1" indent="-457200">
              <a:buAutoNum type="arabicPeriod"/>
            </a:pPr>
            <a:r>
              <a:rPr lang="en-US" dirty="0"/>
              <a:t>How would that model perform on out-of-sample data, specifically during March of 2020?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Hypothesis: We can train a model to predict portfolio performance, based on historical stock closing price changes. </a:t>
            </a:r>
          </a:p>
        </p:txBody>
      </p:sp>
    </p:spTree>
    <p:extLst>
      <p:ext uri="{BB962C8B-B14F-4D97-AF65-F5344CB8AC3E}">
        <p14:creationId xmlns:p14="http://schemas.microsoft.com/office/powerpoint/2010/main" val="147474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D12A-6E1E-4F8B-B958-936C669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99211-D6AE-4A21-AF3B-33DEDF28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a Strategy:</a:t>
            </a:r>
          </a:p>
          <a:p>
            <a:pPr lvl="1"/>
            <a:r>
              <a:rPr lang="en-US" dirty="0"/>
              <a:t>Keep it simple</a:t>
            </a:r>
          </a:p>
          <a:p>
            <a:pPr lvl="1"/>
            <a:r>
              <a:rPr lang="en-US" dirty="0"/>
              <a:t>Minimize Data Engineering</a:t>
            </a:r>
          </a:p>
          <a:p>
            <a:pPr lvl="1"/>
            <a:r>
              <a:rPr lang="en-US" dirty="0"/>
              <a:t>Can reasonably predict performance (ie is the timeframe appropriate?)</a:t>
            </a:r>
          </a:p>
        </p:txBody>
      </p:sp>
    </p:spTree>
    <p:extLst>
      <p:ext uri="{BB962C8B-B14F-4D97-AF65-F5344CB8AC3E}">
        <p14:creationId xmlns:p14="http://schemas.microsoft.com/office/powerpoint/2010/main" val="30428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80DB-4EE6-4F8A-964B-ED838E61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Experiment: Choosing a Strat.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C523-F108-437C-9925-8CBA228C5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Momentum Strategy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Considered two types: Short Term or Mid Term strategies</a:t>
            </a:r>
          </a:p>
          <a:p>
            <a:r>
              <a:rPr lang="en-US" dirty="0"/>
              <a:t>Leveraged work performed during class hours – Luke’s code as a resource</a:t>
            </a:r>
          </a:p>
          <a:p>
            <a:r>
              <a:rPr lang="en-US" dirty="0"/>
              <a:t>Focused on a Short-Term Momentum Strategy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4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F9E6-977C-4A9C-BDDA-44DF7EA6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BBA4B-446F-49AB-988B-E85144F41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right ML Model</a:t>
            </a:r>
          </a:p>
          <a:p>
            <a:pPr lvl="1"/>
            <a:r>
              <a:rPr lang="en-US" dirty="0"/>
              <a:t>Prediction: Not quite a binary classification problem</a:t>
            </a:r>
          </a:p>
          <a:p>
            <a:pPr lvl="1"/>
            <a:r>
              <a:rPr lang="en-US" dirty="0"/>
              <a:t>Influenced by past performance</a:t>
            </a:r>
          </a:p>
          <a:p>
            <a:pPr lvl="1"/>
            <a:r>
              <a:rPr lang="en-US" dirty="0"/>
              <a:t>Want to understand tendencies of indicators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9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F9E6-977C-4A9C-BDDA-44DF7EA6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Experiment: Choosing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BBA4B-446F-49AB-988B-E85144F41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Long-Short Term Memory Recursive Neural Network (LSTM-RNN)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Uses previous outputs as inputs</a:t>
            </a:r>
          </a:p>
          <a:p>
            <a:pPr lvl="1"/>
            <a:r>
              <a:rPr lang="en-US" dirty="0"/>
              <a:t>Ability to manipulate time weighting</a:t>
            </a:r>
          </a:p>
          <a:p>
            <a:pPr lvl="1"/>
            <a:r>
              <a:rPr lang="en-US" dirty="0"/>
              <a:t>LSTM-RNNs can capture long term dependencies</a:t>
            </a:r>
          </a:p>
          <a:p>
            <a:pPr lvl="1"/>
            <a:r>
              <a:rPr lang="en-US" dirty="0"/>
              <a:t>Jonathan helped with developing out-of-sample forward projection code</a:t>
            </a:r>
          </a:p>
        </p:txBody>
      </p:sp>
    </p:spTree>
    <p:extLst>
      <p:ext uri="{BB962C8B-B14F-4D97-AF65-F5344CB8AC3E}">
        <p14:creationId xmlns:p14="http://schemas.microsoft.com/office/powerpoint/2010/main" val="224551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7DAF-C3E5-49D8-8CAC-1B223553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222E-9EBE-425E-BB77-C599522FC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 Process Flow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1F4F72-613A-4569-8E9C-C73DBD0AEF23}"/>
              </a:ext>
            </a:extLst>
          </p:cNvPr>
          <p:cNvSpPr/>
          <p:nvPr/>
        </p:nvSpPr>
        <p:spPr>
          <a:xfrm>
            <a:off x="1745673" y="3273140"/>
            <a:ext cx="1681596" cy="1174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 Stock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E1C26-3789-4464-983D-D22B8C57B928}"/>
              </a:ext>
            </a:extLst>
          </p:cNvPr>
          <p:cNvSpPr/>
          <p:nvPr/>
        </p:nvSpPr>
        <p:spPr>
          <a:xfrm>
            <a:off x="4087091" y="3273140"/>
            <a:ext cx="1681596" cy="1174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Momentum Portfolio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D10B5-DCD5-48D9-BCE0-B92CCFEEF807}"/>
              </a:ext>
            </a:extLst>
          </p:cNvPr>
          <p:cNvSpPr/>
          <p:nvPr/>
        </p:nvSpPr>
        <p:spPr>
          <a:xfrm>
            <a:off x="6432838" y="3273140"/>
            <a:ext cx="1681596" cy="1174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LSTM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635D65-118F-4A9A-91F4-DFDF9BB0A771}"/>
              </a:ext>
            </a:extLst>
          </p:cNvPr>
          <p:cNvSpPr/>
          <p:nvPr/>
        </p:nvSpPr>
        <p:spPr>
          <a:xfrm>
            <a:off x="8778585" y="3273140"/>
            <a:ext cx="1681596" cy="1174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Results Dashboard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BA0DCB8-3688-4036-BC3D-EEF13CCDF823}"/>
              </a:ext>
            </a:extLst>
          </p:cNvPr>
          <p:cNvCxnSpPr>
            <a:stCxn id="4" idx="0"/>
            <a:endCxn id="11" idx="0"/>
          </p:cNvCxnSpPr>
          <p:nvPr/>
        </p:nvCxnSpPr>
        <p:spPr>
          <a:xfrm rot="5400000" flipH="1" flipV="1">
            <a:off x="3757180" y="2102431"/>
            <a:ext cx="12700" cy="2341418"/>
          </a:xfrm>
          <a:prstGeom prst="bentConnector3">
            <a:avLst>
              <a:gd name="adj1" fmla="val 56181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B24D8D5-2932-40FA-88E1-FA79B936B7D6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 rot="16200000" flipH="1">
            <a:off x="6100762" y="3274438"/>
            <a:ext cx="12700" cy="2345747"/>
          </a:xfrm>
          <a:prstGeom prst="bentConnector3">
            <a:avLst>
              <a:gd name="adj1" fmla="val 66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8A02436-CE63-44D7-A1AE-1F04AEC7B0A0}"/>
              </a:ext>
            </a:extLst>
          </p:cNvPr>
          <p:cNvCxnSpPr/>
          <p:nvPr/>
        </p:nvCxnSpPr>
        <p:spPr>
          <a:xfrm rot="5400000" flipH="1" flipV="1">
            <a:off x="8444345" y="2089731"/>
            <a:ext cx="12700" cy="2341418"/>
          </a:xfrm>
          <a:prstGeom prst="bentConnector3">
            <a:avLst>
              <a:gd name="adj1" fmla="val 56181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6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955773-10F5-4F4F-9ABB-CFCEDA2C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549916" cy="752168"/>
          </a:xfrm>
        </p:spPr>
        <p:txBody>
          <a:bodyPr>
            <a:normAutofit/>
          </a:bodyPr>
          <a:lstStyle/>
          <a:p>
            <a:r>
              <a:rPr lang="en-US" sz="4400" dirty="0"/>
              <a:t>Short Term Momentum Play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1702D-1D46-4A64-A493-F81710E93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34729"/>
            <a:ext cx="10212525" cy="453425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Investment Style:  base a decision on recent trends given the market downturn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Robinhood style portfolio: 5 stocks to buy and hold for one week and then sell and buy new ones “rebalance” over a 2-week period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Universe will be SP500 stocks for familiarity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Invest $1,000 distributed equally among the stocks (20% each)</a:t>
            </a:r>
          </a:p>
        </p:txBody>
      </p:sp>
    </p:spTree>
    <p:extLst>
      <p:ext uri="{BB962C8B-B14F-4D97-AF65-F5344CB8AC3E}">
        <p14:creationId xmlns:p14="http://schemas.microsoft.com/office/powerpoint/2010/main" val="273018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760</Words>
  <Application>Microsoft Office PowerPoint</Application>
  <PresentationFormat>Widescreen</PresentationFormat>
  <Paragraphs>126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Short Term Momentum Play</vt:lpstr>
      <vt:lpstr>Goal</vt:lpstr>
      <vt:lpstr>Questions/Hypotheses</vt:lpstr>
      <vt:lpstr>Setting up the Experiment</vt:lpstr>
      <vt:lpstr>Setting up the Experiment: Choosing a Strat.</vt:lpstr>
      <vt:lpstr>Setting Up the Experiment</vt:lpstr>
      <vt:lpstr>Setting Up the Experiment: Choosing a Model</vt:lpstr>
      <vt:lpstr>Setting up the Experiment</vt:lpstr>
      <vt:lpstr>Short Term Momentum Play</vt:lpstr>
      <vt:lpstr>FIP Score Results</vt:lpstr>
      <vt:lpstr>Results of Investments</vt:lpstr>
      <vt:lpstr>Setting up the LSTM-RNN</vt:lpstr>
      <vt:lpstr>The LSTM-RNN Model</vt:lpstr>
      <vt:lpstr>Week 1 – Mar-02(Mon) – Mar-06(Fri)</vt:lpstr>
      <vt:lpstr>Week 2 – Mar-09(Mon) – Mar-13(Fri)</vt:lpstr>
      <vt:lpstr>PowerPoint Presentation</vt:lpstr>
      <vt:lpstr>PowerPoint Presentation</vt:lpstr>
      <vt:lpstr>The Dashboard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Term Momentum Play</dc:title>
  <dc:creator>James Phalen</dc:creator>
  <cp:lastModifiedBy>Matthew Richards</cp:lastModifiedBy>
  <cp:revision>10</cp:revision>
  <dcterms:created xsi:type="dcterms:W3CDTF">2020-04-07T22:34:48Z</dcterms:created>
  <dcterms:modified xsi:type="dcterms:W3CDTF">2020-04-08T01:15:11Z</dcterms:modified>
</cp:coreProperties>
</file>