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_rels/slide6.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08CED514-DE80-4C91-B0DC-386815D47BA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Section 4.6: Threading Issues</a:t>
            </a:r>
            <a:endParaRPr b="0" lang="en-US"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chor="ctr">
            <a:noAutofit/>
          </a:bodyPr>
          <a:p>
            <a:pPr algn="ctr"/>
            <a:r>
              <a:rPr b="0" lang="en-US" sz="3200" spc="-1" strike="noStrike">
                <a:latin typeface="Arial"/>
              </a:rPr>
              <a:t>Group 5</a:t>
            </a:r>
            <a:endParaRPr b="0" lang="en-US" sz="3200" spc="-1" strike="noStrike">
              <a:latin typeface="Arial"/>
            </a:endParaRPr>
          </a:p>
          <a:p>
            <a:pPr algn="ctr"/>
            <a:r>
              <a:rPr b="0" lang="en-US" sz="3200" spc="-1" strike="noStrike">
                <a:latin typeface="Arial"/>
              </a:rPr>
              <a:t>Atuhurira Kirabo Kakopo </a:t>
            </a:r>
            <a:endParaRPr b="0" lang="en-US" sz="3200" spc="-1" strike="noStrike">
              <a:latin typeface="Arial"/>
            </a:endParaRPr>
          </a:p>
          <a:p>
            <a:pPr algn="ctr"/>
            <a:r>
              <a:rPr b="0" lang="en-US" sz="3200" spc="-1" strike="noStrike">
                <a:latin typeface="Arial"/>
              </a:rPr>
              <a:t>Ssembatya Isaac</a:t>
            </a:r>
            <a:endParaRPr b="0" lang="en-US" sz="3200" spc="-1" strike="noStrike">
              <a:latin typeface="Arial"/>
            </a:endParaRPr>
          </a:p>
          <a:p>
            <a:pPr algn="ctr"/>
            <a:r>
              <a:rPr b="0" lang="en-US" sz="3200" spc="-1" strike="noStrike">
                <a:latin typeface="Arial"/>
              </a:rPr>
              <a:t>Ndyabagye Isaac</a:t>
            </a:r>
            <a:endParaRPr b="0" lang="en-US" sz="3200" spc="-1" strike="noStrike">
              <a:latin typeface="Arial"/>
            </a:endParaRPr>
          </a:p>
          <a:p>
            <a:pPr algn="ctr"/>
            <a:r>
              <a:rPr b="0" lang="en-US" sz="3200" spc="-1" strike="noStrike">
                <a:latin typeface="Arial"/>
              </a:rPr>
              <a:t>Opio Andrew</a:t>
            </a:r>
            <a:endParaRPr b="0" lang="en-US" sz="3200" spc="-1" strike="noStrike">
              <a:latin typeface="Arial"/>
            </a:endParaRPr>
          </a:p>
          <a:p>
            <a:pPr algn="ctr"/>
            <a:r>
              <a:rPr b="0" lang="en-US" sz="3200" spc="-1" strike="noStrike">
                <a:latin typeface="Arial"/>
              </a:rPr>
              <a:t>Kigula Jesse James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Thread Local Storage</a:t>
            </a:r>
            <a:endParaRPr b="0" lang="en-US" sz="4400" spc="-1" strike="noStrike">
              <a:latin typeface="Arial"/>
            </a:endParaRPr>
          </a:p>
        </p:txBody>
      </p:sp>
      <p:sp>
        <p:nvSpPr>
          <p:cNvPr id="59" name="TextShape 2"/>
          <p:cNvSpPr txBox="1"/>
          <p:nvPr/>
        </p:nvSpPr>
        <p:spPr>
          <a:xfrm>
            <a:off x="504000" y="1326600"/>
            <a:ext cx="9071640" cy="3288240"/>
          </a:xfrm>
          <a:prstGeom prst="rect">
            <a:avLst/>
          </a:prstGeom>
          <a:noFill/>
          <a:ln>
            <a:noFill/>
          </a:ln>
        </p:spPr>
        <p:txBody>
          <a:bodyPr lIns="0" rIns="0" tIns="0" bIns="0">
            <a:normAutofit fontScale="31000"/>
          </a:bodyPr>
          <a:p>
            <a:pPr marL="432000" indent="-324000">
              <a:spcBef>
                <a:spcPts val="1417"/>
              </a:spcBef>
              <a:buClr>
                <a:srgbClr val="000000"/>
              </a:buClr>
              <a:buSzPct val="45000"/>
              <a:buFont typeface="Wingdings" charset="2"/>
              <a:buChar char=""/>
            </a:pPr>
            <a:r>
              <a:rPr b="0" lang="en-US" sz="3200" spc="-1" strike="noStrike">
                <a:latin typeface="Arial"/>
              </a:rPr>
              <a:t>Threads belonging to a process share the data of the process.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However, sometimes each thread might need its own copy of certain data. We call such data thread-local storage.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 a transaction-processing system, for example, we might service each transaction in a separate thread. Each transaction might be assigned a unique identifier.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To associate each thread with its unique transaction identifier, we could use thread-local storage.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TLS data is similar to static data, however it is unique to each thread.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Scheduler Activations</a:t>
            </a:r>
            <a:endParaRPr b="0" lang="en-US" sz="4400" spc="-1" strike="noStrike">
              <a:latin typeface="Arial"/>
            </a:endParaRPr>
          </a:p>
        </p:txBody>
      </p:sp>
      <p:sp>
        <p:nvSpPr>
          <p:cNvPr id="61" name="TextShape 2"/>
          <p:cNvSpPr txBox="1"/>
          <p:nvPr/>
        </p:nvSpPr>
        <p:spPr>
          <a:xfrm>
            <a:off x="504000" y="1326600"/>
            <a:ext cx="9071640" cy="3288240"/>
          </a:xfrm>
          <a:prstGeom prst="rect">
            <a:avLst/>
          </a:prstGeom>
          <a:noFill/>
          <a:ln>
            <a:noFill/>
          </a:ln>
        </p:spPr>
        <p:txBody>
          <a:bodyPr lIns="0" rIns="0" tIns="0" bIns="0">
            <a:normAutofit fontScale="27000"/>
          </a:bodyPr>
          <a:p>
            <a:pPr marL="432000" indent="-324000">
              <a:spcBef>
                <a:spcPts val="1417"/>
              </a:spcBef>
              <a:buClr>
                <a:srgbClr val="000000"/>
              </a:buClr>
              <a:buSzPct val="45000"/>
              <a:buFont typeface="Wingdings" charset="2"/>
              <a:buChar char=""/>
            </a:pPr>
            <a:r>
              <a:rPr b="0" lang="en-US" sz="3200" spc="-1" strike="noStrike">
                <a:latin typeface="Arial"/>
              </a:rPr>
              <a:t>Communication is basically required between the kernel and thread library for many to many and two level model relationships. It allows the number of kernel threads to be adjusted to ensure the best performance of the application.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One such communication scheme is known as scheduler activation.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 runs a procedure known as an upcall. This involves the kernel providing an application with a set of virtual processors. The application schedules user threads onto an available virtual processor, and the kernel must inform an application about certain events.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Upcalls are handled by a thread library with an upcall handler and the upcall handler must run on a virtual processor.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Threading Issues</a:t>
            </a:r>
            <a:endParaRPr b="0" lang="en-US"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fontScale="61000"/>
          </a:bodyPr>
          <a:p>
            <a:pPr marL="432000" indent="-324000">
              <a:spcBef>
                <a:spcPts val="1417"/>
              </a:spcBef>
              <a:buClr>
                <a:srgbClr val="000000"/>
              </a:buClr>
              <a:buSzPct val="45000"/>
              <a:buFont typeface="Wingdings" charset="2"/>
              <a:buChar char=""/>
            </a:pPr>
            <a:r>
              <a:rPr b="0" lang="en-US" sz="3200" spc="-1" strike="noStrike">
                <a:latin typeface="Arial"/>
              </a:rPr>
              <a:t>There are many issues to be taken into consideration when designing multi threaded programs namely;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Fork() and exec() system calls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Signal handling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Thread cancellation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Thread local storage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Scheduler activations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74160"/>
            <a:ext cx="9071640" cy="1250280"/>
          </a:xfrm>
          <a:prstGeom prst="rect">
            <a:avLst/>
          </a:prstGeom>
          <a:noFill/>
          <a:ln>
            <a:noFill/>
          </a:ln>
        </p:spPr>
        <p:txBody>
          <a:bodyPr lIns="0" rIns="0" tIns="0" bIns="0" anchor="ctr">
            <a:noAutofit/>
          </a:bodyPr>
          <a:p>
            <a:pPr algn="ctr"/>
            <a:r>
              <a:rPr b="0" lang="en-US" sz="4400" spc="-1" strike="noStrike">
                <a:latin typeface="Arial"/>
              </a:rPr>
              <a:t>Fork() and exec() system call semantics</a:t>
            </a:r>
            <a:endParaRPr b="0" lang="en-US" sz="4400" spc="-1" strike="noStrike">
              <a:latin typeface="Arial"/>
            </a:endParaRPr>
          </a:p>
        </p:txBody>
      </p:sp>
      <p:sp>
        <p:nvSpPr>
          <p:cNvPr id="46" name="TextShape 2"/>
          <p:cNvSpPr txBox="1"/>
          <p:nvPr/>
        </p:nvSpPr>
        <p:spPr>
          <a:xfrm>
            <a:off x="504000" y="1326600"/>
            <a:ext cx="9071640" cy="32882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Signal Handling</a:t>
            </a:r>
            <a:endParaRPr b="0" lang="en-US" sz="4400" spc="-1" strike="noStrike">
              <a:latin typeface="Arial"/>
            </a:endParaRPr>
          </a:p>
        </p:txBody>
      </p:sp>
      <p:sp>
        <p:nvSpPr>
          <p:cNvPr id="48" name="TextShape 2"/>
          <p:cNvSpPr txBox="1"/>
          <p:nvPr/>
        </p:nvSpPr>
        <p:spPr>
          <a:xfrm>
            <a:off x="504000" y="1326600"/>
            <a:ext cx="9071640" cy="3288240"/>
          </a:xfrm>
          <a:prstGeom prst="rect">
            <a:avLst/>
          </a:prstGeom>
          <a:noFill/>
          <a:ln>
            <a:noFill/>
          </a:ln>
        </p:spPr>
        <p:txBody>
          <a:bodyPr lIns="0" rIns="0" tIns="0" bIns="0">
            <a:normAutofit fontScale="36000"/>
          </a:bodyPr>
          <a:p>
            <a:pPr marL="432000" indent="-324000">
              <a:spcBef>
                <a:spcPts val="1417"/>
              </a:spcBef>
              <a:buClr>
                <a:srgbClr val="000000"/>
              </a:buClr>
              <a:buSzPct val="45000"/>
              <a:buFont typeface="Wingdings" charset="2"/>
              <a:buChar char=""/>
            </a:pPr>
            <a:r>
              <a:rPr b="0" lang="en-US" sz="3200" spc="-1" strike="noStrike">
                <a:latin typeface="Arial"/>
              </a:rPr>
              <a:t>A signal is used in UNIX systems to notify a process that a particular event has occurred.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Every signal has a signal handler that processes these signals.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signal may be received asynchronously or synchronously but they both follow the same pattern.</a:t>
            </a:r>
            <a:endParaRPr b="0" lang="en-US" sz="3200" spc="-1" strike="noStrike">
              <a:latin typeface="Arial"/>
            </a:endParaRPr>
          </a:p>
          <a:p>
            <a:pPr marL="1238400" indent="-324000">
              <a:spcBef>
                <a:spcPts val="1417"/>
              </a:spcBef>
              <a:buClr>
                <a:srgbClr val="000000"/>
              </a:buClr>
              <a:buSzPct val="45000"/>
              <a:buFont typeface="StarSymbol"/>
              <a:buAutoNum type="arabicPlain"/>
            </a:pPr>
            <a:r>
              <a:rPr b="0" lang="en-US" sz="3200" spc="-1" strike="noStrike">
                <a:latin typeface="Arial"/>
              </a:rPr>
              <a:t>A signal is generated by the occurrence of a particular event.</a:t>
            </a:r>
            <a:endParaRPr b="0" lang="en-US" sz="3200" spc="-1" strike="noStrike">
              <a:latin typeface="Arial"/>
            </a:endParaRPr>
          </a:p>
          <a:p>
            <a:pPr marL="1238400" indent="-324000">
              <a:spcBef>
                <a:spcPts val="1417"/>
              </a:spcBef>
              <a:buClr>
                <a:srgbClr val="000000"/>
              </a:buClr>
              <a:buSzPct val="45000"/>
              <a:buFont typeface="StarSymbol"/>
              <a:buAutoNum type="arabicPlain"/>
            </a:pPr>
            <a:r>
              <a:rPr b="0" lang="en-US" sz="3200" spc="-1" strike="noStrike">
                <a:latin typeface="Arial"/>
              </a:rPr>
              <a:t>The signal is delivered to a process.</a:t>
            </a:r>
            <a:endParaRPr b="0" lang="en-US" sz="3200" spc="-1" strike="noStrike">
              <a:latin typeface="Arial"/>
            </a:endParaRPr>
          </a:p>
          <a:p>
            <a:pPr marL="1238400" indent="-324000">
              <a:spcBef>
                <a:spcPts val="1417"/>
              </a:spcBef>
              <a:buClr>
                <a:srgbClr val="000000"/>
              </a:buClr>
              <a:buSzPct val="45000"/>
              <a:buFont typeface="StarSymbol"/>
              <a:buAutoNum type="arabicPlain"/>
            </a:pPr>
            <a:r>
              <a:rPr b="0" lang="en-US" sz="3200" spc="-1" strike="noStrike">
                <a:latin typeface="Arial"/>
              </a:rPr>
              <a:t>Once delivered, the signal must be handled.</a:t>
            </a:r>
            <a:endParaRPr b="0" lang="en-US" sz="3200" spc="-1" strike="noStrike">
              <a:latin typeface="Arial"/>
            </a:endParaRPr>
          </a:p>
          <a:p>
            <a:pPr marL="432000" indent="-324000">
              <a:spcBef>
                <a:spcPts val="1417"/>
              </a:spcBef>
              <a:buClr>
                <a:srgbClr val="000000"/>
              </a:buClr>
              <a:buSzPct val="45000"/>
              <a:buFont typeface="StarSymbol"/>
              <a:buAutoNum type="romanL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Asynchronous signals</a:t>
            </a:r>
            <a:endParaRPr b="0" lang="en-US" sz="4400" spc="-1" strike="noStrike">
              <a:latin typeface="Arial"/>
            </a:endParaRPr>
          </a:p>
        </p:txBody>
      </p:sp>
      <p:sp>
        <p:nvSpPr>
          <p:cNvPr id="50"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ea typeface="DejaVu Sans"/>
              </a:rPr>
              <a:t>A process receives a signal asynchronously w</a:t>
            </a:r>
            <a:r>
              <a:rPr b="0" lang="en-US" sz="3200" spc="-1" strike="noStrike">
                <a:latin typeface="Arial"/>
              </a:rPr>
              <a:t>hen the signal is generated by an event external to a running process.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Such signals include terminating a process with specific key strokes such as &lt;control&gt;&lt;c&gt; and having a timer expire.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Synchronous signals</a:t>
            </a:r>
            <a:endParaRPr b="0" lang="en-US" sz="4400" spc="-1" strike="noStrike">
              <a:latin typeface="Arial"/>
            </a:endParaRPr>
          </a:p>
        </p:txBody>
      </p:sp>
      <p:sp>
        <p:nvSpPr>
          <p:cNvPr id="52"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Synchronous signals are delivered to the same process that performed the operation that caused the signal.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They include illegal memory access and division by zero.</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Thread Cancellation</a:t>
            </a:r>
            <a:endParaRPr b="0" lang="en-US" sz="4400" spc="-1" strike="noStrike">
              <a:latin typeface="Arial"/>
            </a:endParaRPr>
          </a:p>
        </p:txBody>
      </p:sp>
      <p:sp>
        <p:nvSpPr>
          <p:cNvPr id="54"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Thread cancellation involves terminating a thread before it has completed.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thread that is to be canceled is often referred to as the target thread.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Canceling of a target thread can occur in two different ways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a:noFill/>
          </a:ln>
        </p:spPr>
        <p:txBody>
          <a:bodyPr lIns="0" rIns="0" tIns="0" bIns="0" anchor="ctr">
            <a:noAutofit/>
          </a:bodyPr>
          <a:p>
            <a:pPr algn="ctr"/>
            <a:r>
              <a:rPr b="0" lang="en-US" sz="4400" spc="-1" strike="noStrike">
                <a:latin typeface="Arial"/>
              </a:rPr>
              <a:t>General Approaches</a:t>
            </a:r>
            <a:endParaRPr b="0" lang="en-US" sz="4400" spc="-1" strike="noStrike">
              <a:latin typeface="Arial"/>
            </a:endParaRPr>
          </a:p>
        </p:txBody>
      </p:sp>
      <p:sp>
        <p:nvSpPr>
          <p:cNvPr id="56" name="TextShape 2"/>
          <p:cNvSpPr txBox="1"/>
          <p:nvPr/>
        </p:nvSpPr>
        <p:spPr>
          <a:xfrm>
            <a:off x="504000" y="1326600"/>
            <a:ext cx="9071640" cy="3288240"/>
          </a:xfrm>
          <a:prstGeom prst="rect">
            <a:avLst/>
          </a:prstGeom>
          <a:noFill/>
          <a:ln>
            <a:noFill/>
          </a:ln>
        </p:spPr>
        <p:txBody>
          <a:bodyPr lIns="0" rIns="0" tIns="0" bIns="0">
            <a:normAutofit fontScale="63000"/>
          </a:bodyPr>
          <a:p>
            <a:pPr marL="432000" indent="-324000">
              <a:spcBef>
                <a:spcPts val="1417"/>
              </a:spcBef>
              <a:buClr>
                <a:srgbClr val="000000"/>
              </a:buClr>
              <a:buSzPct val="45000"/>
              <a:buFont typeface="Wingdings" charset="2"/>
              <a:buChar char=""/>
            </a:pPr>
            <a:r>
              <a:rPr b="0" lang="en-US" sz="3200" spc="-1" strike="noStrike">
                <a:latin typeface="Arial"/>
              </a:rPr>
              <a:t>Asynchronous cancellation. One thread immediately terminates the target thread.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Deferred cancellation. The target thread periodically checks whether it should terminate, allowing it an opportunity to terminate itself in an orderly fashion.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ea typeface="DejaVu Sans"/>
              </a:rPr>
              <a:t>Deferred cancellation</a:t>
            </a:r>
            <a:r>
              <a:rPr b="0" lang="en-US" sz="3200" spc="-1" strike="noStrike">
                <a:latin typeface="Arial"/>
              </a:rPr>
              <a:t> is the default cancellation type and is generally safer but asynchronous cancellation can be easier/faster.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1326600"/>
            <a:ext cx="9071640" cy="3288240"/>
          </a:xfrm>
          <a:prstGeom prst="rect">
            <a:avLst/>
          </a:prstGeom>
          <a:noFill/>
          <a:ln>
            <a:noFill/>
          </a:ln>
        </p:spPr>
        <p:txBody>
          <a:bodyPr lIns="0" rIns="0" tIns="0" bIns="0">
            <a:normAutofit fontScale="25000"/>
          </a:bodyPr>
          <a:p>
            <a:pPr marL="432000" indent="-324000">
              <a:spcBef>
                <a:spcPts val="1417"/>
              </a:spcBef>
              <a:buClr>
                <a:srgbClr val="000000"/>
              </a:buClr>
              <a:buSzPct val="45000"/>
              <a:buFont typeface="Wingdings" charset="2"/>
              <a:buChar char=""/>
            </a:pPr>
            <a:r>
              <a:rPr b="0" lang="en-US" sz="3200" spc="-1" strike="noStrike">
                <a:latin typeface="Arial"/>
              </a:rPr>
              <a:t>The difficulty with cancellation occurs in situations where resources have been allocated to a canceled thread or where a thread is canceled while in the midst of updating data it is sharing with other threads.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With asynchronous cancellation, the operating system will reclaim not reclaim all system resources from a canceled thread. Canceling a thread asynchronously may not free a necessary system-wide resource.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With deferred cancellation, in contrast, one thread indicates that a target thread is to be canceled, but cancellation occurs only after the target thread has checked a flag to determine whether or not it should be canceled. The thread can perform this check at a point at which it can be canceled safely.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LibreOffice/6.4.0.3$Linux_X86_64 LibreOffice_project/40$Build-3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2020-02-19T11:41:47Z</dcterms:created>
  <dc:creator/>
  <dc:description/>
  <dc:language>en-US</dc:language>
  <cp:lastModifiedBy/>
  <dcterms:modified xsi:type="dcterms:W3CDTF">2020-02-19T14:15:37Z</dcterms:modified>
  <cp:revision>2</cp:revision>
  <dc:subject/>
  <dc:title/>
</cp:coreProperties>
</file>