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89b489b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89b489b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89b489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89b489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89b489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89b489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89b489b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89b489b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89b489b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89b489b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89b489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89b489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89b489b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89b489b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89b489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89b489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89b489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89b489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689b489be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89b489be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89b489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89b489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89b489b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89b489b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89b489b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89b489b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89b489b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689b489b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689b489b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689b489b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689b489be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689b489b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89b489b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89b489b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689b489be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89b489be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89b489be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89b489b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89b489b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89b489b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89b489b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89b489b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89b489b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89b489b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689b489b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689b489b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689b489b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689b489b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689b489be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689b489be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689b489be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689b489be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689b489be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689b489be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689b489b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689b489b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689b489be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89b489be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689b489be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689b489be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689b489be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89b489be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689b489be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689b489be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689b489b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689b489b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689b489be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689b489be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689b489be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689b489be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689b489be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689b489be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689b489be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689b489be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689b489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689b489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689b489be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689b489b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689b489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689b489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689b489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689b489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89b489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89b489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89b489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89b489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89b489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89b489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 name="Google Shape;20;p4"/>
          <p:cNvSpPr txBox="1"/>
          <p:nvPr>
            <p:ph idx="1" type="body"/>
          </p:nvPr>
        </p:nvSpPr>
        <p:spPr>
          <a:xfrm>
            <a:off x="311700" y="794525"/>
            <a:ext cx="8520600" cy="41265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666666"/>
              </a:buClr>
              <a:buSzPts val="1800"/>
              <a:buChar char="●"/>
              <a:defRPr>
                <a:solidFill>
                  <a:srgbClr val="666666"/>
                </a:solidFill>
              </a:defRPr>
            </a:lvl1pPr>
            <a:lvl2pPr indent="-317500" lvl="1" marL="914400">
              <a:spcBef>
                <a:spcPts val="1600"/>
              </a:spcBef>
              <a:spcAft>
                <a:spcPts val="0"/>
              </a:spcAft>
              <a:buClr>
                <a:srgbClr val="666666"/>
              </a:buClr>
              <a:buSzPts val="1400"/>
              <a:buChar char="○"/>
              <a:defRPr>
                <a:solidFill>
                  <a:srgbClr val="666666"/>
                </a:solidFill>
              </a:defRPr>
            </a:lvl2pPr>
            <a:lvl3pPr indent="-317500" lvl="2" marL="1371600">
              <a:spcBef>
                <a:spcPts val="1600"/>
              </a:spcBef>
              <a:spcAft>
                <a:spcPts val="0"/>
              </a:spcAft>
              <a:buClr>
                <a:srgbClr val="666666"/>
              </a:buClr>
              <a:buSzPts val="1400"/>
              <a:buChar char="■"/>
              <a:defRPr>
                <a:solidFill>
                  <a:srgbClr val="666666"/>
                </a:solidFill>
              </a:defRPr>
            </a:lvl3pPr>
            <a:lvl4pPr indent="-317500" lvl="3" marL="1828800">
              <a:spcBef>
                <a:spcPts val="1600"/>
              </a:spcBef>
              <a:spcAft>
                <a:spcPts val="0"/>
              </a:spcAft>
              <a:buClr>
                <a:srgbClr val="666666"/>
              </a:buClr>
              <a:buSzPts val="1400"/>
              <a:buChar char="●"/>
              <a:defRPr>
                <a:solidFill>
                  <a:srgbClr val="666666"/>
                </a:solidFill>
              </a:defRPr>
            </a:lvl4pPr>
            <a:lvl5pPr indent="-317500" lvl="4" marL="2286000">
              <a:spcBef>
                <a:spcPts val="1600"/>
              </a:spcBef>
              <a:spcAft>
                <a:spcPts val="0"/>
              </a:spcAft>
              <a:buClr>
                <a:srgbClr val="666666"/>
              </a:buClr>
              <a:buSzPts val="1400"/>
              <a:buChar char="○"/>
              <a:defRPr>
                <a:solidFill>
                  <a:srgbClr val="666666"/>
                </a:solidFill>
              </a:defRPr>
            </a:lvl5pPr>
            <a:lvl6pPr indent="-317500" lvl="5" marL="2743200">
              <a:spcBef>
                <a:spcPts val="1600"/>
              </a:spcBef>
              <a:spcAft>
                <a:spcPts val="0"/>
              </a:spcAft>
              <a:buClr>
                <a:srgbClr val="666666"/>
              </a:buClr>
              <a:buSzPts val="1400"/>
              <a:buChar char="■"/>
              <a:defRPr>
                <a:solidFill>
                  <a:srgbClr val="666666"/>
                </a:solidFill>
              </a:defRPr>
            </a:lvl6pPr>
            <a:lvl7pPr indent="-317500" lvl="6" marL="3200400">
              <a:spcBef>
                <a:spcPts val="1600"/>
              </a:spcBef>
              <a:spcAft>
                <a:spcPts val="0"/>
              </a:spcAft>
              <a:buClr>
                <a:srgbClr val="666666"/>
              </a:buClr>
              <a:buSzPts val="1400"/>
              <a:buChar char="●"/>
              <a:defRPr>
                <a:solidFill>
                  <a:srgbClr val="666666"/>
                </a:solidFill>
              </a:defRPr>
            </a:lvl7pPr>
            <a:lvl8pPr indent="-317500" lvl="7" marL="3657600">
              <a:spcBef>
                <a:spcPts val="1600"/>
              </a:spcBef>
              <a:spcAft>
                <a:spcPts val="0"/>
              </a:spcAft>
              <a:buClr>
                <a:srgbClr val="666666"/>
              </a:buClr>
              <a:buSzPts val="1400"/>
              <a:buChar char="○"/>
              <a:defRPr>
                <a:solidFill>
                  <a:srgbClr val="666666"/>
                </a:solidFill>
              </a:defRPr>
            </a:lvl8pPr>
            <a:lvl9pPr indent="-317500" lvl="8" marL="4114800">
              <a:spcBef>
                <a:spcPts val="1600"/>
              </a:spcBef>
              <a:spcAft>
                <a:spcPts val="1600"/>
              </a:spcAft>
              <a:buClr>
                <a:srgbClr val="666666"/>
              </a:buClr>
              <a:buSzPts val="1400"/>
              <a:buChar char="■"/>
              <a:defRPr>
                <a:solidFill>
                  <a:srgbClr val="666666"/>
                </a:solidFill>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272300" y="116825"/>
            <a:ext cx="7663800" cy="6777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72300" y="116825"/>
            <a:ext cx="7663800" cy="677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400"/>
              <a:buNone/>
              <a:defRPr sz="2400">
                <a:solidFill>
                  <a:schemeClr val="dk1"/>
                </a:solidFill>
              </a:defRPr>
            </a:lvl1pPr>
            <a:lvl2pPr lvl="1">
              <a:spcBef>
                <a:spcPts val="0"/>
              </a:spcBef>
              <a:spcAft>
                <a:spcPts val="0"/>
              </a:spcAft>
              <a:buClr>
                <a:schemeClr val="dk1"/>
              </a:buClr>
              <a:buSzPts val="2400"/>
              <a:buNone/>
              <a:defRPr sz="2400">
                <a:solidFill>
                  <a:schemeClr val="dk1"/>
                </a:solidFill>
              </a:defRPr>
            </a:lvl2pPr>
            <a:lvl3pPr lvl="2">
              <a:spcBef>
                <a:spcPts val="0"/>
              </a:spcBef>
              <a:spcAft>
                <a:spcPts val="0"/>
              </a:spcAft>
              <a:buClr>
                <a:schemeClr val="dk1"/>
              </a:buClr>
              <a:buSzPts val="2400"/>
              <a:buNone/>
              <a:defRPr sz="2400">
                <a:solidFill>
                  <a:schemeClr val="dk1"/>
                </a:solidFill>
              </a:defRPr>
            </a:lvl3pPr>
            <a:lvl4pPr lvl="3">
              <a:spcBef>
                <a:spcPts val="0"/>
              </a:spcBef>
              <a:spcAft>
                <a:spcPts val="0"/>
              </a:spcAft>
              <a:buClr>
                <a:schemeClr val="dk1"/>
              </a:buClr>
              <a:buSzPts val="2400"/>
              <a:buNone/>
              <a:defRPr sz="2400">
                <a:solidFill>
                  <a:schemeClr val="dk1"/>
                </a:solidFill>
              </a:defRPr>
            </a:lvl4pPr>
            <a:lvl5pPr lvl="4">
              <a:spcBef>
                <a:spcPts val="0"/>
              </a:spcBef>
              <a:spcAft>
                <a:spcPts val="0"/>
              </a:spcAft>
              <a:buClr>
                <a:schemeClr val="dk1"/>
              </a:buClr>
              <a:buSzPts val="2400"/>
              <a:buNone/>
              <a:defRPr sz="2400">
                <a:solidFill>
                  <a:schemeClr val="dk1"/>
                </a:solidFill>
              </a:defRPr>
            </a:lvl5pPr>
            <a:lvl6pPr lvl="5">
              <a:spcBef>
                <a:spcPts val="0"/>
              </a:spcBef>
              <a:spcAft>
                <a:spcPts val="0"/>
              </a:spcAft>
              <a:buClr>
                <a:schemeClr val="dk1"/>
              </a:buClr>
              <a:buSzPts val="2400"/>
              <a:buNone/>
              <a:defRPr sz="2400">
                <a:solidFill>
                  <a:schemeClr val="dk1"/>
                </a:solidFill>
              </a:defRPr>
            </a:lvl6pPr>
            <a:lvl7pPr lvl="6">
              <a:spcBef>
                <a:spcPts val="0"/>
              </a:spcBef>
              <a:spcAft>
                <a:spcPts val="0"/>
              </a:spcAft>
              <a:buClr>
                <a:schemeClr val="dk1"/>
              </a:buClr>
              <a:buSzPts val="2400"/>
              <a:buNone/>
              <a:defRPr sz="2400">
                <a:solidFill>
                  <a:schemeClr val="dk1"/>
                </a:solidFill>
              </a:defRPr>
            </a:lvl7pPr>
            <a:lvl8pPr lvl="7">
              <a:spcBef>
                <a:spcPts val="0"/>
              </a:spcBef>
              <a:spcAft>
                <a:spcPts val="0"/>
              </a:spcAft>
              <a:buClr>
                <a:schemeClr val="dk1"/>
              </a:buClr>
              <a:buSzPts val="2400"/>
              <a:buNone/>
              <a:defRPr sz="2400">
                <a:solidFill>
                  <a:schemeClr val="dk1"/>
                </a:solidFill>
              </a:defRPr>
            </a:lvl8pPr>
            <a:lvl9pPr lvl="8">
              <a:spcBef>
                <a:spcPts val="0"/>
              </a:spcBef>
              <a:spcAft>
                <a:spcPts val="0"/>
              </a:spcAft>
              <a:buClr>
                <a:schemeClr val="dk1"/>
              </a:buClr>
              <a:buSzPts val="2400"/>
              <a:buNone/>
              <a:defRPr sz="2400">
                <a:solidFill>
                  <a:schemeClr val="dk1"/>
                </a:solidFill>
              </a:defRPr>
            </a:lvl9pPr>
          </a:lstStyle>
          <a:p/>
        </p:txBody>
      </p:sp>
      <p:sp>
        <p:nvSpPr>
          <p:cNvPr id="7" name="Google Shape;7;p1"/>
          <p:cNvSpPr txBox="1"/>
          <p:nvPr>
            <p:ph idx="1" type="body"/>
          </p:nvPr>
        </p:nvSpPr>
        <p:spPr>
          <a:xfrm>
            <a:off x="311700" y="794525"/>
            <a:ext cx="8520600" cy="41265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999999"/>
              </a:buClr>
              <a:buSzPts val="1800"/>
              <a:buChar char="●"/>
              <a:defRPr sz="1800">
                <a:solidFill>
                  <a:srgbClr val="999999"/>
                </a:solidFill>
              </a:defRPr>
            </a:lvl1pPr>
            <a:lvl2pPr indent="-317500" lvl="1" marL="914400">
              <a:lnSpc>
                <a:spcPct val="115000"/>
              </a:lnSpc>
              <a:spcBef>
                <a:spcPts val="1600"/>
              </a:spcBef>
              <a:spcAft>
                <a:spcPts val="0"/>
              </a:spcAft>
              <a:buClr>
                <a:srgbClr val="999999"/>
              </a:buClr>
              <a:buSzPts val="1400"/>
              <a:buChar char="○"/>
              <a:defRPr>
                <a:solidFill>
                  <a:srgbClr val="999999"/>
                </a:solidFill>
              </a:defRPr>
            </a:lvl2pPr>
            <a:lvl3pPr indent="-317500" lvl="2" marL="1371600">
              <a:lnSpc>
                <a:spcPct val="115000"/>
              </a:lnSpc>
              <a:spcBef>
                <a:spcPts val="1600"/>
              </a:spcBef>
              <a:spcAft>
                <a:spcPts val="0"/>
              </a:spcAft>
              <a:buClr>
                <a:srgbClr val="999999"/>
              </a:buClr>
              <a:buSzPts val="1400"/>
              <a:buChar char="■"/>
              <a:defRPr>
                <a:solidFill>
                  <a:srgbClr val="999999"/>
                </a:solidFill>
              </a:defRPr>
            </a:lvl3pPr>
            <a:lvl4pPr indent="-317500" lvl="3" marL="1828800">
              <a:lnSpc>
                <a:spcPct val="115000"/>
              </a:lnSpc>
              <a:spcBef>
                <a:spcPts val="1600"/>
              </a:spcBef>
              <a:spcAft>
                <a:spcPts val="0"/>
              </a:spcAft>
              <a:buClr>
                <a:srgbClr val="999999"/>
              </a:buClr>
              <a:buSzPts val="1400"/>
              <a:buChar char="●"/>
              <a:defRPr>
                <a:solidFill>
                  <a:srgbClr val="999999"/>
                </a:solidFill>
              </a:defRPr>
            </a:lvl4pPr>
            <a:lvl5pPr indent="-317500" lvl="4" marL="2286000">
              <a:lnSpc>
                <a:spcPct val="115000"/>
              </a:lnSpc>
              <a:spcBef>
                <a:spcPts val="1600"/>
              </a:spcBef>
              <a:spcAft>
                <a:spcPts val="0"/>
              </a:spcAft>
              <a:buClr>
                <a:srgbClr val="999999"/>
              </a:buClr>
              <a:buSzPts val="1400"/>
              <a:buChar char="○"/>
              <a:defRPr>
                <a:solidFill>
                  <a:srgbClr val="999999"/>
                </a:solidFill>
              </a:defRPr>
            </a:lvl5pPr>
            <a:lvl6pPr indent="-317500" lvl="5" marL="2743200">
              <a:lnSpc>
                <a:spcPct val="115000"/>
              </a:lnSpc>
              <a:spcBef>
                <a:spcPts val="1600"/>
              </a:spcBef>
              <a:spcAft>
                <a:spcPts val="0"/>
              </a:spcAft>
              <a:buClr>
                <a:srgbClr val="999999"/>
              </a:buClr>
              <a:buSzPts val="1400"/>
              <a:buChar char="■"/>
              <a:defRPr>
                <a:solidFill>
                  <a:srgbClr val="999999"/>
                </a:solidFill>
              </a:defRPr>
            </a:lvl6pPr>
            <a:lvl7pPr indent="-317500" lvl="6" marL="3200400">
              <a:lnSpc>
                <a:spcPct val="115000"/>
              </a:lnSpc>
              <a:spcBef>
                <a:spcPts val="1600"/>
              </a:spcBef>
              <a:spcAft>
                <a:spcPts val="0"/>
              </a:spcAft>
              <a:buClr>
                <a:srgbClr val="999999"/>
              </a:buClr>
              <a:buSzPts val="1400"/>
              <a:buChar char="●"/>
              <a:defRPr>
                <a:solidFill>
                  <a:srgbClr val="999999"/>
                </a:solidFill>
              </a:defRPr>
            </a:lvl7pPr>
            <a:lvl8pPr indent="-317500" lvl="7" marL="3657600">
              <a:lnSpc>
                <a:spcPct val="115000"/>
              </a:lnSpc>
              <a:spcBef>
                <a:spcPts val="1600"/>
              </a:spcBef>
              <a:spcAft>
                <a:spcPts val="0"/>
              </a:spcAft>
              <a:buClr>
                <a:srgbClr val="999999"/>
              </a:buClr>
              <a:buSzPts val="1400"/>
              <a:buChar char="○"/>
              <a:defRPr>
                <a:solidFill>
                  <a:srgbClr val="999999"/>
                </a:solidFill>
              </a:defRPr>
            </a:lvl8pPr>
            <a:lvl9pPr indent="-317500" lvl="8" marL="4114800">
              <a:lnSpc>
                <a:spcPct val="115000"/>
              </a:lnSpc>
              <a:spcBef>
                <a:spcPts val="1600"/>
              </a:spcBef>
              <a:spcAft>
                <a:spcPts val="1600"/>
              </a:spcAft>
              <a:buClr>
                <a:srgbClr val="999999"/>
              </a:buClr>
              <a:buSzPts val="1400"/>
              <a:buChar char="■"/>
              <a:defRPr>
                <a:solidFill>
                  <a:srgbClr val="999999"/>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25"/>
            <a:ext cx="111600" cy="5143500"/>
          </a:xfrm>
          <a:prstGeom prst="rect">
            <a:avLst/>
          </a:prstGeom>
          <a:gradFill>
            <a:gsLst>
              <a:gs pos="0">
                <a:srgbClr val="00FF00"/>
              </a:gs>
              <a:gs pos="69000">
                <a:srgbClr val="AA0202"/>
              </a:gs>
              <a:gs pos="100000">
                <a:srgbClr val="54030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a:blip r:embed="rId1">
            <a:alphaModFix/>
          </a:blip>
          <a:stretch>
            <a:fillRect/>
          </a:stretch>
        </p:blipFill>
        <p:spPr>
          <a:xfrm>
            <a:off x="8323475" y="116825"/>
            <a:ext cx="697674" cy="213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junit.org/junit5/docs/current/user-guide/#extensions-test-templat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junit.org/junit5/docs/current/user-guide/#writing-tests-tagging-and-filte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688" y="3275750"/>
            <a:ext cx="8520600" cy="105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testing your java code</a:t>
            </a:r>
            <a:endParaRPr/>
          </a:p>
        </p:txBody>
      </p:sp>
      <p:pic>
        <p:nvPicPr>
          <p:cNvPr id="57" name="Google Shape;57;p13"/>
          <p:cNvPicPr preferRelativeResize="0"/>
          <p:nvPr/>
        </p:nvPicPr>
        <p:blipFill>
          <a:blip r:embed="rId3">
            <a:alphaModFix/>
          </a:blip>
          <a:stretch>
            <a:fillRect/>
          </a:stretch>
        </p:blipFill>
        <p:spPr>
          <a:xfrm>
            <a:off x="880300" y="834149"/>
            <a:ext cx="7383376" cy="225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20" name="Google Shape;120;p22"/>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Run tests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all test cases now pass, the programmer can be confident that the new code meets the test requirements, and does not break or degrade any existing features. If they do not pass, the new code must be adjusted until they do.</a:t>
            </a:r>
            <a:endParaRPr>
              <a:solidFill>
                <a:srgbClr val="000000"/>
              </a:solidFill>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27" name="Google Shape;127;p23"/>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SzPts val="1800"/>
              <a:buAutoNum type="arabicPeriod"/>
            </a:pPr>
            <a:r>
              <a:rPr lang="en"/>
              <a:t>Run tests</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Refactor code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By continually re-running the test cases throughout each refactoring phase, the developer can be confident that the process is not altering any existing functionality. Ensure duplication is removed, and that naming conventions are followed properly. Ensure that there is good readability and maintainability for the newly added code.</a:t>
            </a:r>
            <a:endParaRPr>
              <a:solidFill>
                <a:srgbClr val="000000"/>
              </a:solidFill>
            </a:endParaRPr>
          </a:p>
          <a:p>
            <a:pPr indent="-342900" lvl="0" marL="457200" rtl="0" algn="l">
              <a:spcBef>
                <a:spcPts val="1600"/>
              </a:spcBef>
              <a:spcAft>
                <a:spcPts val="1600"/>
              </a:spcAft>
              <a:buSzPts val="1800"/>
              <a:buAutoNum type="arabicPeriod"/>
            </a:pPr>
            <a:r>
              <a:rPr lang="en"/>
              <a:t>Repeat</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34" name="Google Shape;134;p24"/>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solidFill>
                <a:srgbClr val="000000"/>
              </a:solidFill>
            </a:endParaRPr>
          </a:p>
          <a:p>
            <a:pPr indent="-342900" lvl="0" marL="457200" rtl="0" algn="l">
              <a:spcBef>
                <a:spcPts val="1600"/>
              </a:spcBef>
              <a:spcAft>
                <a:spcPts val="0"/>
              </a:spcAft>
              <a:buSzPts val="1800"/>
              <a:buAutoNum type="arabicPeriod"/>
            </a:pPr>
            <a:r>
              <a:rPr lang="en"/>
              <a:t>Run tests</a:t>
            </a:r>
            <a:endParaRPr>
              <a:solidFill>
                <a:srgbClr val="000000"/>
              </a:solidFill>
            </a:endParaRPr>
          </a:p>
          <a:p>
            <a:pPr indent="-342900" lvl="0" marL="457200" rtl="0" algn="l">
              <a:spcBef>
                <a:spcPts val="1600"/>
              </a:spcBef>
              <a:spcAft>
                <a:spcPts val="0"/>
              </a:spcAft>
              <a:buSzPts val="1800"/>
              <a:buAutoNum type="arabicPeriod"/>
            </a:pPr>
            <a:r>
              <a:rPr lang="en"/>
              <a:t>Refactor code</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Repeat</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Starting with another new test, the cycle is then repeated to push forward the functionality. The size of the steps should always be small, with as few as 1 to 10 edits between each test run. If new code does not rapidly satisfy a new test, or other tests fail unexpectedly, the programmer should undo or revert in preference to excessive debugging. </a:t>
            </a:r>
            <a:endParaRPr>
              <a:solidFill>
                <a:srgbClr val="000000"/>
              </a:solidFill>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JUnit 5</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JUnit 5?</a:t>
            </a:r>
            <a:endParaRPr/>
          </a:p>
        </p:txBody>
      </p:sp>
      <p:sp>
        <p:nvSpPr>
          <p:cNvPr id="147" name="Google Shape;147;p26"/>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5 is composed of several different modules from three different sub-projects.</a:t>
            </a:r>
            <a:endParaRPr/>
          </a:p>
          <a:p>
            <a:pPr indent="0" lvl="0" marL="0" rtl="0" algn="ctr">
              <a:spcBef>
                <a:spcPts val="1600"/>
              </a:spcBef>
              <a:spcAft>
                <a:spcPts val="0"/>
              </a:spcAft>
              <a:buNone/>
            </a:pPr>
            <a:r>
              <a:rPr b="1" lang="en">
                <a:solidFill>
                  <a:schemeClr val="dk1"/>
                </a:solidFill>
              </a:rPr>
              <a:t>JUnit 5 = </a:t>
            </a:r>
            <a:r>
              <a:rPr b="1" i="1" lang="en">
                <a:solidFill>
                  <a:schemeClr val="dk1"/>
                </a:solidFill>
              </a:rPr>
              <a:t>JUnit Platform</a:t>
            </a:r>
            <a:r>
              <a:rPr b="1" lang="en">
                <a:solidFill>
                  <a:schemeClr val="dk1"/>
                </a:solidFill>
              </a:rPr>
              <a:t> + </a:t>
            </a:r>
            <a:r>
              <a:rPr b="1" i="1" lang="en">
                <a:solidFill>
                  <a:schemeClr val="dk1"/>
                </a:solidFill>
              </a:rPr>
              <a:t>JUnit Jupiter</a:t>
            </a:r>
            <a:r>
              <a:rPr b="1" lang="en">
                <a:solidFill>
                  <a:schemeClr val="dk1"/>
                </a:solidFill>
              </a:rPr>
              <a:t> + </a:t>
            </a:r>
            <a:r>
              <a:rPr b="1" i="1" lang="en">
                <a:solidFill>
                  <a:schemeClr val="dk1"/>
                </a:solidFill>
              </a:rPr>
              <a:t>JUnit Vintage</a:t>
            </a:r>
            <a:endParaRPr b="1" i="1">
              <a:solidFill>
                <a:schemeClr val="dk1"/>
              </a:solidFill>
            </a:endParaRPr>
          </a:p>
          <a:p>
            <a:pPr indent="0" lvl="0" marL="0" rtl="0" algn="l">
              <a:spcBef>
                <a:spcPts val="1600"/>
              </a:spcBef>
              <a:spcAft>
                <a:spcPts val="0"/>
              </a:spcAft>
              <a:buNone/>
            </a:pPr>
            <a:r>
              <a:rPr lang="en">
                <a:solidFill>
                  <a:srgbClr val="4A86E8"/>
                </a:solidFill>
              </a:rPr>
              <a:t>The JUnit Platform </a:t>
            </a:r>
            <a:r>
              <a:rPr lang="en"/>
              <a:t>serves as a foundation for launching testing frameworks on the JVM. It also defines the TestEngine API for developing a testing framework that runs on the platform. </a:t>
            </a:r>
            <a:endParaRPr/>
          </a:p>
          <a:p>
            <a:pPr indent="0" lvl="0" marL="0" rtl="0" algn="l">
              <a:spcBef>
                <a:spcPts val="1600"/>
              </a:spcBef>
              <a:spcAft>
                <a:spcPts val="0"/>
              </a:spcAft>
              <a:buClr>
                <a:schemeClr val="dk1"/>
              </a:buClr>
              <a:buSzPts val="1100"/>
              <a:buFont typeface="Arial"/>
              <a:buNone/>
            </a:pPr>
            <a:r>
              <a:rPr lang="en">
                <a:solidFill>
                  <a:srgbClr val="4A86E8"/>
                </a:solidFill>
              </a:rPr>
              <a:t>JUnit Jupiter</a:t>
            </a:r>
            <a:r>
              <a:rPr lang="en"/>
              <a:t> is the combination of the new programming model and extension model for writing tests and extensions in JUnit 5. The Jupiter sub-project provides a TestEngine for running Jupiter based tests on the platform.</a:t>
            </a:r>
            <a:endParaRPr/>
          </a:p>
          <a:p>
            <a:pPr indent="0" lvl="0" marL="0" rtl="0" algn="l">
              <a:spcBef>
                <a:spcPts val="1600"/>
              </a:spcBef>
              <a:spcAft>
                <a:spcPts val="1600"/>
              </a:spcAft>
              <a:buNone/>
            </a:pPr>
            <a:r>
              <a:rPr lang="en">
                <a:solidFill>
                  <a:srgbClr val="4A86E8"/>
                </a:solidFill>
              </a:rPr>
              <a:t>JUnit Vintage</a:t>
            </a:r>
            <a:r>
              <a:rPr lang="en"/>
              <a:t> provides a TestEngine for running JUnit 3 and JUnit 4 based tests on the platform.</a:t>
            </a:r>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a:t>
            </a:r>
            <a:r>
              <a:rPr lang="en"/>
              <a:t> diagram</a:t>
            </a:r>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7"/>
          <p:cNvPicPr preferRelativeResize="0"/>
          <p:nvPr/>
        </p:nvPicPr>
        <p:blipFill>
          <a:blip r:embed="rId3">
            <a:alphaModFix/>
          </a:blip>
          <a:stretch>
            <a:fillRect/>
          </a:stretch>
        </p:blipFill>
        <p:spPr>
          <a:xfrm>
            <a:off x="0" y="1300898"/>
            <a:ext cx="9144002" cy="25417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Java versions for JUnit 5</a:t>
            </a:r>
            <a:endParaRPr/>
          </a:p>
        </p:txBody>
      </p:sp>
      <p:sp>
        <p:nvSpPr>
          <p:cNvPr id="161" name="Google Shape;161;p28"/>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JUnit 5 requires Java 8 (or higher) at runtime.</a:t>
            </a:r>
            <a:endParaRPr/>
          </a:p>
          <a:p>
            <a:pPr indent="-342900" lvl="0" marL="457200" rtl="0" algn="l">
              <a:spcBef>
                <a:spcPts val="1600"/>
              </a:spcBef>
              <a:spcAft>
                <a:spcPts val="1600"/>
              </a:spcAft>
              <a:buSzPts val="1800"/>
              <a:buChar char="●"/>
            </a:pPr>
            <a:r>
              <a:rPr lang="en"/>
              <a:t>However, you can still test code that has been compiled with previous versions of the JDK.</a:t>
            </a:r>
            <a:endParaRPr/>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Writing JUnit tests</a:t>
            </a:r>
            <a:endParaRPr/>
          </a:p>
        </p:txBody>
      </p:sp>
      <p:sp>
        <p:nvSpPr>
          <p:cNvPr id="168" name="Google Shape;16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first test case</a:t>
            </a:r>
            <a:endParaRPr/>
          </a:p>
        </p:txBody>
      </p:sp>
      <p:sp>
        <p:nvSpPr>
          <p:cNvPr id="174" name="Google Shape;17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30"/>
          <p:cNvPicPr preferRelativeResize="0"/>
          <p:nvPr/>
        </p:nvPicPr>
        <p:blipFill>
          <a:blip r:embed="rId3">
            <a:alphaModFix/>
          </a:blip>
          <a:stretch>
            <a:fillRect/>
          </a:stretch>
        </p:blipFill>
        <p:spPr>
          <a:xfrm>
            <a:off x="1663113" y="1318276"/>
            <a:ext cx="5817775" cy="250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205375"/>
            <a:ext cx="8520600" cy="283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Core Annotations in </a:t>
            </a:r>
            <a:endParaRPr/>
          </a:p>
          <a:p>
            <a:pPr indent="0" lvl="0" marL="0" rtl="0" algn="ctr">
              <a:spcBef>
                <a:spcPts val="0"/>
              </a:spcBef>
              <a:spcAft>
                <a:spcPts val="0"/>
              </a:spcAft>
              <a:buNone/>
            </a:pPr>
            <a:r>
              <a:rPr lang="en">
                <a:solidFill>
                  <a:srgbClr val="4A86E8"/>
                </a:solidFill>
                <a:latin typeface="Courier New"/>
                <a:ea typeface="Courier New"/>
                <a:cs typeface="Courier New"/>
                <a:sym typeface="Courier New"/>
              </a:rPr>
              <a:t>org.junit.jupiter.api</a:t>
            </a:r>
            <a:endParaRPr>
              <a:solidFill>
                <a:srgbClr val="4A86E8"/>
              </a:solidFill>
              <a:latin typeface="Courier New"/>
              <a:ea typeface="Courier New"/>
              <a:cs typeface="Courier New"/>
              <a:sym typeface="Courier New"/>
            </a:endParaRPr>
          </a:p>
          <a:p>
            <a:pPr indent="0" lvl="0" marL="0" rtl="0" algn="ctr">
              <a:spcBef>
                <a:spcPts val="0"/>
              </a:spcBef>
              <a:spcAft>
                <a:spcPts val="0"/>
              </a:spcAft>
              <a:buNone/>
            </a:pPr>
            <a:r>
              <a:rPr lang="en"/>
              <a:t>f</a:t>
            </a:r>
            <a:r>
              <a:rPr lang="en"/>
              <a:t>or</a:t>
            </a:r>
            <a:endParaRPr/>
          </a:p>
          <a:p>
            <a:pPr indent="0" lvl="0" marL="0" rtl="0" algn="ctr">
              <a:spcBef>
                <a:spcPts val="0"/>
              </a:spcBef>
              <a:spcAft>
                <a:spcPts val="0"/>
              </a:spcAft>
              <a:buNone/>
            </a:pPr>
            <a:r>
              <a:rPr lang="en">
                <a:solidFill>
                  <a:srgbClr val="4A86E8"/>
                </a:solidFill>
              </a:rPr>
              <a:t>configuring tests</a:t>
            </a:r>
            <a:r>
              <a:rPr lang="en"/>
              <a:t> and </a:t>
            </a:r>
            <a:r>
              <a:rPr lang="en">
                <a:solidFill>
                  <a:srgbClr val="4A86E8"/>
                </a:solidFill>
              </a:rPr>
              <a:t>extending</a:t>
            </a:r>
            <a:r>
              <a:rPr lang="en"/>
              <a:t> the framework</a:t>
            </a:r>
            <a:endParaRPr>
              <a:solidFill>
                <a:srgbClr val="000000"/>
              </a:solidFill>
              <a:latin typeface="Courier New"/>
              <a:ea typeface="Courier New"/>
              <a:cs typeface="Courier New"/>
              <a:sym typeface="Courier New"/>
            </a:endParaRPr>
          </a:p>
        </p:txBody>
      </p:sp>
      <p:sp>
        <p:nvSpPr>
          <p:cNvPr id="181" name="Google Shape;18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a:t>
            </a:r>
            <a:r>
              <a:rPr lang="en"/>
              <a:t> JUnit</a:t>
            </a:r>
            <a:endParaRPr/>
          </a:p>
        </p:txBody>
      </p:sp>
      <p:sp>
        <p:nvSpPr>
          <p:cNvPr id="63" name="Google Shape;63;p14"/>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a:t>
            </a:r>
            <a:r>
              <a:rPr lang="en"/>
              <a:t>it b</a:t>
            </a:r>
            <a:r>
              <a:rPr lang="en"/>
              <a:t>elongs to the </a:t>
            </a:r>
            <a:r>
              <a:rPr lang="en">
                <a:solidFill>
                  <a:srgbClr val="4A86E8"/>
                </a:solidFill>
              </a:rPr>
              <a:t>xUnit unit testing framework</a:t>
            </a:r>
            <a:endParaRPr>
              <a:solidFill>
                <a:srgbClr val="4A86E8"/>
              </a:solidFill>
            </a:endParaRPr>
          </a:p>
          <a:p>
            <a:pPr indent="-342900" lvl="0" marL="457200" rtl="0" algn="l">
              <a:spcBef>
                <a:spcPts val="1600"/>
              </a:spcBef>
              <a:spcAft>
                <a:spcPts val="0"/>
              </a:spcAft>
              <a:buSzPts val="1800"/>
              <a:buChar char="●"/>
            </a:pPr>
            <a:r>
              <a:rPr lang="en"/>
              <a:t>Ported to Java by Kent Beck and Erich Gamma</a:t>
            </a:r>
            <a:endParaRPr/>
          </a:p>
          <a:p>
            <a:pPr indent="-342900" lvl="0" marL="457200" rtl="0" algn="l">
              <a:spcBef>
                <a:spcPts val="1600"/>
              </a:spcBef>
              <a:spcAft>
                <a:spcPts val="0"/>
              </a:spcAft>
              <a:buSzPts val="1800"/>
              <a:buChar char="●"/>
            </a:pPr>
            <a:r>
              <a:rPr lang="en"/>
              <a:t>Open source</a:t>
            </a:r>
            <a:endParaRPr/>
          </a:p>
          <a:p>
            <a:pPr indent="-342900" lvl="0" marL="457200" rtl="0" algn="l">
              <a:spcBef>
                <a:spcPts val="1600"/>
              </a:spcBef>
              <a:spcAft>
                <a:spcPts val="0"/>
              </a:spcAft>
              <a:buSzPts val="1800"/>
              <a:buChar char="●"/>
            </a:pPr>
            <a:r>
              <a:rPr lang="en"/>
              <a:t>Usually used by the </a:t>
            </a:r>
            <a:r>
              <a:rPr lang="en">
                <a:solidFill>
                  <a:srgbClr val="4A86E8"/>
                </a:solidFill>
              </a:rPr>
              <a:t>developer</a:t>
            </a:r>
            <a:endParaRPr>
              <a:solidFill>
                <a:srgbClr val="4A86E8"/>
              </a:solidFill>
            </a:endParaRPr>
          </a:p>
          <a:p>
            <a:pPr indent="-342900" lvl="0" marL="457200" rtl="0" algn="l">
              <a:spcBef>
                <a:spcPts val="1600"/>
              </a:spcBef>
              <a:spcAft>
                <a:spcPts val="1600"/>
              </a:spcAft>
              <a:buSzPts val="1800"/>
              <a:buChar char="●"/>
            </a:pPr>
            <a:r>
              <a:rPr lang="en"/>
              <a:t>Allows devs to </a:t>
            </a:r>
            <a:r>
              <a:rPr lang="en">
                <a:solidFill>
                  <a:srgbClr val="4A86E8"/>
                </a:solidFill>
              </a:rPr>
              <a:t>test small chunks of code</a:t>
            </a:r>
            <a:r>
              <a:rPr lang="en"/>
              <a:t> by writing and executing repeatable tests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187" name="Google Shape;187;p32"/>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method.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@ParameterizedTest</a:t>
            </a:r>
            <a:endParaRPr/>
          </a:p>
          <a:p>
            <a:pPr indent="-342900" lvl="0" marL="457200" rtl="0" algn="l">
              <a:spcBef>
                <a:spcPts val="1600"/>
              </a:spcBef>
              <a:spcAft>
                <a:spcPts val="0"/>
              </a:spcAft>
              <a:buSzPts val="1800"/>
              <a:buChar char="●"/>
            </a:pPr>
            <a:r>
              <a:rPr lang="en"/>
              <a:t>@RepeatedTest</a:t>
            </a:r>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188" name="Google Shape;18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194" name="Google Shape;194;p33"/>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@ParameterizedTest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parameterized test.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@RepeatedTest</a:t>
            </a:r>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195" name="Google Shape;1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01" name="Google Shape;201;p34"/>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 </a:t>
            </a:r>
            <a:r>
              <a:rPr lang="en"/>
              <a:t>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@RepeatedTest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template for a repeated test.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1600"/>
              </a:spcAft>
              <a:buSzPts val="1800"/>
              <a:buChar char="●"/>
            </a:pPr>
            <a:r>
              <a:rPr lang="en"/>
              <a:t>@TestInstance</a:t>
            </a:r>
            <a:endParaRPr/>
          </a:p>
        </p:txBody>
      </p:sp>
      <p:sp>
        <p:nvSpPr>
          <p:cNvPr id="202" name="Google Shape;20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08" name="Google Shape;208;p35"/>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SzPts val="1800"/>
              <a:buChar char="●"/>
            </a:pPr>
            <a:r>
              <a:rPr lang="en"/>
              <a:t>@RepeatedTest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@TestFactory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test factory for dynamic tests. Such methods are inherited unless they are overridden.</a:t>
            </a:r>
            <a:endParaRPr>
              <a:solidFill>
                <a:srgbClr val="000000"/>
              </a:solidFill>
            </a:endParaRPr>
          </a:p>
          <a:p>
            <a:pPr indent="-342900" lvl="0" marL="457200" rtl="0" algn="l">
              <a:spcBef>
                <a:spcPts val="1600"/>
              </a:spcBef>
              <a:spcAft>
                <a:spcPts val="1600"/>
              </a:spcAft>
              <a:buSzPts val="1800"/>
              <a:buChar char="●"/>
            </a:pPr>
            <a:r>
              <a:rPr lang="en"/>
              <a:t>@TestInstance</a:t>
            </a:r>
            <a:endParaRPr/>
          </a:p>
        </p:txBody>
      </p:sp>
      <p:sp>
        <p:nvSpPr>
          <p:cNvPr id="209" name="Google Shape;20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15" name="Google Shape;215;p36"/>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a:t>
            </a:r>
            <a:endParaRPr>
              <a:solidFill>
                <a:srgbClr val="000000"/>
              </a:solidFill>
            </a:endParaRPr>
          </a:p>
          <a:p>
            <a:pPr indent="-342900" lvl="0" marL="457200" rtl="0" algn="l">
              <a:spcBef>
                <a:spcPts val="1600"/>
              </a:spcBef>
              <a:spcAft>
                <a:spcPts val="0"/>
              </a:spcAft>
              <a:buSzPts val="1800"/>
              <a:buChar char="●"/>
            </a:pPr>
            <a:r>
              <a:rPr lang="en"/>
              <a:t>@ParameterizedTest</a:t>
            </a:r>
            <a:endParaRPr>
              <a:solidFill>
                <a:srgbClr val="000000"/>
              </a:solidFill>
            </a:endParaRPr>
          </a:p>
          <a:p>
            <a:pPr indent="-342900" lvl="0" marL="457200" rtl="0" algn="l">
              <a:spcBef>
                <a:spcPts val="1600"/>
              </a:spcBef>
              <a:spcAft>
                <a:spcPts val="0"/>
              </a:spcAft>
              <a:buSzPts val="1800"/>
              <a:buChar char="●"/>
            </a:pPr>
            <a:r>
              <a:rPr lang="en"/>
              <a:t>@RepeatedTest</a:t>
            </a:r>
            <a:endParaRPr>
              <a:solidFill>
                <a:srgbClr val="000000"/>
              </a:solidFill>
            </a:endParaRPr>
          </a:p>
          <a:p>
            <a:pPr indent="-342900" lvl="0" marL="457200" rtl="0" algn="l">
              <a:spcBef>
                <a:spcPts val="1600"/>
              </a:spcBef>
              <a:spcAft>
                <a:spcPts val="0"/>
              </a:spcAft>
              <a:buSzPts val="1800"/>
              <a:buChar char="●"/>
            </a:pPr>
            <a:r>
              <a:rPr lang="en"/>
              <a:t>@TestFactory</a:t>
            </a:r>
            <a:endParaRPr/>
          </a:p>
          <a:p>
            <a:pPr indent="-342900" lvl="0" marL="457200" rtl="0" algn="l">
              <a:spcBef>
                <a:spcPts val="1600"/>
              </a:spcBef>
              <a:spcAft>
                <a:spcPts val="0"/>
              </a:spcAft>
              <a:buClr>
                <a:srgbClr val="000000"/>
              </a:buClr>
              <a:buSzPts val="1800"/>
              <a:buChar char="●"/>
            </a:pPr>
            <a:r>
              <a:rPr lang="en">
                <a:solidFill>
                  <a:srgbClr val="000000"/>
                </a:solidFill>
              </a:rPr>
              <a:t>@TestInstance</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Used to configure the test instance lifecycle for the annotated test class. Such annotations are inherited.</a:t>
            </a:r>
            <a:endParaRPr>
              <a:solidFill>
                <a:srgbClr val="000000"/>
              </a:solidFill>
            </a:endParaRPr>
          </a:p>
        </p:txBody>
      </p:sp>
      <p:sp>
        <p:nvSpPr>
          <p:cNvPr id="216" name="Google Shape;21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22" name="Google Shape;222;p37"/>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@TestTemplate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a method is a template for test cases designed to be invoked multiple times depending on the number of invocation contexts returned by the registered</a:t>
            </a:r>
            <a:r>
              <a:rPr lang="en" u="sng">
                <a:solidFill>
                  <a:srgbClr val="000000"/>
                </a:solidFill>
                <a:hlinkClick r:id="rId3"/>
              </a:rPr>
              <a:t> providers</a:t>
            </a:r>
            <a:r>
              <a:rPr lang="en">
                <a:solidFill>
                  <a:srgbClr val="000000"/>
                </a:solidFill>
              </a:rPr>
              <a:t>. Such methods are inherited unless they are overridden.</a:t>
            </a:r>
            <a:endParaRPr>
              <a:solidFill>
                <a:srgbClr val="000000"/>
              </a:solidFill>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23" name="Google Shape;22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29" name="Google Shape;229;p38"/>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Clr>
                <a:srgbClr val="000000"/>
              </a:buClr>
              <a:buSzPts val="1800"/>
              <a:buChar char="●"/>
            </a:pPr>
            <a:r>
              <a:rPr lang="en">
                <a:solidFill>
                  <a:srgbClr val="000000"/>
                </a:solidFill>
              </a:rPr>
              <a:t>@DisplayName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Declares a custom display name for the test class or test method. Such annotations are not inherited.</a:t>
            </a:r>
            <a:endParaRPr>
              <a:solidFill>
                <a:srgbClr val="000000"/>
              </a:solidFill>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30" name="Google Shape;23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36" name="Google Shape;236;p39"/>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Clr>
                <a:srgbClr val="000000"/>
              </a:buClr>
              <a:buSzPts val="1800"/>
              <a:buChar char="●"/>
            </a:pPr>
            <a:r>
              <a:rPr lang="en">
                <a:solidFill>
                  <a:srgbClr val="000000"/>
                </a:solidFill>
              </a:rPr>
              <a:t>@BeforeEach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before each @Test, @RepeatedTest, @ParameterizedTest, or @TestFactory method in the current class; analogous to JUnit 4’s @Before. Such methods are inherited unless they are overridden.</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1600"/>
              </a:spcAft>
              <a:buSzPts val="1800"/>
              <a:buChar char="●"/>
            </a:pPr>
            <a:r>
              <a:rPr lang="en"/>
              <a:t>@BeforeAll</a:t>
            </a:r>
            <a:endParaRPr/>
          </a:p>
        </p:txBody>
      </p:sp>
      <p:sp>
        <p:nvSpPr>
          <p:cNvPr id="237" name="Google Shape;23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43" name="Google Shape;243;p40"/>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Clr>
                <a:srgbClr val="000000"/>
              </a:buClr>
              <a:buSzPts val="1800"/>
              <a:buChar char="●"/>
            </a:pPr>
            <a:r>
              <a:rPr lang="en">
                <a:solidFill>
                  <a:srgbClr val="000000"/>
                </a:solidFill>
              </a:rPr>
              <a:t>@AfterEach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after each @Test, @RepeatedTest, @ParameterizedTest, or @TestFactory method in the current class; analogous to JUnit 4’s @After. Such methods are inherited unless they are overridden.</a:t>
            </a:r>
            <a:endParaRPr>
              <a:solidFill>
                <a:srgbClr val="000000"/>
              </a:solidFill>
            </a:endParaRPr>
          </a:p>
          <a:p>
            <a:pPr indent="-342900" lvl="0" marL="457200" rtl="0" algn="l">
              <a:spcBef>
                <a:spcPts val="1600"/>
              </a:spcBef>
              <a:spcAft>
                <a:spcPts val="1600"/>
              </a:spcAft>
              <a:buSzPts val="1800"/>
              <a:buChar char="●"/>
            </a:pPr>
            <a:r>
              <a:rPr lang="en"/>
              <a:t>@BeforeAll</a:t>
            </a:r>
            <a:endParaRPr/>
          </a:p>
        </p:txBody>
      </p:sp>
      <p:sp>
        <p:nvSpPr>
          <p:cNvPr id="244" name="Google Shape;24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50" name="Google Shape;250;p41"/>
          <p:cNvSpPr txBox="1"/>
          <p:nvPr>
            <p:ph idx="1" type="body"/>
          </p:nvPr>
        </p:nvSpPr>
        <p:spPr>
          <a:xfrm>
            <a:off x="311700" y="873725"/>
            <a:ext cx="8619000" cy="4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@TestTemplate</a:t>
            </a:r>
            <a:endParaRPr/>
          </a:p>
          <a:p>
            <a:pPr indent="-342900" lvl="0" marL="457200" rtl="0" algn="l">
              <a:spcBef>
                <a:spcPts val="1600"/>
              </a:spcBef>
              <a:spcAft>
                <a:spcPts val="0"/>
              </a:spcAft>
              <a:buSzPts val="1800"/>
              <a:buChar char="●"/>
            </a:pPr>
            <a:r>
              <a:rPr lang="en"/>
              <a:t>@DisplayName</a:t>
            </a:r>
            <a:endParaRPr/>
          </a:p>
          <a:p>
            <a:pPr indent="-342900" lvl="0" marL="457200" rtl="0" algn="l">
              <a:spcBef>
                <a:spcPts val="1600"/>
              </a:spcBef>
              <a:spcAft>
                <a:spcPts val="0"/>
              </a:spcAft>
              <a:buSzPts val="1800"/>
              <a:buChar char="●"/>
            </a:pPr>
            <a:r>
              <a:rPr lang="en"/>
              <a:t>@BeforeEach</a:t>
            </a:r>
            <a:endParaRPr/>
          </a:p>
          <a:p>
            <a:pPr indent="-342900" lvl="0" marL="457200" rtl="0" algn="l">
              <a:spcBef>
                <a:spcPts val="1600"/>
              </a:spcBef>
              <a:spcAft>
                <a:spcPts val="0"/>
              </a:spcAft>
              <a:buSzPts val="1800"/>
              <a:buChar char="●"/>
            </a:pPr>
            <a:r>
              <a:rPr lang="en"/>
              <a:t>@AfterEach</a:t>
            </a:r>
            <a:endParaRPr/>
          </a:p>
          <a:p>
            <a:pPr indent="-342900" lvl="0" marL="457200" rtl="0" algn="l">
              <a:spcBef>
                <a:spcPts val="1600"/>
              </a:spcBef>
              <a:spcAft>
                <a:spcPts val="0"/>
              </a:spcAft>
              <a:buClr>
                <a:srgbClr val="000000"/>
              </a:buClr>
              <a:buSzPts val="1800"/>
              <a:buChar char="●"/>
            </a:pPr>
            <a:r>
              <a:rPr lang="en">
                <a:solidFill>
                  <a:srgbClr val="000000"/>
                </a:solidFill>
              </a:rPr>
              <a:t>@BeforeAll</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Denotes that the annotated method should be executed before all @Test, @RepeatedTest, @ParameterizedTest, and @TestFactory methods in the current class; analogous to JUnit 4’s @BeforeClass. Such methods are inherited (unless they are hidden or overridden) and must be static (unless the "per-class" test instance lifecycle is used).</a:t>
            </a:r>
            <a:endParaRPr>
              <a:solidFill>
                <a:srgbClr val="000000"/>
              </a:solidFill>
            </a:endParaRPr>
          </a:p>
        </p:txBody>
      </p:sp>
      <p:sp>
        <p:nvSpPr>
          <p:cNvPr id="251" name="Google Shape;25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want to unit test our software?</a:t>
            </a:r>
            <a:endParaRPr/>
          </a:p>
        </p:txBody>
      </p:sp>
      <p:sp>
        <p:nvSpPr>
          <p:cNvPr id="70" name="Google Shape;70;p15"/>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Implementation: </a:t>
            </a:r>
            <a:r>
              <a:rPr lang="en">
                <a:solidFill>
                  <a:srgbClr val="4A86E8"/>
                </a:solidFill>
              </a:rPr>
              <a:t>manual</a:t>
            </a:r>
            <a:r>
              <a:rPr lang="en"/>
              <a:t> and\or </a:t>
            </a:r>
            <a:r>
              <a:rPr lang="en">
                <a:solidFill>
                  <a:srgbClr val="4A86E8"/>
                </a:solidFill>
              </a:rPr>
              <a:t>automated</a:t>
            </a:r>
            <a:r>
              <a:rPr lang="en"/>
              <a:t>.</a:t>
            </a:r>
            <a:endParaRPr>
              <a:solidFill>
                <a:srgbClr val="4A86E8"/>
              </a:solidFill>
            </a:endParaRPr>
          </a:p>
          <a:p>
            <a:pPr indent="-342900" lvl="0" marL="457200" rtl="0" algn="l">
              <a:spcBef>
                <a:spcPts val="1600"/>
              </a:spcBef>
              <a:spcAft>
                <a:spcPts val="0"/>
              </a:spcAft>
              <a:buSzPts val="1800"/>
              <a:buChar char="●"/>
            </a:pPr>
            <a:r>
              <a:rPr lang="en"/>
              <a:t>Performed during the</a:t>
            </a:r>
            <a:r>
              <a:rPr lang="en"/>
              <a:t> </a:t>
            </a:r>
            <a:r>
              <a:rPr lang="en">
                <a:solidFill>
                  <a:srgbClr val="4A86E8"/>
                </a:solidFill>
              </a:rPr>
              <a:t>development phase</a:t>
            </a:r>
            <a:r>
              <a:rPr lang="en"/>
              <a:t> of a software process model e.g. Agile sprint development phase </a:t>
            </a:r>
            <a:r>
              <a:rPr i="1" lang="en"/>
              <a:t>i </a:t>
            </a:r>
            <a:r>
              <a:rPr lang="en"/>
              <a:t>of </a:t>
            </a:r>
            <a:r>
              <a:rPr i="1" lang="en"/>
              <a:t>n</a:t>
            </a:r>
            <a:r>
              <a:rPr lang="en"/>
              <a:t>.</a:t>
            </a:r>
            <a:endParaRPr/>
          </a:p>
          <a:p>
            <a:pPr indent="-342900" lvl="0" marL="457200" rtl="0" algn="l">
              <a:spcBef>
                <a:spcPts val="1600"/>
              </a:spcBef>
              <a:spcAft>
                <a:spcPts val="0"/>
              </a:spcAft>
              <a:buSzPts val="1800"/>
              <a:buChar char="●"/>
            </a:pPr>
            <a:r>
              <a:rPr lang="en">
                <a:solidFill>
                  <a:srgbClr val="4A86E8"/>
                </a:solidFill>
              </a:rPr>
              <a:t>Objective</a:t>
            </a:r>
            <a:r>
              <a:rPr lang="en"/>
              <a:t> is to isolate a section of code and verify its correctness.</a:t>
            </a:r>
            <a:endParaRPr/>
          </a:p>
          <a:p>
            <a:pPr indent="-342900" lvl="0" marL="457200" rtl="0" algn="l">
              <a:spcBef>
                <a:spcPts val="1600"/>
              </a:spcBef>
              <a:spcAft>
                <a:spcPts val="0"/>
              </a:spcAft>
              <a:buSzPts val="1800"/>
              <a:buChar char="●"/>
            </a:pPr>
            <a:r>
              <a:rPr lang="en">
                <a:solidFill>
                  <a:srgbClr val="4A86E8"/>
                </a:solidFill>
              </a:rPr>
              <a:t>Goal</a:t>
            </a:r>
            <a:r>
              <a:rPr lang="en"/>
              <a:t> is to find bugs and programmer errors in each of t</a:t>
            </a:r>
            <a:r>
              <a:rPr lang="en"/>
              <a:t>hose parts.</a:t>
            </a:r>
            <a:endParaRPr/>
          </a:p>
          <a:p>
            <a:pPr indent="-342900" lvl="0" marL="457200" rtl="0" algn="l">
              <a:spcBef>
                <a:spcPts val="1600"/>
              </a:spcBef>
              <a:spcAft>
                <a:spcPts val="0"/>
              </a:spcAft>
              <a:buSzPts val="1800"/>
              <a:buChar char="●"/>
            </a:pPr>
            <a:r>
              <a:rPr lang="en">
                <a:solidFill>
                  <a:srgbClr val="4A86E8"/>
                </a:solidFill>
              </a:rPr>
              <a:t>Repercussions of poor\no unit testing</a:t>
            </a:r>
            <a:r>
              <a:rPr lang="en"/>
              <a:t> lead to system, integration, and acceptance testing overhead (time, cost, number of defects).</a:t>
            </a:r>
            <a:endParaRPr/>
          </a:p>
          <a:p>
            <a:pPr indent="-342900" lvl="0" marL="457200" rtl="0" algn="l">
              <a:spcBef>
                <a:spcPts val="1600"/>
              </a:spcBef>
              <a:spcAft>
                <a:spcPts val="1600"/>
              </a:spcAft>
              <a:buSzPts val="1800"/>
              <a:buChar char="●"/>
            </a:pPr>
            <a:r>
              <a:rPr lang="en"/>
              <a:t>Identifying defects early on </a:t>
            </a:r>
            <a:r>
              <a:rPr lang="en">
                <a:solidFill>
                  <a:srgbClr val="4A86E8"/>
                </a:solidFill>
              </a:rPr>
              <a:t>improves testing phase efficiency</a:t>
            </a:r>
            <a:endParaRPr>
              <a:solidFill>
                <a:srgbClr val="4A86E8"/>
              </a:solidFill>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57" name="Google Shape;257;p42"/>
          <p:cNvSpPr txBox="1"/>
          <p:nvPr>
            <p:ph idx="1" type="body"/>
          </p:nvPr>
        </p:nvSpPr>
        <p:spPr>
          <a:xfrm>
            <a:off x="311700" y="885575"/>
            <a:ext cx="8520600" cy="40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Clr>
                <a:srgbClr val="000000"/>
              </a:buClr>
              <a:buSzPts val="1800"/>
              <a:buChar char="●"/>
            </a:pPr>
            <a:r>
              <a:rPr lang="en">
                <a:solidFill>
                  <a:srgbClr val="000000"/>
                </a:solidFill>
              </a:rPr>
              <a:t>@AfterAll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method should be executed after all @Test, @RepeatedTest, @ParameterizedTest, and @TestFactory methods in the current class; analogous to JUnit 4’s @AfterClass. Such methods are inherited (unless they are hidden or overridden) and must be static (unless the "per-class" test instance lifecycle is used).</a:t>
            </a:r>
            <a:endParaRPr>
              <a:solidFill>
                <a:srgbClr val="000000"/>
              </a:solidFill>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58" name="Google Shape;25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64" name="Google Shape;264;p43"/>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Clr>
                <a:srgbClr val="000000"/>
              </a:buClr>
              <a:buSzPts val="1800"/>
              <a:buChar char="●"/>
            </a:pPr>
            <a:r>
              <a:rPr lang="en">
                <a:solidFill>
                  <a:srgbClr val="000000"/>
                </a:solidFill>
              </a:rPr>
              <a:t>@Nested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Denotes that the annotated class is a nested, non-static test class. @BeforeAll and @AfterAll methods cannot be used directly in a @Nested test class unless the "per-class" test instance lifecycle is used. Such annotations are not inherited.</a:t>
            </a:r>
            <a:endParaRPr>
              <a:solidFill>
                <a:srgbClr val="000000"/>
              </a:solidFill>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65" name="Google Shape;26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71" name="Google Shape;271;p44"/>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Clr>
                <a:srgbClr val="000000"/>
              </a:buClr>
              <a:buSzPts val="1800"/>
              <a:buChar char="●"/>
            </a:pPr>
            <a:r>
              <a:rPr lang="en">
                <a:solidFill>
                  <a:srgbClr val="000000"/>
                </a:solidFill>
              </a:rPr>
              <a:t>@Tag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Used to declare tags for filtering tests, either at the class or method level; analogous to test groups in TestNG or Categories in JUnit 4. Such annotations are inherited at the class level but not at the method level.</a:t>
            </a:r>
            <a:endParaRPr>
              <a:solidFill>
                <a:srgbClr val="000000"/>
              </a:solidFill>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1600"/>
              </a:spcAft>
              <a:buSzPts val="1800"/>
              <a:buChar char="●"/>
            </a:pPr>
            <a:r>
              <a:rPr lang="en"/>
              <a:t>@ExtendWith</a:t>
            </a:r>
            <a:endParaRPr/>
          </a:p>
        </p:txBody>
      </p:sp>
      <p:sp>
        <p:nvSpPr>
          <p:cNvPr id="272" name="Google Shape;272;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78" name="Google Shape;278;p45"/>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 </a:t>
            </a:r>
            <a:r>
              <a:rPr lang="en"/>
              <a:t>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Clr>
                <a:srgbClr val="000000"/>
              </a:buClr>
              <a:buSzPts val="1800"/>
              <a:buChar char="●"/>
            </a:pPr>
            <a:r>
              <a:rPr lang="en">
                <a:solidFill>
                  <a:srgbClr val="000000"/>
                </a:solidFill>
              </a:rPr>
              <a:t>@Disabled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Used to disable a test class or test method; analogous to JUnit 4’s @Ignore. Such annotations are not inherited.</a:t>
            </a:r>
            <a:endParaRPr>
              <a:solidFill>
                <a:srgbClr val="000000"/>
              </a:solidFill>
            </a:endParaRPr>
          </a:p>
          <a:p>
            <a:pPr indent="-342900" lvl="0" marL="457200" rtl="0" algn="l">
              <a:spcBef>
                <a:spcPts val="1600"/>
              </a:spcBef>
              <a:spcAft>
                <a:spcPts val="1600"/>
              </a:spcAft>
              <a:buSzPts val="1800"/>
              <a:buChar char="●"/>
            </a:pPr>
            <a:r>
              <a:rPr lang="en"/>
              <a:t>@ExtendWith</a:t>
            </a:r>
            <a:endParaRPr/>
          </a:p>
        </p:txBody>
      </p:sp>
      <p:sp>
        <p:nvSpPr>
          <p:cNvPr id="279" name="Google Shape;27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Jupiter supports the following annotations for configuring tests and extending the framework.</a:t>
            </a:r>
            <a:endParaRPr/>
          </a:p>
        </p:txBody>
      </p:sp>
      <p:sp>
        <p:nvSpPr>
          <p:cNvPr id="285" name="Google Shape;285;p46"/>
          <p:cNvSpPr txBox="1"/>
          <p:nvPr>
            <p:ph idx="1" type="body"/>
          </p:nvPr>
        </p:nvSpPr>
        <p:spPr>
          <a:xfrm>
            <a:off x="311700" y="1039550"/>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solidFill>
                  <a:srgbClr val="4A86E8"/>
                </a:solidFill>
              </a:rPr>
              <a:t>core annotations</a:t>
            </a:r>
            <a:r>
              <a:rPr lang="en"/>
              <a:t> are located in the org.junit.jupiter.api package in the junit-jupiter-api module.</a:t>
            </a:r>
            <a:endParaRPr/>
          </a:p>
          <a:p>
            <a:pPr indent="-342900" lvl="0" marL="457200" rtl="0" algn="l">
              <a:spcBef>
                <a:spcPts val="1600"/>
              </a:spcBef>
              <a:spcAft>
                <a:spcPts val="0"/>
              </a:spcAft>
              <a:buSzPts val="1800"/>
              <a:buChar char="●"/>
            </a:pPr>
            <a:r>
              <a:rPr lang="en"/>
              <a:t>@AfterAll</a:t>
            </a:r>
            <a:endParaRPr/>
          </a:p>
          <a:p>
            <a:pPr indent="-342900" lvl="0" marL="457200" rtl="0" algn="l">
              <a:spcBef>
                <a:spcPts val="1600"/>
              </a:spcBef>
              <a:spcAft>
                <a:spcPts val="0"/>
              </a:spcAft>
              <a:buSzPts val="1800"/>
              <a:buChar char="●"/>
            </a:pPr>
            <a:r>
              <a:rPr lang="en"/>
              <a:t>@Nested</a:t>
            </a:r>
            <a:endParaRPr/>
          </a:p>
          <a:p>
            <a:pPr indent="-342900" lvl="0" marL="457200" rtl="0" algn="l">
              <a:spcBef>
                <a:spcPts val="1600"/>
              </a:spcBef>
              <a:spcAft>
                <a:spcPts val="0"/>
              </a:spcAft>
              <a:buSzPts val="1800"/>
              <a:buChar char="●"/>
            </a:pPr>
            <a:r>
              <a:rPr lang="en"/>
              <a:t>@Tag</a:t>
            </a:r>
            <a:endParaRPr/>
          </a:p>
          <a:p>
            <a:pPr indent="-342900" lvl="0" marL="457200" rtl="0" algn="l">
              <a:spcBef>
                <a:spcPts val="1600"/>
              </a:spcBef>
              <a:spcAft>
                <a:spcPts val="0"/>
              </a:spcAft>
              <a:buSzPts val="1800"/>
              <a:buChar char="●"/>
            </a:pPr>
            <a:r>
              <a:rPr lang="en"/>
              <a:t>@Disabled</a:t>
            </a:r>
            <a:endParaRPr/>
          </a:p>
          <a:p>
            <a:pPr indent="-342900" lvl="0" marL="457200" rtl="0" algn="l">
              <a:spcBef>
                <a:spcPts val="1600"/>
              </a:spcBef>
              <a:spcAft>
                <a:spcPts val="0"/>
              </a:spcAft>
              <a:buClr>
                <a:srgbClr val="000000"/>
              </a:buClr>
              <a:buSzPts val="1800"/>
              <a:buChar char="●"/>
            </a:pPr>
            <a:r>
              <a:rPr lang="en">
                <a:solidFill>
                  <a:srgbClr val="000000"/>
                </a:solidFill>
              </a:rPr>
              <a:t>@ExtendWith</a:t>
            </a:r>
            <a:endParaRPr>
              <a:solidFill>
                <a:srgbClr val="000000"/>
              </a:solidFill>
            </a:endParaRPr>
          </a:p>
          <a:p>
            <a:pPr indent="-317500" lvl="1" marL="914400" rtl="0" algn="l">
              <a:spcBef>
                <a:spcPts val="0"/>
              </a:spcBef>
              <a:spcAft>
                <a:spcPts val="1600"/>
              </a:spcAft>
              <a:buClr>
                <a:srgbClr val="000000"/>
              </a:buClr>
              <a:buSzPts val="1400"/>
              <a:buChar char="➢"/>
            </a:pPr>
            <a:r>
              <a:rPr lang="en">
                <a:solidFill>
                  <a:srgbClr val="000000"/>
                </a:solidFill>
              </a:rPr>
              <a:t>Used to register custom extensions. Such annotations are inherited.</a:t>
            </a:r>
            <a:endParaRPr>
              <a:solidFill>
                <a:srgbClr val="000000"/>
              </a:solidFill>
            </a:endParaRPr>
          </a:p>
        </p:txBody>
      </p:sp>
      <p:sp>
        <p:nvSpPr>
          <p:cNvPr id="286" name="Google Shape;286;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265500" y="416525"/>
            <a:ext cx="4045200" cy="45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Methods annotated with </a:t>
            </a:r>
            <a:r>
              <a:rPr lang="en" sz="3000">
                <a:solidFill>
                  <a:srgbClr val="4A86E8"/>
                </a:solidFill>
              </a:rPr>
              <a:t>@Test</a:t>
            </a:r>
            <a:r>
              <a:rPr lang="en" sz="3000"/>
              <a:t>, </a:t>
            </a:r>
            <a:r>
              <a:rPr lang="en" sz="3000">
                <a:solidFill>
                  <a:srgbClr val="4A86E8"/>
                </a:solidFill>
              </a:rPr>
              <a:t>@TestTemplate</a:t>
            </a:r>
            <a:r>
              <a:rPr lang="en" sz="3000"/>
              <a:t>, </a:t>
            </a:r>
            <a:r>
              <a:rPr lang="en" sz="3000">
                <a:solidFill>
                  <a:srgbClr val="4A86E8"/>
                </a:solidFill>
              </a:rPr>
              <a:t>@RepeatedTest</a:t>
            </a:r>
            <a:r>
              <a:rPr lang="en" sz="3000"/>
              <a:t>, </a:t>
            </a:r>
            <a:r>
              <a:rPr lang="en" sz="3000">
                <a:solidFill>
                  <a:srgbClr val="4A86E8"/>
                </a:solidFill>
              </a:rPr>
              <a:t>@BeforeAll</a:t>
            </a:r>
            <a:r>
              <a:rPr lang="en" sz="3000"/>
              <a:t>, </a:t>
            </a:r>
            <a:r>
              <a:rPr lang="en" sz="3000">
                <a:solidFill>
                  <a:srgbClr val="4A86E8"/>
                </a:solidFill>
              </a:rPr>
              <a:t>@AfterAll</a:t>
            </a:r>
            <a:r>
              <a:rPr lang="en" sz="3000"/>
              <a:t>, </a:t>
            </a:r>
            <a:r>
              <a:rPr lang="en" sz="3000">
                <a:solidFill>
                  <a:srgbClr val="4A86E8"/>
                </a:solidFill>
              </a:rPr>
              <a:t>@BeforeEach</a:t>
            </a:r>
            <a:r>
              <a:rPr lang="en" sz="3000"/>
              <a:t>, or </a:t>
            </a:r>
            <a:r>
              <a:rPr lang="en" sz="3000">
                <a:solidFill>
                  <a:srgbClr val="4A86E8"/>
                </a:solidFill>
              </a:rPr>
              <a:t>@AfterEach</a:t>
            </a:r>
            <a:r>
              <a:rPr lang="en" sz="3000"/>
              <a:t> annotations must not return a value.</a:t>
            </a:r>
            <a:endParaRPr sz="3000"/>
          </a:p>
        </p:txBody>
      </p:sp>
      <p:sp>
        <p:nvSpPr>
          <p:cNvPr id="292" name="Google Shape;29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47"/>
          <p:cNvPicPr preferRelativeResize="0"/>
          <p:nvPr/>
        </p:nvPicPr>
        <p:blipFill>
          <a:blip r:embed="rId3">
            <a:alphaModFix/>
          </a:blip>
          <a:stretch>
            <a:fillRect/>
          </a:stretch>
        </p:blipFill>
        <p:spPr>
          <a:xfrm>
            <a:off x="4972450" y="89525"/>
            <a:ext cx="3499993"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Meta-Annotations</a:t>
            </a:r>
            <a:endParaRPr>
              <a:solidFill>
                <a:srgbClr val="4A86E8"/>
              </a:solidFill>
            </a:endParaRPr>
          </a:p>
          <a:p>
            <a:pPr indent="0" lvl="0" marL="0" rtl="0" algn="ctr">
              <a:spcBef>
                <a:spcPts val="0"/>
              </a:spcBef>
              <a:spcAft>
                <a:spcPts val="0"/>
              </a:spcAft>
              <a:buNone/>
            </a:pPr>
            <a:r>
              <a:rPr lang="en"/>
              <a:t>a</a:t>
            </a:r>
            <a:r>
              <a:rPr lang="en"/>
              <a:t>nd</a:t>
            </a:r>
            <a:endParaRPr/>
          </a:p>
          <a:p>
            <a:pPr indent="0" lvl="0" marL="0" rtl="0" algn="ctr">
              <a:spcBef>
                <a:spcPts val="0"/>
              </a:spcBef>
              <a:spcAft>
                <a:spcPts val="0"/>
              </a:spcAft>
              <a:buNone/>
            </a:pPr>
            <a:r>
              <a:rPr lang="en">
                <a:solidFill>
                  <a:srgbClr val="4A86E8"/>
                </a:solidFill>
              </a:rPr>
              <a:t>Composed Annotations</a:t>
            </a:r>
            <a:endParaRPr>
              <a:solidFill>
                <a:srgbClr val="4A86E8"/>
              </a:solidFill>
            </a:endParaRPr>
          </a:p>
        </p:txBody>
      </p:sp>
      <p:sp>
        <p:nvSpPr>
          <p:cNvPr id="299" name="Google Shape;29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Meta-Annotations and Composed Annotations</a:t>
            </a:r>
            <a:endParaRPr/>
          </a:p>
        </p:txBody>
      </p:sp>
      <p:sp>
        <p:nvSpPr>
          <p:cNvPr id="305" name="Google Shape;305;p49"/>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JUnit Jupiter annotations can be used as </a:t>
            </a:r>
            <a:r>
              <a:rPr lang="en">
                <a:solidFill>
                  <a:srgbClr val="4A86E8"/>
                </a:solidFill>
              </a:rPr>
              <a:t>meta-annotations.</a:t>
            </a:r>
            <a:r>
              <a:rPr lang="en"/>
              <a:t> That means that you can </a:t>
            </a:r>
            <a:r>
              <a:rPr lang="en">
                <a:solidFill>
                  <a:srgbClr val="4A86E8"/>
                </a:solidFill>
              </a:rPr>
              <a:t>define your own composed annotation </a:t>
            </a:r>
            <a:r>
              <a:rPr lang="en"/>
              <a:t>that will automatically inherit the semantics of its meta-annotations.</a:t>
            </a:r>
            <a:endParaRPr/>
          </a:p>
          <a:p>
            <a:pPr indent="-342900" lvl="0" marL="457200" rtl="0" algn="l">
              <a:spcBef>
                <a:spcPts val="1000"/>
              </a:spcBef>
              <a:spcAft>
                <a:spcPts val="1000"/>
              </a:spcAft>
              <a:buSzPts val="1800"/>
              <a:buChar char="●"/>
            </a:pPr>
            <a:r>
              <a:rPr lang="en">
                <a:solidFill>
                  <a:srgbClr val="4A86E8"/>
                </a:solidFill>
              </a:rPr>
              <a:t>For example</a:t>
            </a:r>
            <a:r>
              <a:rPr lang="en"/>
              <a:t>, instead of copying and pasting @Tag("fast") throughout your code base (see</a:t>
            </a:r>
            <a:r>
              <a:rPr lang="en" u="sng">
                <a:solidFill>
                  <a:schemeClr val="hlink"/>
                </a:solidFill>
                <a:hlinkClick r:id="rId3"/>
              </a:rPr>
              <a:t> Tagging and Filtering</a:t>
            </a:r>
            <a:r>
              <a:rPr lang="en"/>
              <a:t>), you can create a custom composed annotation named @Fast as follows. @Fast can then be used as a drop-in replacement for @Tag("fast").</a:t>
            </a:r>
            <a:endParaRPr/>
          </a:p>
        </p:txBody>
      </p:sp>
      <p:sp>
        <p:nvSpPr>
          <p:cNvPr id="306" name="Google Shape;30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Meta-Annotations and Composed Annotations</a:t>
            </a:r>
            <a:endParaRPr/>
          </a:p>
        </p:txBody>
      </p:sp>
      <p:sp>
        <p:nvSpPr>
          <p:cNvPr id="312" name="Google Shape;31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50"/>
          <p:cNvPicPr preferRelativeResize="0"/>
          <p:nvPr/>
        </p:nvPicPr>
        <p:blipFill>
          <a:blip r:embed="rId3">
            <a:alphaModFix/>
          </a:blip>
          <a:stretch>
            <a:fillRect/>
          </a:stretch>
        </p:blipFill>
        <p:spPr>
          <a:xfrm>
            <a:off x="2266839" y="1300125"/>
            <a:ext cx="4610325" cy="2646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Test classes</a:t>
            </a:r>
            <a:endParaRPr>
              <a:solidFill>
                <a:srgbClr val="4A86E8"/>
              </a:solidFill>
            </a:endParaRPr>
          </a:p>
          <a:p>
            <a:pPr indent="0" lvl="0" marL="0" rtl="0" algn="ctr">
              <a:spcBef>
                <a:spcPts val="0"/>
              </a:spcBef>
              <a:spcAft>
                <a:spcPts val="0"/>
              </a:spcAft>
              <a:buNone/>
            </a:pPr>
            <a:r>
              <a:rPr lang="en"/>
              <a:t>a</a:t>
            </a:r>
            <a:r>
              <a:rPr lang="en"/>
              <a:t>nd</a:t>
            </a:r>
            <a:endParaRPr/>
          </a:p>
          <a:p>
            <a:pPr indent="0" lvl="0" marL="0" rtl="0" algn="ctr">
              <a:spcBef>
                <a:spcPts val="0"/>
              </a:spcBef>
              <a:spcAft>
                <a:spcPts val="0"/>
              </a:spcAft>
              <a:buNone/>
            </a:pPr>
            <a:r>
              <a:rPr lang="en">
                <a:solidFill>
                  <a:srgbClr val="4A86E8"/>
                </a:solidFill>
              </a:rPr>
              <a:t>methods</a:t>
            </a:r>
            <a:endParaRPr>
              <a:solidFill>
                <a:srgbClr val="4A86E8"/>
              </a:solidFill>
            </a:endParaRPr>
          </a:p>
        </p:txBody>
      </p:sp>
      <p:sp>
        <p:nvSpPr>
          <p:cNvPr id="319" name="Google Shape;31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Test-driven development with JUnit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classes and methods</a:t>
            </a:r>
            <a:endParaRPr/>
          </a:p>
        </p:txBody>
      </p:sp>
      <p:sp>
        <p:nvSpPr>
          <p:cNvPr id="325" name="Google Shape;325;p52"/>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lang="en">
                <a:solidFill>
                  <a:srgbClr val="4A86E8"/>
                </a:solidFill>
              </a:rPr>
              <a:t>test method </a:t>
            </a:r>
            <a:r>
              <a:rPr lang="en"/>
              <a:t>is any instance method that is directly or meta-annotated with </a:t>
            </a:r>
            <a:r>
              <a:rPr lang="en">
                <a:solidFill>
                  <a:srgbClr val="4A86E8"/>
                </a:solidFill>
              </a:rPr>
              <a:t>@Test</a:t>
            </a:r>
            <a:r>
              <a:rPr lang="en"/>
              <a:t>, </a:t>
            </a:r>
            <a:r>
              <a:rPr lang="en">
                <a:solidFill>
                  <a:srgbClr val="4A86E8"/>
                </a:solidFill>
              </a:rPr>
              <a:t>@RepeatedTest</a:t>
            </a:r>
            <a:r>
              <a:rPr lang="en"/>
              <a:t>, </a:t>
            </a:r>
            <a:r>
              <a:rPr lang="en">
                <a:solidFill>
                  <a:srgbClr val="4A86E8"/>
                </a:solidFill>
              </a:rPr>
              <a:t>@ParameterizedTest</a:t>
            </a:r>
            <a:r>
              <a:rPr lang="en"/>
              <a:t>, </a:t>
            </a:r>
            <a:r>
              <a:rPr lang="en">
                <a:solidFill>
                  <a:srgbClr val="4A86E8"/>
                </a:solidFill>
              </a:rPr>
              <a:t>@TestFactory</a:t>
            </a:r>
            <a:r>
              <a:rPr lang="en"/>
              <a:t>, or </a:t>
            </a:r>
            <a:r>
              <a:rPr lang="en">
                <a:solidFill>
                  <a:srgbClr val="4A86E8"/>
                </a:solidFill>
              </a:rPr>
              <a:t>@TestTemplate</a:t>
            </a:r>
            <a:r>
              <a:rPr lang="en"/>
              <a:t>.</a:t>
            </a:r>
            <a:endParaRPr/>
          </a:p>
          <a:p>
            <a:pPr indent="-342900" lvl="0" marL="457200" rtl="0" algn="l">
              <a:spcBef>
                <a:spcPts val="1000"/>
              </a:spcBef>
              <a:spcAft>
                <a:spcPts val="1000"/>
              </a:spcAft>
              <a:buSzPts val="1800"/>
              <a:buChar char="●"/>
            </a:pPr>
            <a:r>
              <a:rPr lang="en"/>
              <a:t>A </a:t>
            </a:r>
            <a:r>
              <a:rPr lang="en">
                <a:solidFill>
                  <a:srgbClr val="4A86E8"/>
                </a:solidFill>
              </a:rPr>
              <a:t>test class </a:t>
            </a:r>
            <a:r>
              <a:rPr lang="en"/>
              <a:t>is any top level or static member class that contains at least one test method.</a:t>
            </a:r>
            <a:endParaRPr/>
          </a:p>
        </p:txBody>
      </p:sp>
      <p:sp>
        <p:nvSpPr>
          <p:cNvPr id="326" name="Google Shape;32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standard test class</a:t>
            </a:r>
            <a:endParaRPr/>
          </a:p>
        </p:txBody>
      </p:sp>
      <p:sp>
        <p:nvSpPr>
          <p:cNvPr id="332" name="Google Shape;332;p53"/>
          <p:cNvSpPr txBox="1"/>
          <p:nvPr>
            <p:ph idx="2" type="body"/>
          </p:nvPr>
        </p:nvSpPr>
        <p:spPr>
          <a:xfrm>
            <a:off x="319725" y="3029425"/>
            <a:ext cx="4097700" cy="789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4A86E8"/>
                </a:solidFill>
              </a:rPr>
              <a:t>Neither test classes nor test methods need to be </a:t>
            </a:r>
            <a:r>
              <a:rPr b="1" lang="en">
                <a:solidFill>
                  <a:srgbClr val="4A86E8"/>
                </a:solidFill>
              </a:rPr>
              <a:t>public</a:t>
            </a:r>
            <a:r>
              <a:rPr lang="en">
                <a:solidFill>
                  <a:srgbClr val="4A86E8"/>
                </a:solidFill>
              </a:rPr>
              <a:t>. See method declarations with no public modifier.</a:t>
            </a:r>
            <a:endParaRPr>
              <a:solidFill>
                <a:srgbClr val="4A86E8"/>
              </a:solidFill>
            </a:endParaRPr>
          </a:p>
        </p:txBody>
      </p:sp>
      <p:sp>
        <p:nvSpPr>
          <p:cNvPr id="333" name="Google Shape;33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53"/>
          <p:cNvPicPr preferRelativeResize="0"/>
          <p:nvPr/>
        </p:nvPicPr>
        <p:blipFill>
          <a:blip r:embed="rId3">
            <a:alphaModFix/>
          </a:blip>
          <a:stretch>
            <a:fillRect/>
          </a:stretch>
        </p:blipFill>
        <p:spPr>
          <a:xfrm>
            <a:off x="5263676" y="0"/>
            <a:ext cx="3116473" cy="51434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265500" y="1233175"/>
            <a:ext cx="4045200" cy="77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 display names</a:t>
            </a:r>
            <a:endParaRPr/>
          </a:p>
        </p:txBody>
      </p:sp>
      <p:sp>
        <p:nvSpPr>
          <p:cNvPr id="340" name="Google Shape;340;p54"/>
          <p:cNvSpPr txBox="1"/>
          <p:nvPr>
            <p:ph idx="2" type="body"/>
          </p:nvPr>
        </p:nvSpPr>
        <p:spPr>
          <a:xfrm>
            <a:off x="556700" y="2010775"/>
            <a:ext cx="3545700" cy="2558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4A86E8"/>
                </a:solidFill>
              </a:rPr>
              <a:t>Test classes and test methods can declare custom display names</a:t>
            </a:r>
            <a:r>
              <a:rPr lang="en"/>
              <a:t> — with spaces, special characters, and even emojis — that will be displayed by test runners and test reporting.</a:t>
            </a:r>
            <a:endParaRPr/>
          </a:p>
        </p:txBody>
      </p:sp>
      <p:sp>
        <p:nvSpPr>
          <p:cNvPr id="341" name="Google Shape;34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54"/>
          <p:cNvPicPr preferRelativeResize="0"/>
          <p:nvPr/>
        </p:nvPicPr>
        <p:blipFill>
          <a:blip r:embed="rId3">
            <a:alphaModFix/>
          </a:blip>
          <a:stretch>
            <a:fillRect/>
          </a:stretch>
        </p:blipFill>
        <p:spPr>
          <a:xfrm>
            <a:off x="4572000" y="760650"/>
            <a:ext cx="4572001" cy="3808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369600" y="1434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Assertions</a:t>
            </a:r>
            <a:endParaRPr/>
          </a:p>
        </p:txBody>
      </p:sp>
      <p:sp>
        <p:nvSpPr>
          <p:cNvPr id="348" name="Google Shape;348;p55"/>
          <p:cNvSpPr txBox="1"/>
          <p:nvPr>
            <p:ph idx="2" type="body"/>
          </p:nvPr>
        </p:nvSpPr>
        <p:spPr>
          <a:xfrm>
            <a:off x="473700" y="1625775"/>
            <a:ext cx="3837000" cy="29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JUnit Jupiter comes with many of the </a:t>
            </a:r>
            <a:r>
              <a:rPr lang="en">
                <a:solidFill>
                  <a:srgbClr val="4A86E8"/>
                </a:solidFill>
              </a:rPr>
              <a:t>assertion methods</a:t>
            </a:r>
            <a:r>
              <a:rPr lang="en"/>
              <a:t> that JUnit 4 has and adds a few that lend themselves well to being used with Java 8 lambdas. </a:t>
            </a:r>
            <a:endParaRPr/>
          </a:p>
          <a:p>
            <a:pPr indent="0" lvl="0" marL="0" rtl="0" algn="l">
              <a:spcBef>
                <a:spcPts val="1600"/>
              </a:spcBef>
              <a:spcAft>
                <a:spcPts val="1600"/>
              </a:spcAft>
              <a:buNone/>
            </a:pPr>
            <a:r>
              <a:rPr lang="en">
                <a:solidFill>
                  <a:srgbClr val="4A86E8"/>
                </a:solidFill>
              </a:rPr>
              <a:t>All JUnit Jupiter assertions are </a:t>
            </a:r>
            <a:r>
              <a:rPr b="1" lang="en">
                <a:solidFill>
                  <a:srgbClr val="4A86E8"/>
                </a:solidFill>
              </a:rPr>
              <a:t>static</a:t>
            </a:r>
            <a:r>
              <a:rPr lang="en">
                <a:solidFill>
                  <a:srgbClr val="4A86E8"/>
                </a:solidFill>
              </a:rPr>
              <a:t> </a:t>
            </a:r>
            <a:r>
              <a:rPr b="1" lang="en">
                <a:solidFill>
                  <a:srgbClr val="4A86E8"/>
                </a:solidFill>
              </a:rPr>
              <a:t>methods </a:t>
            </a:r>
            <a:r>
              <a:rPr lang="en">
                <a:solidFill>
                  <a:srgbClr val="4A86E8"/>
                </a:solidFill>
              </a:rPr>
              <a:t>in the org.junit.jupiter.api.Assertions class.</a:t>
            </a:r>
            <a:endParaRPr>
              <a:solidFill>
                <a:srgbClr val="4A86E8"/>
              </a:solidFill>
            </a:endParaRPr>
          </a:p>
        </p:txBody>
      </p:sp>
      <p:sp>
        <p:nvSpPr>
          <p:cNvPr id="349" name="Google Shape;349;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5"/>
          <p:cNvSpPr txBox="1"/>
          <p:nvPr>
            <p:ph idx="2" type="body"/>
          </p:nvPr>
        </p:nvSpPr>
        <p:spPr>
          <a:xfrm>
            <a:off x="4984900" y="1233325"/>
            <a:ext cx="3837000" cy="29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See this example (and all others) on GitHub:</a:t>
            </a:r>
            <a:endParaRPr/>
          </a:p>
          <a:p>
            <a:pPr indent="0" lvl="0" marL="0" rtl="0" algn="l">
              <a:spcBef>
                <a:spcPts val="1600"/>
              </a:spcBef>
              <a:spcAft>
                <a:spcPts val="0"/>
              </a:spcAft>
              <a:buNone/>
            </a:pPr>
            <a:r>
              <a:rPr lang="en" sz="1100" u="sng">
                <a:solidFill>
                  <a:schemeClr val="accent5"/>
                </a:solidFill>
              </a:rPr>
              <a:t>https://github.com/mathewr23/Java_Tutorials/tree/master/src/jUnit</a:t>
            </a:r>
            <a:r>
              <a:rPr lang="en" sz="1000" u="sng">
                <a:solidFill>
                  <a:schemeClr val="accent5"/>
                </a:solidFill>
              </a:rPr>
              <a:t>/AssertionsDemo.java</a:t>
            </a:r>
            <a:endParaRPr sz="1000" u="sng">
              <a:solidFill>
                <a:schemeClr val="accent5"/>
              </a:solidFill>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360250" y="1434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Assumptions</a:t>
            </a:r>
            <a:endParaRPr/>
          </a:p>
        </p:txBody>
      </p:sp>
      <p:sp>
        <p:nvSpPr>
          <p:cNvPr id="356" name="Google Shape;356;p56"/>
          <p:cNvSpPr txBox="1"/>
          <p:nvPr>
            <p:ph idx="2" type="body"/>
          </p:nvPr>
        </p:nvSpPr>
        <p:spPr>
          <a:xfrm>
            <a:off x="464350" y="15310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JUnit Jupiter comes with a subset of the </a:t>
            </a:r>
            <a:r>
              <a:rPr lang="en">
                <a:solidFill>
                  <a:srgbClr val="4A86E8"/>
                </a:solidFill>
              </a:rPr>
              <a:t>assumption methods</a:t>
            </a:r>
            <a:r>
              <a:rPr lang="en"/>
              <a:t> that JUnit 4 provides and adds a few that lend themselves well to being used with Java 8 lambdas.</a:t>
            </a:r>
            <a:endParaRPr/>
          </a:p>
          <a:p>
            <a:pPr indent="0" lvl="0" marL="0" rtl="0" algn="l">
              <a:spcBef>
                <a:spcPts val="1600"/>
              </a:spcBef>
              <a:spcAft>
                <a:spcPts val="1600"/>
              </a:spcAft>
              <a:buNone/>
            </a:pPr>
            <a:r>
              <a:rPr lang="en">
                <a:solidFill>
                  <a:srgbClr val="4A86E8"/>
                </a:solidFill>
              </a:rPr>
              <a:t>All JUnit Jupiter assumptions are </a:t>
            </a:r>
            <a:r>
              <a:rPr b="1" lang="en">
                <a:solidFill>
                  <a:srgbClr val="4A86E8"/>
                </a:solidFill>
              </a:rPr>
              <a:t>static methods</a:t>
            </a:r>
            <a:r>
              <a:rPr lang="en">
                <a:solidFill>
                  <a:srgbClr val="4A86E8"/>
                </a:solidFill>
              </a:rPr>
              <a:t> in the org.junit.jupiter.api.Assumptions class.</a:t>
            </a:r>
            <a:endParaRPr>
              <a:solidFill>
                <a:srgbClr val="4A86E8"/>
              </a:solidFill>
            </a:endParaRPr>
          </a:p>
        </p:txBody>
      </p:sp>
      <p:sp>
        <p:nvSpPr>
          <p:cNvPr id="357" name="Google Shape;357;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8" name="Google Shape;358;p56"/>
          <p:cNvPicPr preferRelativeResize="0"/>
          <p:nvPr/>
        </p:nvPicPr>
        <p:blipFill>
          <a:blip r:embed="rId3">
            <a:alphaModFix/>
          </a:blip>
          <a:stretch>
            <a:fillRect/>
          </a:stretch>
        </p:blipFill>
        <p:spPr>
          <a:xfrm>
            <a:off x="4572000" y="392550"/>
            <a:ext cx="4572000" cy="4358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265500" y="1908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Disabling tests</a:t>
            </a:r>
            <a:endParaRPr/>
          </a:p>
        </p:txBody>
      </p:sp>
      <p:sp>
        <p:nvSpPr>
          <p:cNvPr id="364" name="Google Shape;364;p57"/>
          <p:cNvSpPr txBox="1"/>
          <p:nvPr>
            <p:ph idx="2" type="body"/>
          </p:nvPr>
        </p:nvSpPr>
        <p:spPr>
          <a:xfrm>
            <a:off x="369600" y="1673150"/>
            <a:ext cx="3837000" cy="243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Entire </a:t>
            </a:r>
            <a:r>
              <a:rPr lang="en">
                <a:solidFill>
                  <a:srgbClr val="4A86E8"/>
                </a:solidFill>
              </a:rPr>
              <a:t>test classes </a:t>
            </a:r>
            <a:r>
              <a:rPr lang="en"/>
              <a:t>or</a:t>
            </a:r>
            <a:r>
              <a:rPr lang="en">
                <a:solidFill>
                  <a:srgbClr val="4A86E8"/>
                </a:solidFill>
              </a:rPr>
              <a:t> individual test methods may be </a:t>
            </a:r>
            <a:r>
              <a:rPr b="1" lang="en">
                <a:solidFill>
                  <a:srgbClr val="4A86E8"/>
                </a:solidFill>
              </a:rPr>
              <a:t>disabled </a:t>
            </a:r>
            <a:r>
              <a:rPr lang="en"/>
              <a:t>via the </a:t>
            </a:r>
            <a:r>
              <a:rPr lang="en">
                <a:solidFill>
                  <a:srgbClr val="4A86E8"/>
                </a:solidFill>
              </a:rPr>
              <a:t>@Disabled</a:t>
            </a:r>
            <a:r>
              <a:rPr lang="en"/>
              <a:t> annotation, via one of the annotations discussed in Conditional Test Execution, or via a custom ExecutionCondition.</a:t>
            </a:r>
            <a:endParaRPr/>
          </a:p>
        </p:txBody>
      </p:sp>
      <p:sp>
        <p:nvSpPr>
          <p:cNvPr id="365" name="Google Shape;36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6" name="Google Shape;366;p57"/>
          <p:cNvPicPr preferRelativeResize="0"/>
          <p:nvPr/>
        </p:nvPicPr>
        <p:blipFill>
          <a:blip r:embed="rId3">
            <a:alphaModFix/>
          </a:blip>
          <a:stretch>
            <a:fillRect/>
          </a:stretch>
        </p:blipFill>
        <p:spPr>
          <a:xfrm>
            <a:off x="5327763" y="190850"/>
            <a:ext cx="3371850" cy="2143125"/>
          </a:xfrm>
          <a:prstGeom prst="rect">
            <a:avLst/>
          </a:prstGeom>
          <a:noFill/>
          <a:ln>
            <a:noFill/>
          </a:ln>
        </p:spPr>
      </p:pic>
      <p:pic>
        <p:nvPicPr>
          <p:cNvPr id="367" name="Google Shape;367;p57"/>
          <p:cNvPicPr preferRelativeResize="0"/>
          <p:nvPr/>
        </p:nvPicPr>
        <p:blipFill>
          <a:blip r:embed="rId4">
            <a:alphaModFix/>
          </a:blip>
          <a:stretch>
            <a:fillRect/>
          </a:stretch>
        </p:blipFill>
        <p:spPr>
          <a:xfrm>
            <a:off x="5543688" y="2571750"/>
            <a:ext cx="2939979" cy="236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72300" y="116825"/>
            <a:ext cx="69765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is often used in test-driven development for Agile projects</a:t>
            </a:r>
            <a:endParaRPr/>
          </a:p>
        </p:txBody>
      </p:sp>
      <p:sp>
        <p:nvSpPr>
          <p:cNvPr id="83" name="Google Shape;83;p17"/>
          <p:cNvSpPr txBox="1"/>
          <p:nvPr>
            <p:ph idx="1" type="body"/>
          </p:nvPr>
        </p:nvSpPr>
        <p:spPr>
          <a:xfrm>
            <a:off x="311700" y="1075100"/>
            <a:ext cx="8358600" cy="384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 are converted into test cases</a:t>
            </a:r>
            <a:endParaRPr/>
          </a:p>
          <a:p>
            <a:pPr indent="-342900" lvl="0" marL="457200" rtl="0" algn="l">
              <a:spcBef>
                <a:spcPts val="1600"/>
              </a:spcBef>
              <a:spcAft>
                <a:spcPts val="0"/>
              </a:spcAft>
              <a:buSzPts val="1800"/>
              <a:buChar char="●"/>
            </a:pPr>
            <a:r>
              <a:rPr lang="en"/>
              <a:t>Test cases are coded before any other code is developed</a:t>
            </a:r>
            <a:endParaRPr/>
          </a:p>
          <a:p>
            <a:pPr indent="-317500" lvl="1" marL="914400" rtl="0" algn="l">
              <a:spcBef>
                <a:spcPts val="1600"/>
              </a:spcBef>
              <a:spcAft>
                <a:spcPts val="0"/>
              </a:spcAft>
              <a:buSzPts val="1400"/>
              <a:buChar char="○"/>
            </a:pPr>
            <a:r>
              <a:rPr lang="en"/>
              <a:t>This makes developers understand and focus on the requirements</a:t>
            </a:r>
            <a:endParaRPr/>
          </a:p>
          <a:p>
            <a:pPr indent="-342900" lvl="0" marL="457200" rtl="0" algn="l">
              <a:spcBef>
                <a:spcPts val="1600"/>
              </a:spcBef>
              <a:spcAft>
                <a:spcPts val="0"/>
              </a:spcAft>
              <a:buSzPts val="1800"/>
              <a:buChar char="●"/>
            </a:pPr>
            <a:r>
              <a:rPr lang="en"/>
              <a:t>Code is written until the tests </a:t>
            </a:r>
            <a:r>
              <a:rPr i="1" lang="en"/>
              <a:t>only just</a:t>
            </a:r>
            <a:r>
              <a:rPr lang="en"/>
              <a:t> pass, ensuring that the minimum requirements have been met</a:t>
            </a:r>
            <a:endParaRPr/>
          </a:p>
          <a:p>
            <a:pPr indent="-342900" lvl="0" marL="457200" rtl="0" algn="l">
              <a:spcBef>
                <a:spcPts val="1600"/>
              </a:spcBef>
              <a:spcAft>
                <a:spcPts val="0"/>
              </a:spcAft>
              <a:buSzPts val="1800"/>
              <a:buChar char="●"/>
            </a:pPr>
            <a:r>
              <a:rPr lang="en"/>
              <a:t>Code can be refactored</a:t>
            </a:r>
            <a:endParaRPr/>
          </a:p>
          <a:p>
            <a:pPr indent="-342900" lvl="0" marL="457200" rtl="0" algn="l">
              <a:spcBef>
                <a:spcPts val="1600"/>
              </a:spcBef>
              <a:spcAft>
                <a:spcPts val="0"/>
              </a:spcAft>
              <a:buSzPts val="1800"/>
              <a:buChar char="●"/>
            </a:pPr>
            <a:r>
              <a:rPr lang="en"/>
              <a:t>Repeat the tests</a:t>
            </a:r>
            <a:endParaRPr/>
          </a:p>
          <a:p>
            <a:pPr indent="-342900" lvl="0" marL="457200" rtl="0" algn="l">
              <a:spcBef>
                <a:spcPts val="1600"/>
              </a:spcBef>
              <a:spcAft>
                <a:spcPts val="1600"/>
              </a:spcAft>
              <a:buClr>
                <a:srgbClr val="000000"/>
              </a:buClr>
              <a:buSzPts val="1800"/>
              <a:buChar char="✓"/>
            </a:pPr>
            <a:r>
              <a:rPr lang="en">
                <a:solidFill>
                  <a:srgbClr val="000000"/>
                </a:solidFill>
              </a:rPr>
              <a:t>Improves quality of code and testing phase efficiency, whilst conforming to requirements</a:t>
            </a:r>
            <a:endParaRPr>
              <a:solidFill>
                <a:srgbClr val="000000"/>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est-driven development (TDD) cycle</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8"/>
          <p:cNvPicPr preferRelativeResize="0"/>
          <p:nvPr/>
        </p:nvPicPr>
        <p:blipFill>
          <a:blip r:embed="rId3">
            <a:alphaModFix/>
          </a:blip>
          <a:stretch>
            <a:fillRect/>
          </a:stretch>
        </p:blipFill>
        <p:spPr>
          <a:xfrm>
            <a:off x="414300" y="699575"/>
            <a:ext cx="5922801" cy="3476149"/>
          </a:xfrm>
          <a:prstGeom prst="rect">
            <a:avLst/>
          </a:prstGeom>
          <a:noFill/>
          <a:ln>
            <a:noFill/>
          </a:ln>
        </p:spPr>
      </p:pic>
      <p:sp>
        <p:nvSpPr>
          <p:cNvPr id="92" name="Google Shape;92;p18"/>
          <p:cNvSpPr txBox="1"/>
          <p:nvPr/>
        </p:nvSpPr>
        <p:spPr>
          <a:xfrm>
            <a:off x="2120950" y="4175725"/>
            <a:ext cx="25095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By Xarawn - Own work, CC BY-SA 4.0, https://commons.wikimedia.org/w/index.php?curid=44782343</a:t>
            </a:r>
            <a:endParaRPr sz="800"/>
          </a:p>
        </p:txBody>
      </p:sp>
      <p:sp>
        <p:nvSpPr>
          <p:cNvPr id="93" name="Google Shape;93;p18"/>
          <p:cNvSpPr txBox="1"/>
          <p:nvPr/>
        </p:nvSpPr>
        <p:spPr>
          <a:xfrm>
            <a:off x="6538200" y="1614450"/>
            <a:ext cx="2345100" cy="164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Add a test</a:t>
            </a:r>
            <a:endParaRPr/>
          </a:p>
          <a:p>
            <a:pPr indent="-317500" lvl="0" marL="457200" rtl="0" algn="l">
              <a:spcBef>
                <a:spcPts val="0"/>
              </a:spcBef>
              <a:spcAft>
                <a:spcPts val="0"/>
              </a:spcAft>
              <a:buSzPts val="1400"/>
              <a:buAutoNum type="arabicPeriod"/>
            </a:pPr>
            <a:r>
              <a:rPr lang="en"/>
              <a:t>Run all tests and observe outcome</a:t>
            </a:r>
            <a:endParaRPr/>
          </a:p>
          <a:p>
            <a:pPr indent="-317500" lvl="0" marL="457200" rtl="0" algn="l">
              <a:spcBef>
                <a:spcPts val="0"/>
              </a:spcBef>
              <a:spcAft>
                <a:spcPts val="0"/>
              </a:spcAft>
              <a:buSzPts val="1400"/>
              <a:buAutoNum type="arabicPeriod"/>
            </a:pPr>
            <a:r>
              <a:rPr lang="en"/>
              <a:t>Write the code</a:t>
            </a:r>
            <a:endParaRPr/>
          </a:p>
          <a:p>
            <a:pPr indent="-317500" lvl="0" marL="457200" rtl="0" algn="l">
              <a:spcBef>
                <a:spcPts val="0"/>
              </a:spcBef>
              <a:spcAft>
                <a:spcPts val="0"/>
              </a:spcAft>
              <a:buSzPts val="1400"/>
              <a:buAutoNum type="arabicPeriod"/>
            </a:pPr>
            <a:r>
              <a:rPr lang="en"/>
              <a:t>Run tests</a:t>
            </a:r>
            <a:endParaRPr/>
          </a:p>
          <a:p>
            <a:pPr indent="-317500" lvl="0" marL="457200" rtl="0" algn="l">
              <a:spcBef>
                <a:spcPts val="0"/>
              </a:spcBef>
              <a:spcAft>
                <a:spcPts val="0"/>
              </a:spcAft>
              <a:buSzPts val="1400"/>
              <a:buAutoNum type="arabicPeriod"/>
            </a:pPr>
            <a:r>
              <a:rPr lang="en"/>
              <a:t>Refactor code</a:t>
            </a:r>
            <a:endParaRPr/>
          </a:p>
          <a:p>
            <a:pPr indent="-317500" lvl="0" marL="457200" rtl="0" algn="l">
              <a:spcBef>
                <a:spcPts val="0"/>
              </a:spcBef>
              <a:spcAft>
                <a:spcPts val="0"/>
              </a:spcAft>
              <a:buSzPts val="1400"/>
              <a:buAutoNum type="arabicPeriod"/>
            </a:pPr>
            <a:r>
              <a:rPr lang="en"/>
              <a:t>Repeat</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99" name="Google Shape;99;p19"/>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Add a 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new feature begins with writing a test. Write a test that defines a function or improves an existing function. Use cases and user stories are used to cover the requirements and exception conditions.</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p>
          <a:p>
            <a:pPr indent="-342900" lvl="0" marL="457200" rtl="0" algn="l">
              <a:spcBef>
                <a:spcPts val="1600"/>
              </a:spcBef>
              <a:spcAft>
                <a:spcPts val="0"/>
              </a:spcAft>
              <a:buSzPts val="1800"/>
              <a:buAutoNum type="arabicPeriod"/>
            </a:pPr>
            <a:r>
              <a:rPr lang="en"/>
              <a:t>Write the code</a:t>
            </a:r>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06" name="Google Shape;106;p20"/>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Run all tests and observe the outcome of the newly added 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This validates that the test harness is working correctly, and shows that the new test does not pass without requiring new code because the required behavior already exists, and it rules out the possibility that the new test is flawed and will always pass. The new test should fail for the expected reason. This step increases the developer's confidence in the new test.</a:t>
            </a:r>
            <a:endParaRPr>
              <a:solidFill>
                <a:srgbClr val="000000"/>
              </a:solidFill>
            </a:endParaRPr>
          </a:p>
          <a:p>
            <a:pPr indent="-342900" lvl="0" marL="457200" rtl="0" algn="l">
              <a:spcBef>
                <a:spcPts val="1600"/>
              </a:spcBef>
              <a:spcAft>
                <a:spcPts val="0"/>
              </a:spcAft>
              <a:buSzPts val="1800"/>
              <a:buAutoNum type="arabicPeriod"/>
            </a:pPr>
            <a:r>
              <a:rPr lang="en"/>
              <a:t>Write the code</a:t>
            </a:r>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72300" y="116825"/>
            <a:ext cx="76638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cycle explained</a:t>
            </a:r>
            <a:endParaRPr/>
          </a:p>
        </p:txBody>
      </p:sp>
      <p:sp>
        <p:nvSpPr>
          <p:cNvPr id="113" name="Google Shape;113;p21"/>
          <p:cNvSpPr txBox="1"/>
          <p:nvPr>
            <p:ph idx="1" type="body"/>
          </p:nvPr>
        </p:nvSpPr>
        <p:spPr>
          <a:xfrm>
            <a:off x="311700" y="794525"/>
            <a:ext cx="8520600" cy="41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 a test</a:t>
            </a:r>
            <a:endParaRPr>
              <a:solidFill>
                <a:srgbClr val="000000"/>
              </a:solidFill>
            </a:endParaRPr>
          </a:p>
          <a:p>
            <a:pPr indent="-342900" lvl="0" marL="457200" rtl="0" algn="l">
              <a:spcBef>
                <a:spcPts val="1600"/>
              </a:spcBef>
              <a:spcAft>
                <a:spcPts val="0"/>
              </a:spcAft>
              <a:buSzPts val="1800"/>
              <a:buAutoNum type="arabicPeriod"/>
            </a:pPr>
            <a:r>
              <a:rPr lang="en"/>
              <a:t>Run all tests and observe the outcome of the newly added test</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Write the code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next step is to write some code that causes the test to pass. The new code written at this stage is not perfect and may, for example, pass the test in an inelegant way. That is acceptable because it will be improved and honed in Step 5. At this point, the only purpose of the written code is to pass the test. The programmer must not write code that is beyond the functionality that the test checks.</a:t>
            </a:r>
            <a:endParaRPr>
              <a:solidFill>
                <a:srgbClr val="000000"/>
              </a:solidFill>
            </a:endParaRPr>
          </a:p>
          <a:p>
            <a:pPr indent="-342900" lvl="0" marL="457200" rtl="0" algn="l">
              <a:spcBef>
                <a:spcPts val="1600"/>
              </a:spcBef>
              <a:spcAft>
                <a:spcPts val="0"/>
              </a:spcAft>
              <a:buSzPts val="1800"/>
              <a:buAutoNum type="arabicPeriod"/>
            </a:pPr>
            <a:r>
              <a:rPr lang="en"/>
              <a:t>Run tests</a:t>
            </a:r>
            <a:endParaRPr/>
          </a:p>
          <a:p>
            <a:pPr indent="-342900" lvl="0" marL="457200" rtl="0" algn="l">
              <a:spcBef>
                <a:spcPts val="1600"/>
              </a:spcBef>
              <a:spcAft>
                <a:spcPts val="0"/>
              </a:spcAft>
              <a:buSzPts val="1800"/>
              <a:buAutoNum type="arabicPeriod"/>
            </a:pPr>
            <a:r>
              <a:rPr lang="en"/>
              <a:t>Refactor code</a:t>
            </a:r>
            <a:endParaRPr/>
          </a:p>
          <a:p>
            <a:pPr indent="-342900" lvl="0" marL="457200" rtl="0" algn="l">
              <a:spcBef>
                <a:spcPts val="1600"/>
              </a:spcBef>
              <a:spcAft>
                <a:spcPts val="1600"/>
              </a:spcAft>
              <a:buSzPts val="1800"/>
              <a:buAutoNum type="arabicPeriod"/>
            </a:pPr>
            <a:r>
              <a:rPr lang="en"/>
              <a:t>Repeat</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nit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