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58" r:id="rId5"/>
    <p:sldId id="355" r:id="rId6"/>
    <p:sldId id="360" r:id="rId7"/>
    <p:sldId id="364" r:id="rId8"/>
    <p:sldId id="361" r:id="rId9"/>
    <p:sldId id="365" r:id="rId10"/>
    <p:sldId id="362" r:id="rId11"/>
    <p:sldId id="363" r:id="rId12"/>
    <p:sldId id="3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unak Nayak" initials="RN" lastIdx="1" clrIdx="0">
    <p:extLst>
      <p:ext uri="{19B8F6BF-5375-455C-9EA6-DF929625EA0E}">
        <p15:presenceInfo xmlns:p15="http://schemas.microsoft.com/office/powerpoint/2012/main" userId="S-1-5-21-448539723-746137067-1801674531-366734" providerId="AD"/>
      </p:ext>
    </p:extLst>
  </p:cmAuthor>
  <p:cmAuthor id="2" name="Hemaprabha Sridharan" initials="HS" lastIdx="1" clrIdx="1">
    <p:extLst>
      <p:ext uri="{19B8F6BF-5375-455C-9EA6-DF929625EA0E}">
        <p15:presenceInfo xmlns:p15="http://schemas.microsoft.com/office/powerpoint/2012/main" userId="S-1-5-21-448539723-746137067-1801674531-1318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0B3E5"/>
    <a:srgbClr val="90B2E5"/>
    <a:srgbClr val="D51D8C"/>
    <a:srgbClr val="B90F37"/>
    <a:srgbClr val="8B0C54"/>
    <a:srgbClr val="6C278A"/>
    <a:srgbClr val="00F26D"/>
    <a:srgbClr val="EE1C5F"/>
    <a:srgbClr val="F57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3584" autoAdjust="0"/>
  </p:normalViewPr>
  <p:slideViewPr>
    <p:cSldViewPr snapToGrid="0">
      <p:cViewPr varScale="1">
        <p:scale>
          <a:sx n="84" d="100"/>
          <a:sy n="84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099B9-973C-41D9-9836-8138F66F0C47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5AF-1728-4E36-B2C5-9C46ADD50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0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4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7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9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2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2014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832105"/>
            <a:ext cx="2844800" cy="8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76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8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2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7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9377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57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5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46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8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6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21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8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237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DB9E87-BB9E-FC48-B12F-8370FC868B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 b="5430"/>
          <a:stretch/>
        </p:blipFill>
        <p:spPr>
          <a:xfrm>
            <a:off x="0" y="-30617"/>
            <a:ext cx="12192000" cy="68886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58F6FD-82D9-2344-9CEE-9C0752CC7477}"/>
              </a:ext>
            </a:extLst>
          </p:cNvPr>
          <p:cNvSpPr/>
          <p:nvPr userDrawn="1"/>
        </p:nvSpPr>
        <p:spPr>
          <a:xfrm>
            <a:off x="-248" y="-30617"/>
            <a:ext cx="12192248" cy="688875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D72BB-9DE8-2941-AABD-3B2DA18D29E7}"/>
              </a:ext>
            </a:extLst>
          </p:cNvPr>
          <p:cNvSpPr/>
          <p:nvPr userDrawn="1"/>
        </p:nvSpPr>
        <p:spPr>
          <a:xfrm>
            <a:off x="-249" y="4656403"/>
            <a:ext cx="12192249" cy="1699690"/>
          </a:xfrm>
          <a:prstGeom prst="rect">
            <a:avLst/>
          </a:prstGeom>
          <a:solidFill>
            <a:srgbClr val="2D2F2C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9A3315-B7EE-B145-8562-3E2FB686D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5" y="377203"/>
            <a:ext cx="1406938" cy="1667597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68CE45D1-396C-4D43-B6AF-24836C76E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19" y="4871357"/>
            <a:ext cx="4538472" cy="483177"/>
          </a:xfrm>
          <a:prstGeom prst="rect">
            <a:avLst/>
          </a:prstGeom>
        </p:spPr>
        <p:txBody>
          <a:bodyPr/>
          <a:lstStyle>
            <a:lvl1pPr>
              <a:defRPr sz="3840" b="0" spc="160">
                <a:solidFill>
                  <a:schemeClr val="bg1"/>
                </a:solidFill>
                <a:latin typeface="GeosansLight" panose="02000603020000020003" pitchFamily="2" charset="0"/>
                <a:ea typeface="Roboto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985B902-7BC0-6746-81DA-355A2B7595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119" y="5532654"/>
            <a:ext cx="3731260" cy="590931"/>
          </a:xfrm>
          <a:prstGeom prst="rect">
            <a:avLst/>
          </a:prstGeom>
        </p:spPr>
        <p:txBody>
          <a:bodyPr/>
          <a:lstStyle>
            <a:lvl1pPr marL="0" marR="0" indent="0" algn="l" defTabSz="941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20">
                <a:solidFill>
                  <a:schemeClr val="bg1"/>
                </a:solidFill>
                <a:latin typeface="Avenir Roman" panose="02000503020000020003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/>
              <a:t>Author of the presentation</a:t>
            </a:r>
          </a:p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663340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DB9E87-BB9E-FC48-B12F-8370FC868B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 b="5430"/>
          <a:stretch/>
        </p:blipFill>
        <p:spPr>
          <a:xfrm>
            <a:off x="0" y="-30617"/>
            <a:ext cx="12192000" cy="68886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58F6FD-82D9-2344-9CEE-9C0752CC7477}"/>
              </a:ext>
            </a:extLst>
          </p:cNvPr>
          <p:cNvSpPr/>
          <p:nvPr userDrawn="1"/>
        </p:nvSpPr>
        <p:spPr>
          <a:xfrm>
            <a:off x="-248" y="-30617"/>
            <a:ext cx="12192248" cy="688875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D72BB-9DE8-2941-AABD-3B2DA18D29E7}"/>
              </a:ext>
            </a:extLst>
          </p:cNvPr>
          <p:cNvSpPr/>
          <p:nvPr userDrawn="1"/>
        </p:nvSpPr>
        <p:spPr>
          <a:xfrm>
            <a:off x="-249" y="4656403"/>
            <a:ext cx="12192249" cy="1699690"/>
          </a:xfrm>
          <a:prstGeom prst="rect">
            <a:avLst/>
          </a:prstGeom>
          <a:solidFill>
            <a:srgbClr val="2D2F2C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9A3315-B7EE-B145-8562-3E2FB686D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5" y="377203"/>
            <a:ext cx="1406938" cy="1667597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68CE45D1-396C-4D43-B6AF-24836C76E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19" y="4871357"/>
            <a:ext cx="4538472" cy="483177"/>
          </a:xfrm>
          <a:prstGeom prst="rect">
            <a:avLst/>
          </a:prstGeom>
        </p:spPr>
        <p:txBody>
          <a:bodyPr/>
          <a:lstStyle>
            <a:lvl1pPr>
              <a:defRPr sz="3840" b="0" spc="160">
                <a:solidFill>
                  <a:schemeClr val="bg1"/>
                </a:solidFill>
                <a:latin typeface="GeosansLight" panose="02000603020000020003" pitchFamily="2" charset="0"/>
                <a:ea typeface="Roboto" pitchFamily="2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985B902-7BC0-6746-81DA-355A2B7595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119" y="5532654"/>
            <a:ext cx="3731260" cy="590931"/>
          </a:xfrm>
          <a:prstGeom prst="rect">
            <a:avLst/>
          </a:prstGeom>
        </p:spPr>
        <p:txBody>
          <a:bodyPr/>
          <a:lstStyle>
            <a:lvl1pPr marL="0" marR="0" indent="0" algn="l" defTabSz="941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20">
                <a:solidFill>
                  <a:schemeClr val="bg1"/>
                </a:solidFill>
                <a:latin typeface="Avenir Roman" panose="02000503020000020003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 err="1"/>
              <a:t>someone@mosip.io</a:t>
            </a:r>
            <a:endParaRPr lang="en-US" dirty="0"/>
          </a:p>
          <a:p>
            <a:pPr lvl="0"/>
            <a:r>
              <a:rPr lang="en-US" dirty="0"/>
              <a:t>www.mosip.io</a:t>
            </a:r>
          </a:p>
        </p:txBody>
      </p:sp>
    </p:spTree>
    <p:extLst>
      <p:ext uri="{BB962C8B-B14F-4D97-AF65-F5344CB8AC3E}">
        <p14:creationId xmlns:p14="http://schemas.microsoft.com/office/powerpoint/2010/main" val="33815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5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241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09600" y="623993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371478"/>
            <a:ext cx="1524000" cy="3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  <p:sldLayoutId id="2147483684" r:id="rId23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math.washington.edu/~morrow/336_09/papers/Yevgeny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post.com/tech/news-analysis/aadhaar-is-operationally-different-from-smart-cards-and-google-which-presents-them-with-little-incentive-to-work-against-uidai-443763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post.com/tech/news-analysis/aadhaar-is-operationally-different-from-smart-cards-and-google-which-presents-them-with-little-incentive-to-work-against-uidai-4437633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llenge%E2%80%93response_authentic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doalliance.org/specificatio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B15C-FC9D-7E42-9B47-81D678C1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19" y="4864947"/>
            <a:ext cx="9063601" cy="481029"/>
          </a:xfrm>
        </p:spPr>
        <p:txBody>
          <a:bodyPr>
            <a:normAutofit fontScale="90000"/>
          </a:bodyPr>
          <a:lstStyle/>
          <a:p>
            <a:r>
              <a:rPr lang="en-US" dirty="0"/>
              <a:t>MOSIP – </a:t>
            </a:r>
            <a:r>
              <a:rPr lang="en-US" sz="3600" dirty="0"/>
              <a:t>ID-Authentication – New factors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955A-4FCA-DA4C-B9EA-7EBAAB201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119" y="5523305"/>
            <a:ext cx="1941441" cy="369332"/>
          </a:xfrm>
        </p:spPr>
        <p:txBody>
          <a:bodyPr/>
          <a:lstStyle/>
          <a:p>
            <a:r>
              <a:rPr lang="en-US" sz="2400" dirty="0"/>
              <a:t>Feb</a:t>
            </a:r>
            <a:r>
              <a:rPr lang="en-US" sz="2000" dirty="0"/>
              <a:t> 01</a:t>
            </a:r>
            <a:r>
              <a:rPr lang="en-US" sz="2000" baseline="30000" dirty="0"/>
              <a:t>st</a:t>
            </a:r>
            <a:r>
              <a:rPr lang="en-US" sz="2000" dirty="0"/>
              <a:t>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358486"/>
            <a:ext cx="10972800" cy="639763"/>
          </a:xfrm>
        </p:spPr>
        <p:txBody>
          <a:bodyPr>
            <a:normAutofit/>
          </a:bodyPr>
          <a:lstStyle/>
          <a:p>
            <a:r>
              <a:rPr lang="en-US" dirty="0"/>
              <a:t>RSA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40" y="1086571"/>
            <a:ext cx="10972800" cy="1569917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F0B6AD-5707-4573-B666-FAC74C152846}"/>
              </a:ext>
            </a:extLst>
          </p:cNvPr>
          <p:cNvSpPr txBox="1">
            <a:spLocks/>
          </p:cNvSpPr>
          <p:nvPr/>
        </p:nvSpPr>
        <p:spPr>
          <a:xfrm>
            <a:off x="424070" y="1086571"/>
            <a:ext cx="10972800" cy="6473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Tx/>
              <a:buNone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594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8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80000"/>
              <a:buFont typeface="Arial" panose="020B0604020202020204" pitchFamily="34" charset="0"/>
              <a:buChar char="–"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30182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RSA, encryption keys are public, while the decryption keys are private, so only the person with the correct decryption key can decipher an encrypted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keys are created in such a way that the decryption key may not be easily deduced from the public encryption key.</a:t>
            </a:r>
          </a:p>
          <a:p>
            <a:r>
              <a:rPr lang="en-US" u="sng" dirty="0"/>
              <a:t>Information needed</a:t>
            </a:r>
          </a:p>
          <a:p>
            <a:r>
              <a:rPr lang="en-US" dirty="0"/>
              <a:t>How can the key management be handled for millions of individuals authenticating with MOSIP?</a:t>
            </a:r>
          </a:p>
          <a:p>
            <a:r>
              <a:rPr lang="en-US" u="sng" dirty="0"/>
              <a:t>Points Discussed &lt;04 02 2019&gt;</a:t>
            </a:r>
          </a:p>
          <a:p>
            <a:r>
              <a:rPr lang="en-US" dirty="0"/>
              <a:t>- RSA key details to be further researched</a:t>
            </a:r>
          </a:p>
          <a:p>
            <a:endParaRPr lang="en-US" u="sng" dirty="0"/>
          </a:p>
          <a:p>
            <a:r>
              <a:rPr lang="en-US" u="sng" dirty="0"/>
              <a:t>Source: </a:t>
            </a:r>
          </a:p>
          <a:p>
            <a:r>
              <a:rPr lang="en-US" sz="1000" dirty="0">
                <a:hlinkClick r:id="rId3"/>
              </a:rPr>
              <a:t>https://sites.math.washington.edu/~morrow/336_09/papers/Yevgeny.pdf</a:t>
            </a:r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DD33-3533-4167-8F0B-EFFAA8D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389658"/>
            <a:ext cx="10972800" cy="639763"/>
          </a:xfrm>
        </p:spPr>
        <p:txBody>
          <a:bodyPr/>
          <a:lstStyle/>
          <a:p>
            <a:r>
              <a:rPr lang="en-US" dirty="0"/>
              <a:t>Smart card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B1E0-7653-4B1D-86C0-B386A9FA3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4D367-189C-4784-A00E-6A97BDED78AD}"/>
              </a:ext>
            </a:extLst>
          </p:cNvPr>
          <p:cNvSpPr txBox="1">
            <a:spLocks/>
          </p:cNvSpPr>
          <p:nvPr/>
        </p:nvSpPr>
        <p:spPr>
          <a:xfrm>
            <a:off x="424070" y="1029421"/>
            <a:ext cx="10972800" cy="6888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Tx/>
              <a:buNone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594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8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80000"/>
              <a:buFont typeface="Arial" panose="020B0604020202020204" pitchFamily="34" charset="0"/>
              <a:buChar char="–"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30182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smart card is like any other debit or credit card, made of plastic with embedded chips which is RFID compatible.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chips in these smart cards contains identification details, biometric information, which can only be read by an authorized authenticating machine. A lot of countries use smart cards as a national identification tool</a:t>
            </a:r>
          </a:p>
          <a:p>
            <a:r>
              <a:rPr lang="en-US" u="sng" dirty="0"/>
              <a:t>Information needed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cost and overhead involved in issuing these cards to millions of individuals authenticating with MOSIP?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cost and overhead involved in installing standard authenticating machines across all service providers to authenticate these cards?</a:t>
            </a:r>
          </a:p>
          <a:p>
            <a:r>
              <a:rPr lang="en-US" u="sng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u="sng" dirty="0">
                <a:hlinkClick r:id="rId3"/>
              </a:rPr>
              <a:t>https://www.firstpost.com/tech/news-analysis/aadhaar-is-operationally-different-from-smart-cards-and-google-which-presents-them-with-little-incentive-to-work-against-uidai-4437633.html</a:t>
            </a:r>
            <a:r>
              <a:rPr lang="en-US" sz="1000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u="sng" dirty="0"/>
              <a:t>https://www.firstpost.com/tech/news-analysis/how-aadhaar-compares-to-other-biometric-national-identification-systems-around-the-world-3700543.html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44B5-546B-4EFD-839D-7110742A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5C45-6125-47C0-99A9-3F182E9B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836657"/>
          </a:xfrm>
        </p:spPr>
        <p:txBody>
          <a:bodyPr/>
          <a:lstStyle/>
          <a:p>
            <a:r>
              <a:rPr lang="en-US" u="sng" dirty="0"/>
              <a:t>Points Discussed &lt;04 02 2019&gt;</a:t>
            </a:r>
          </a:p>
          <a:p>
            <a:pPr marL="285750" indent="-285750">
              <a:buFontTx/>
              <a:buChar char="-"/>
            </a:pPr>
            <a:r>
              <a:rPr lang="en-US" dirty="0"/>
              <a:t>Case 1: No major changes in the API specs.  Assumption: Smart card machine SDK will read demo/bio details and make an API call to ID Authentication</a:t>
            </a:r>
          </a:p>
          <a:p>
            <a:r>
              <a:rPr lang="en-US" dirty="0"/>
              <a:t>-  Case 2: Change in the API specs. The format of the smart card data to be received and required SDK for processing the data needs to be analyzed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F6465-1894-4B82-9D60-5047E635B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DFFE-EA63-4815-AE75-F8ED56B7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35" y="473088"/>
            <a:ext cx="10972800" cy="639763"/>
          </a:xfrm>
        </p:spPr>
        <p:txBody>
          <a:bodyPr/>
          <a:lstStyle/>
          <a:p>
            <a:r>
              <a:rPr lang="en-US" dirty="0"/>
              <a:t>QR code scanning for demo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9397-0C76-4B4C-8CDE-CACE3FFE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5" y="1151939"/>
            <a:ext cx="10972800" cy="5501250"/>
          </a:xfrm>
        </p:spPr>
        <p:txBody>
          <a:bodyPr/>
          <a:lstStyle/>
          <a:p>
            <a:r>
              <a:rPr lang="en-US" u="sng" dirty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 Code contains demographics as well as photograph of the citizen. Information in QR Code will be made secure and tamper-proof by signing it with the provider’s digital signature.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Digitally signed QR code should be validated against provider’s digital signatures on real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good quality QR scanner and a proprietary client software from the provider is required to read Digitally signed QR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Information needed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involved in embedding QR code with demo and photo has to be analyzed – already developed by Tech team –Reg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 code client software will be a scope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 scanners procurement and availability across country to be planned</a:t>
            </a:r>
            <a:endParaRPr lang="en-US" u="sng" dirty="0"/>
          </a:p>
          <a:p>
            <a:r>
              <a:rPr lang="en-US" u="sng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u="sng" dirty="0">
                <a:hlinkClick r:id="rId3"/>
              </a:rPr>
              <a:t>https://uidai.gov.in/ecosystem/authentication-devices-documents/qr-code-reader.html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7C86B-C8EB-4DC5-9E7A-15D5DF25C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2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90AA-33C8-471F-BA94-15302600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4B3B-B8FC-48CA-9DB4-4262B42A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2271648"/>
          </a:xfrm>
        </p:spPr>
        <p:txBody>
          <a:bodyPr/>
          <a:lstStyle/>
          <a:p>
            <a:r>
              <a:rPr lang="en-US" u="sng" dirty="0"/>
              <a:t>Points Discussed &lt;04 02 2019&gt;</a:t>
            </a:r>
          </a:p>
          <a:p>
            <a:pPr marL="285750" indent="-285750">
              <a:buFontTx/>
              <a:buChar char="-"/>
            </a:pPr>
            <a:r>
              <a:rPr lang="en-US" dirty="0"/>
              <a:t>Case 1: No major changes in the API specs.  Assumption: QR Code SDK will read demo/bio details and make an API call to ID Authentication</a:t>
            </a:r>
          </a:p>
          <a:p>
            <a:r>
              <a:rPr lang="en-US" dirty="0"/>
              <a:t>-  Case 2: Change in the API specs. The format of the QR card data to be received and required SDK for processing the data needs to be analyzed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F7F0-C011-48F3-99CA-B2A63972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3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685A-E7F7-4C5B-AC28-BEF40788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530148"/>
            <a:ext cx="109728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 response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47F0-A1D3-4D42-AA05-7B3127E6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34EFE-4C61-4EFA-8137-6A9FCDEF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" y="1028701"/>
            <a:ext cx="10972800" cy="5066259"/>
          </a:xfrm>
        </p:spPr>
        <p:txBody>
          <a:bodyPr/>
          <a:lstStyle/>
          <a:p>
            <a:r>
              <a:rPr lang="en-US" u="sng" dirty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 response authentication is a family of protocols in which one party presents a question -"challenge" and another party must provide a valid answer - "response" to be authenticated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simplest example of a challenge–response protocol is password authentication, where the challenge is asking for the password and the valid response is the correct password.</a:t>
            </a:r>
          </a:p>
          <a:p>
            <a:r>
              <a:rPr lang="en-US" u="sng" dirty="0"/>
              <a:t>Information needed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already implementing OTP, static pin which are types of challenge response authentication.  What other challenge response implementation is required?</a:t>
            </a:r>
          </a:p>
          <a:p>
            <a:r>
              <a:rPr lang="en-US" u="sng" dirty="0"/>
              <a:t>Points Discussed &lt;04 02 2019&gt;:</a:t>
            </a:r>
          </a:p>
          <a:p>
            <a:r>
              <a:rPr lang="en-US" dirty="0"/>
              <a:t>To be discussed with Shravan regarding logic/value in adding this factor</a:t>
            </a:r>
          </a:p>
          <a:p>
            <a:r>
              <a:rPr lang="en-US" u="sng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u="sng" dirty="0">
                <a:hlinkClick r:id="rId3"/>
              </a:rPr>
              <a:t>https://en.wikipedia.org/wiki/Challenge%E2%80%93response_authentication</a:t>
            </a:r>
            <a:endParaRPr lang="en-US" sz="1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7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6342-9017-478E-8BE8-5EB0EFA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IDO - Fast ID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EF98C-19A9-4611-AB7B-F2831B156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8B0EDD-EC54-4573-8326-4CC088B5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0131"/>
            <a:ext cx="10972800" cy="5398657"/>
          </a:xfrm>
        </p:spPr>
        <p:txBody>
          <a:bodyPr/>
          <a:lstStyle/>
          <a:p>
            <a:r>
              <a:rPr lang="en-US" u="sng" dirty="0"/>
              <a:t>Definition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Open and scalable standards that enable simpler and more secure user authentication experiences across many websites and mobile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FIDO2 is comprised of the W3C Web Authentication specification and corresponding Client-to-Authenticator Protocols (CTAP) from the FIDO Alliance. FIDO2 supports passwordless, second-factor and multi-factor user experiences with embedded (or bound) authenticators (such as biometrics or PINs) or external (or roaming) authenticators (such as FIDO Security Keys, mobile devices, wearables, etc.).   </a:t>
            </a:r>
          </a:p>
          <a:p>
            <a:r>
              <a:rPr lang="en-US" u="sng" dirty="0"/>
              <a:t>Information needed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Specifications to be analyzed</a:t>
            </a:r>
          </a:p>
          <a:p>
            <a:r>
              <a:rPr lang="en-US" u="sng"/>
              <a:t>Points Discussed &lt;04 02 2019&gt;:</a:t>
            </a:r>
            <a:endParaRPr lang="en-US" u="sng" dirty="0"/>
          </a:p>
          <a:p>
            <a:r>
              <a:rPr lang="en-US" dirty="0"/>
              <a:t>FIDO details to be further researched</a:t>
            </a:r>
          </a:p>
          <a:p>
            <a:r>
              <a:rPr lang="en-US" u="sng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u="sng" dirty="0">
                <a:hlinkClick r:id="rId3"/>
              </a:rPr>
              <a:t>https://fidoalliance.org/specifications/</a:t>
            </a:r>
            <a:endParaRPr lang="en-US" sz="1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0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5219-A3CB-2346-90B1-2F1BFBCC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5091E-FD2F-F043-8E59-5FACD95A06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119" y="5532654"/>
            <a:ext cx="3731260" cy="295466"/>
          </a:xfrm>
        </p:spPr>
        <p:txBody>
          <a:bodyPr/>
          <a:lstStyle/>
          <a:p>
            <a:r>
              <a:rPr lang="en-US" dirty="0"/>
              <a:t>contributions@mosip.io</a:t>
            </a:r>
          </a:p>
        </p:txBody>
      </p:sp>
    </p:spTree>
    <p:extLst>
      <p:ext uri="{BB962C8B-B14F-4D97-AF65-F5344CB8AC3E}">
        <p14:creationId xmlns:p14="http://schemas.microsoft.com/office/powerpoint/2010/main" val="3645440851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FCFF6D8-08AD-408B-A10D-97EBF37FB1B9}" vid="{6AFF8722-C075-4440-94BA-3323FBAFA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ProjectIGName xmlns="fd9ad297-cc8c-4afc-b828-e13c9647a5fa">Mindtree</ProjectIGName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ProjectAccountName xmlns="fd9ad297-cc8c-4afc-b828-e13c9647a5fa">Mindtree</ProjectAccountName>
    <ProjectName xmlns="fd9ad297-cc8c-4afc-b828-e13c9647a5fa">MOSIP</ProjectName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D382CF-67DC-4FD8-822B-863FB393E7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D8DF9E-6E16-4886-8A76-FFFEA99B5C73}">
  <ds:schemaRefs>
    <ds:schemaRef ds:uri="fd9ad297-cc8c-4afc-b828-e13c9647a5fa"/>
    <ds:schemaRef ds:uri="http://purl.org/dc/elements/1.1/"/>
    <ds:schemaRef ds:uri="http://schemas.microsoft.com/sharepoint/v3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DB51B5C-2768-4EF5-AA9D-A7311FC87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9ad297-cc8c-4afc-b828-e13c9647a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MT</Template>
  <TotalTime>42953</TotalTime>
  <Words>603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Roman</vt:lpstr>
      <vt:lpstr>Calibri</vt:lpstr>
      <vt:lpstr>GeosansLight</vt:lpstr>
      <vt:lpstr>Roboto</vt:lpstr>
      <vt:lpstr>Wingdings</vt:lpstr>
      <vt:lpstr>Mindtree</vt:lpstr>
      <vt:lpstr>MOSIP – ID-Authentication – New factors</vt:lpstr>
      <vt:lpstr>RSA Key</vt:lpstr>
      <vt:lpstr>Smart card </vt:lpstr>
      <vt:lpstr>PowerPoint Presentation</vt:lpstr>
      <vt:lpstr>QR code scanning for demo authentication</vt:lpstr>
      <vt:lpstr>PowerPoint Presentation</vt:lpstr>
      <vt:lpstr>Challenge response </vt:lpstr>
      <vt:lpstr>IDO - Fast ID online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Tonse Shenoy</dc:creator>
  <cp:lastModifiedBy>Hemaprabha Sridharan</cp:lastModifiedBy>
  <cp:revision>686</cp:revision>
  <dcterms:created xsi:type="dcterms:W3CDTF">2018-04-25T02:47:07Z</dcterms:created>
  <dcterms:modified xsi:type="dcterms:W3CDTF">2019-02-04T07:29:43Z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  <property fmtid="{D5CDD505-2E9C-101B-9397-08002B2CF9AE}" pid="3" name="MSIP_Label_11c59481-0d92-4f93-abca-4982e9c5cb2a_Enabled">
    <vt:lpwstr>True</vt:lpwstr>
  </property>
  <property fmtid="{D5CDD505-2E9C-101B-9397-08002B2CF9AE}" pid="4" name="MSIP_Label_11c59481-0d92-4f93-abca-4982e9c5cb2a_SiteId">
    <vt:lpwstr>85c997b9-f494-46b3-a11d-772983cf6f11</vt:lpwstr>
  </property>
  <property fmtid="{D5CDD505-2E9C-101B-9397-08002B2CF9AE}" pid="5" name="MSIP_Label_11c59481-0d92-4f93-abca-4982e9c5cb2a_Owner">
    <vt:lpwstr>M1032103@mindtree.com</vt:lpwstr>
  </property>
  <property fmtid="{D5CDD505-2E9C-101B-9397-08002B2CF9AE}" pid="6" name="MSIP_Label_11c59481-0d92-4f93-abca-4982e9c5cb2a_SetDate">
    <vt:lpwstr>2019-01-18T12:31:29.3887976Z</vt:lpwstr>
  </property>
  <property fmtid="{D5CDD505-2E9C-101B-9397-08002B2CF9AE}" pid="7" name="MSIP_Label_11c59481-0d92-4f93-abca-4982e9c5cb2a_Name">
    <vt:lpwstr>Public</vt:lpwstr>
  </property>
  <property fmtid="{D5CDD505-2E9C-101B-9397-08002B2CF9AE}" pid="8" name="MSIP_Label_11c59481-0d92-4f93-abca-4982e9c5cb2a_Application">
    <vt:lpwstr>Microsoft Azure Information Protection</vt:lpwstr>
  </property>
  <property fmtid="{D5CDD505-2E9C-101B-9397-08002B2CF9AE}" pid="9" name="MSIP_Label_11c59481-0d92-4f93-abca-4982e9c5cb2a_Extended_MSFT_Method">
    <vt:lpwstr>Manual</vt:lpwstr>
  </property>
  <property fmtid="{D5CDD505-2E9C-101B-9397-08002B2CF9AE}" pid="10" name="Sensitivity">
    <vt:lpwstr>Public</vt:lpwstr>
  </property>
</Properties>
</file>