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344" r:id="rId6"/>
    <p:sldId id="345" r:id="rId7"/>
    <p:sldId id="339" r:id="rId8"/>
    <p:sldId id="340" r:id="rId9"/>
    <p:sldId id="341" r:id="rId10"/>
    <p:sldId id="338" r:id="rId11"/>
    <p:sldId id="342" r:id="rId12"/>
    <p:sldId id="343" r:id="rId13"/>
    <p:sldId id="347" r:id="rId14"/>
    <p:sldId id="348" r:id="rId15"/>
    <p:sldId id="349" r:id="rId16"/>
    <p:sldId id="350" r:id="rId17"/>
    <p:sldId id="352" r:id="rId18"/>
    <p:sldId id="353" r:id="rId19"/>
    <p:sldId id="354" r:id="rId20"/>
    <p:sldId id="33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unak Nayak" initials="RN" lastIdx="1" clrIdx="0">
    <p:extLst>
      <p:ext uri="{19B8F6BF-5375-455C-9EA6-DF929625EA0E}">
        <p15:presenceInfo xmlns:p15="http://schemas.microsoft.com/office/powerpoint/2012/main" userId="S-1-5-21-448539723-746137067-1801674531-3667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8C"/>
    <a:srgbClr val="B90F37"/>
    <a:srgbClr val="8B0C54"/>
    <a:srgbClr val="6C278A"/>
    <a:srgbClr val="00F26D"/>
    <a:srgbClr val="EE1C5F"/>
    <a:srgbClr val="F57B29"/>
    <a:srgbClr val="CC3300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3584" autoAdjust="0"/>
  </p:normalViewPr>
  <p:slideViewPr>
    <p:cSldViewPr snapToGrid="0">
      <p:cViewPr varScale="1">
        <p:scale>
          <a:sx n="88" d="100"/>
          <a:sy n="88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099B9-973C-41D9-9836-8138F66F0C47}" type="datetimeFigureOut">
              <a:rPr lang="en-US" smtClean="0"/>
              <a:t>17/12/2018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35AF-1728-4E36-B2C5-9C46ADD5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6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54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6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6A939-0846-4B77-A026-8A406BA66E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1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3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6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0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68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6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8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Mindtree limited 2014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832105"/>
            <a:ext cx="2844800" cy="8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76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0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39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8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62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</a:t>
            </a:r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available at </a:t>
            </a:r>
          </a:p>
          <a:p>
            <a:endParaRPr lang="en-US" sz="1400" baseline="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37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7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9377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57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39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- 180.180.180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</a:t>
            </a:r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available at </a:t>
            </a:r>
          </a:p>
          <a:p>
            <a:endParaRPr lang="en-US" sz="1400" baseline="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55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16000" y="1371600"/>
          <a:ext cx="102616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46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8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16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21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8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23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59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6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6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1241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5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09600" y="623993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371478"/>
            <a:ext cx="1524000" cy="3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721" y="2375451"/>
            <a:ext cx="8802757" cy="23853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j-lt"/>
              </a:rPr>
              <a:t/>
            </a:r>
            <a:br>
              <a:rPr lang="en-US" sz="4000" dirty="0">
                <a:latin typeface="+mj-lt"/>
              </a:rPr>
            </a:br>
            <a:r>
              <a:rPr lang="en-US" sz="4000" dirty="0">
                <a:latin typeface="+mj-lt"/>
              </a:rPr>
              <a:t>MOSIP - Sprint 6 Demo</a:t>
            </a:r>
            <a:br>
              <a:rPr lang="en-US" sz="4000" dirty="0">
                <a:latin typeface="+mj-lt"/>
              </a:rPr>
            </a:br>
            <a:r>
              <a:rPr lang="en-US" sz="4000" dirty="0">
                <a:latin typeface="+mj-lt"/>
              </a:rPr>
              <a:t/>
            </a:r>
            <a:br>
              <a:rPr lang="en-US" sz="4000" dirty="0">
                <a:latin typeface="+mj-lt"/>
              </a:rPr>
            </a:br>
            <a:r>
              <a:rPr lang="en-US" sz="3200" dirty="0">
                <a:latin typeface="+mj-lt"/>
              </a:rPr>
              <a:t>Dec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17</a:t>
            </a:r>
            <a:r>
              <a:rPr lang="en-US" sz="2800" baseline="30000" dirty="0" smtClean="0">
                <a:latin typeface="+mj-lt"/>
              </a:rPr>
              <a:t>th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85896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Journey so far….. Till Sprint6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0" y="1248274"/>
            <a:ext cx="8919785" cy="2641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408" y="4883219"/>
            <a:ext cx="1719470" cy="11288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416016" y="6627033"/>
            <a:ext cx="46817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Activities Complete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QA </a:t>
            </a:r>
            <a:r>
              <a:rPr lang="en-US" sz="2800" dirty="0" smtClean="0"/>
              <a:t>environment setup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MindMap</a:t>
            </a:r>
            <a:r>
              <a:rPr lang="en-US" sz="2800" dirty="0"/>
              <a:t>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scenario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Data readiness - Data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</a:t>
            </a:r>
            <a:r>
              <a:rPr lang="en-US" sz="2800" dirty="0" smtClean="0"/>
              <a:t>Framework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Defect (Jira)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085" y="3980768"/>
            <a:ext cx="3558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Covered Testing Activities: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Mind-Map </a:t>
            </a:r>
            <a:r>
              <a:rPr lang="en-US" sz="1400" dirty="0"/>
              <a:t>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scenario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Data readiness - Data </a:t>
            </a:r>
            <a:r>
              <a:rPr lang="en-US" sz="1400" dirty="0" smtClean="0"/>
              <a:t>generator using Test Data Utility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</a:t>
            </a:r>
            <a:r>
              <a:rPr lang="en-US" sz="1400" dirty="0" smtClean="0"/>
              <a:t>scripts &amp; Test Cases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QA Environment &amp; Test </a:t>
            </a:r>
            <a:r>
              <a:rPr lang="en-US" sz="1400" dirty="0"/>
              <a:t>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Defect Validation </a:t>
            </a:r>
            <a:r>
              <a:rPr lang="en-US" sz="1400" dirty="0"/>
              <a:t>(Jira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7757" y="4040737"/>
            <a:ext cx="3554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Testing Artifacts Repository/Reference: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Zephyr for Test Cases – Work in progress….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0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2A43-6B12-430D-8102-A816E36C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5" y="1580320"/>
            <a:ext cx="10972800" cy="73686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0CD42-4475-4012-A56D-AB349AC3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515074-9326-42E8-9CC0-37D8F5532BAB}"/>
              </a:ext>
            </a:extLst>
          </p:cNvPr>
          <p:cNvSpPr txBox="1">
            <a:spLocks/>
          </p:cNvSpPr>
          <p:nvPr/>
        </p:nvSpPr>
        <p:spPr>
          <a:xfrm>
            <a:off x="609600" y="441005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Testing Key highlights – Sprint6</a:t>
            </a: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E15FC33-9DFE-4579-A135-F86771EBE80A}"/>
              </a:ext>
            </a:extLst>
          </p:cNvPr>
          <p:cNvSpPr/>
          <p:nvPr/>
        </p:nvSpPr>
        <p:spPr>
          <a:xfrm>
            <a:off x="560654" y="1636747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</a:t>
            </a:r>
            <a:endParaRPr lang="en-US" sz="1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E77CE733-0E55-4280-A6C4-7316AEE48D60}"/>
              </a:ext>
            </a:extLst>
          </p:cNvPr>
          <p:cNvSpPr/>
          <p:nvPr/>
        </p:nvSpPr>
        <p:spPr>
          <a:xfrm>
            <a:off x="2216427" y="1489054"/>
            <a:ext cx="8962113" cy="802513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Covered the Backlog of SprintFIT1 and Sprint5 – Mindmap and Test Case Design. </a:t>
            </a:r>
          </a:p>
          <a:p>
            <a:pPr defTabSz="1706910" fontAlgn="ctr"/>
            <a:r>
              <a:rPr lang="en-US" sz="1600" b="1" kern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FIT2 sprint grooming covering E22 and Integration Scenarios</a:t>
            </a:r>
          </a:p>
          <a:p>
            <a:pPr defTabSz="1706910" fontAlgn="ctr"/>
            <a:r>
              <a:rPr lang="en-US" sz="1600" b="1" kern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Sprint6 - Mindmap </a:t>
            </a: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Test Case Design. 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537741B1-3BF7-4EF8-9725-1D76509C50FB}"/>
              </a:ext>
            </a:extLst>
          </p:cNvPr>
          <p:cNvSpPr/>
          <p:nvPr/>
        </p:nvSpPr>
        <p:spPr>
          <a:xfrm>
            <a:off x="560654" y="2939510"/>
            <a:ext cx="1394313" cy="567373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Automation</a:t>
            </a:r>
            <a:endParaRPr lang="en-US" sz="1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7D7409DD-AE40-4BDE-BD6E-60E2E182C3DC}"/>
              </a:ext>
            </a:extLst>
          </p:cNvPr>
          <p:cNvSpPr/>
          <p:nvPr/>
        </p:nvSpPr>
        <p:spPr>
          <a:xfrm>
            <a:off x="2226366" y="2566954"/>
            <a:ext cx="8962113" cy="1269550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dirty="0" smtClean="0"/>
              <a:t>Automation </a:t>
            </a:r>
            <a:r>
              <a:rPr lang="en-US" sz="1600" dirty="0"/>
              <a:t>for Sprint5 and FIT1 </a:t>
            </a:r>
            <a:r>
              <a:rPr lang="en-US" sz="1600" dirty="0" smtClean="0"/>
              <a:t>backlogs</a:t>
            </a:r>
          </a:p>
          <a:p>
            <a:r>
              <a:rPr lang="en-US" sz="1600" dirty="0"/>
              <a:t>Bug fix validation for Sprint4 </a:t>
            </a:r>
            <a:r>
              <a:rPr lang="en-US" sz="1600" dirty="0" smtClean="0"/>
              <a:t>user stories</a:t>
            </a:r>
            <a:endParaRPr lang="en-US" sz="1600" dirty="0"/>
          </a:p>
          <a:p>
            <a:r>
              <a:rPr lang="en-US" sz="1600" dirty="0"/>
              <a:t>FIT2 Grooming- </a:t>
            </a:r>
            <a:r>
              <a:rPr lang="en-US" sz="1600" dirty="0" smtClean="0"/>
              <a:t>Identification of integration </a:t>
            </a:r>
            <a:r>
              <a:rPr lang="en-US" sz="1600" dirty="0"/>
              <a:t>scenarios</a:t>
            </a:r>
          </a:p>
          <a:p>
            <a:r>
              <a:rPr lang="en-US" sz="1600" dirty="0"/>
              <a:t>TestNG </a:t>
            </a:r>
            <a:r>
              <a:rPr lang="en-US" sz="1600" dirty="0" smtClean="0"/>
              <a:t>design approach </a:t>
            </a:r>
            <a:r>
              <a:rPr lang="en-US" sz="1600" dirty="0"/>
              <a:t>on triggering SOAPUI scripts</a:t>
            </a:r>
          </a:p>
          <a:p>
            <a:r>
              <a:rPr lang="en-US" sz="1600" dirty="0"/>
              <a:t>POC on modular approach on </a:t>
            </a:r>
            <a:r>
              <a:rPr lang="en-US" sz="1600" dirty="0" smtClean="0"/>
              <a:t>API </a:t>
            </a:r>
            <a:r>
              <a:rPr lang="en-US" sz="1600" dirty="0"/>
              <a:t>automation</a:t>
            </a:r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993255A4-8B3E-41E5-9933-FABE793FC4E9}"/>
              </a:ext>
            </a:extLst>
          </p:cNvPr>
          <p:cNvSpPr/>
          <p:nvPr/>
        </p:nvSpPr>
        <p:spPr>
          <a:xfrm>
            <a:off x="576227" y="4254252"/>
            <a:ext cx="1394313" cy="567373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Data Utility</a:t>
            </a:r>
            <a:endParaRPr lang="en-US" sz="1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798D38A-2736-4867-99F8-7F77181C8311}"/>
              </a:ext>
            </a:extLst>
          </p:cNvPr>
          <p:cNvSpPr/>
          <p:nvPr/>
        </p:nvSpPr>
        <p:spPr>
          <a:xfrm>
            <a:off x="2216426" y="4251226"/>
            <a:ext cx="8962113" cy="540526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endParaRPr lang="en-US" sz="1600" dirty="0" smtClean="0"/>
          </a:p>
          <a:p>
            <a:pPr defTabSz="1706910" fontAlgn="ctr"/>
            <a:r>
              <a:rPr lang="en-US" sz="1600" dirty="0" smtClean="0"/>
              <a:t>Test Data utility </a:t>
            </a:r>
            <a:r>
              <a:rPr lang="en-US" sz="1600" dirty="0"/>
              <a:t>to generate versatile input </a:t>
            </a:r>
            <a:r>
              <a:rPr lang="en-US" sz="1600" dirty="0" smtClean="0"/>
              <a:t>data – covering </a:t>
            </a: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data for UI fields &amp; API </a:t>
            </a:r>
            <a:endParaRPr lang="en-US" sz="1600" dirty="0"/>
          </a:p>
          <a:p>
            <a:pPr defTabSz="1706910" fontAlgn="ctr"/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993255A4-8B3E-41E5-9933-FABE793FC4E9}"/>
              </a:ext>
            </a:extLst>
          </p:cNvPr>
          <p:cNvSpPr/>
          <p:nvPr/>
        </p:nvSpPr>
        <p:spPr>
          <a:xfrm>
            <a:off x="586167" y="5255585"/>
            <a:ext cx="1394313" cy="567373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</a:t>
            </a:r>
            <a:endParaRPr lang="en-US" sz="1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798D38A-2736-4867-99F8-7F77181C8311}"/>
              </a:ext>
            </a:extLst>
          </p:cNvPr>
          <p:cNvSpPr/>
          <p:nvPr/>
        </p:nvSpPr>
        <p:spPr>
          <a:xfrm>
            <a:off x="2226366" y="5252559"/>
            <a:ext cx="8962113" cy="540526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Load for API’s w.r.t each module(s)</a:t>
            </a:r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6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API Automation </a:t>
            </a:r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04879"/>
              </p:ext>
            </p:extLst>
          </p:nvPr>
        </p:nvGraphicFramePr>
        <p:xfrm>
          <a:off x="716219" y="1610271"/>
          <a:ext cx="10952320" cy="345671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17499">
                  <a:extLst>
                    <a:ext uri="{9D8B030D-6E8A-4147-A177-3AD203B41FA5}">
                      <a16:colId xmlns:a16="http://schemas.microsoft.com/office/drawing/2014/main" val="3605257473"/>
                    </a:ext>
                  </a:extLst>
                </a:gridCol>
                <a:gridCol w="1514541">
                  <a:extLst>
                    <a:ext uri="{9D8B030D-6E8A-4147-A177-3AD203B41FA5}">
                      <a16:colId xmlns:a16="http://schemas.microsoft.com/office/drawing/2014/main" val="3460619396"/>
                    </a:ext>
                  </a:extLst>
                </a:gridCol>
                <a:gridCol w="1828203">
                  <a:extLst>
                    <a:ext uri="{9D8B030D-6E8A-4147-A177-3AD203B41FA5}">
                      <a16:colId xmlns:a16="http://schemas.microsoft.com/office/drawing/2014/main" val="2076092206"/>
                    </a:ext>
                  </a:extLst>
                </a:gridCol>
                <a:gridCol w="2205152">
                  <a:extLst>
                    <a:ext uri="{9D8B030D-6E8A-4147-A177-3AD203B41FA5}">
                      <a16:colId xmlns:a16="http://schemas.microsoft.com/office/drawing/2014/main" val="2741752836"/>
                    </a:ext>
                  </a:extLst>
                </a:gridCol>
                <a:gridCol w="3286925">
                  <a:extLst>
                    <a:ext uri="{9D8B030D-6E8A-4147-A177-3AD203B41FA5}">
                      <a16:colId xmlns:a16="http://schemas.microsoft.com/office/drawing/2014/main" val="212210524"/>
                    </a:ext>
                  </a:extLst>
                </a:gridCol>
              </a:tblGrid>
              <a:tr h="281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Module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TCs Automated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Defects Count</a:t>
                      </a:r>
                      <a:endParaRPr lang="en-US" sz="16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Automatable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API’s Covered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31393"/>
                  </a:ext>
                </a:extLst>
              </a:tr>
              <a:tr h="281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Kernel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170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Master Data Manager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147571"/>
                  </a:ext>
                </a:extLst>
              </a:tr>
              <a:tr h="112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Pre-Registration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Create 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Pre-Registration, 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Fetch all Applications,</a:t>
                      </a:r>
                      <a:b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Retrieve all Pre-Registrations status, Discard Pre-Registration, Upload Document, Fetch Pre-Registration, documents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838895"/>
                  </a:ext>
                </a:extLst>
              </a:tr>
              <a:tr h="112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IDA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134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/identity/otp</a:t>
                      </a:r>
                      <a:b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/identity/auth</a:t>
                      </a:r>
                      <a:b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/identity/getOTP</a:t>
                      </a:r>
                      <a:b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/ekyc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996646"/>
                  </a:ext>
                </a:extLst>
              </a:tr>
              <a:tr h="295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344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3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62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Test Rig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5" y="1634987"/>
            <a:ext cx="4694582" cy="3901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435" y="1212086"/>
            <a:ext cx="166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Existing Test Rig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687" y="1634986"/>
            <a:ext cx="5317435" cy="3901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4660" y="1231964"/>
            <a:ext cx="211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Enhanced Test Rig</a:t>
            </a:r>
            <a:endParaRPr lang="en-US" sz="14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1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Utility for Rest APIs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088" y="1686437"/>
            <a:ext cx="2411219" cy="881521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7" y="2931454"/>
            <a:ext cx="2411217" cy="881521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" y="4088742"/>
            <a:ext cx="2411219" cy="881521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5" y="5333759"/>
            <a:ext cx="2411219" cy="8815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35400" y="2782771"/>
            <a:ext cx="2418347" cy="120315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 Utility Jar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0047543" y="1772156"/>
            <a:ext cx="1593956" cy="82069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property file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397251" y="4529502"/>
            <a:ext cx="2454442" cy="14907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 yml file (Data Dictionary) with all the valid and invalid data for all Rest API fields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465" y="2955725"/>
            <a:ext cx="1679408" cy="857250"/>
          </a:xfrm>
          <a:prstGeom prst="rect">
            <a:avLst/>
          </a:prstGeom>
        </p:spPr>
      </p:pic>
      <p:cxnSp>
        <p:nvCxnSpPr>
          <p:cNvPr id="62" name="Straight Arrow Connector 61"/>
          <p:cNvCxnSpPr>
            <a:endCxn id="12" idx="3"/>
          </p:cNvCxnSpPr>
          <p:nvPr/>
        </p:nvCxnSpPr>
        <p:spPr>
          <a:xfrm flipH="1">
            <a:off x="8453747" y="2070356"/>
            <a:ext cx="1593793" cy="131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1"/>
            <a:endCxn id="12" idx="3"/>
          </p:cNvCxnSpPr>
          <p:nvPr/>
        </p:nvCxnSpPr>
        <p:spPr>
          <a:xfrm flipH="1" flipV="1">
            <a:off x="8453747" y="3384350"/>
            <a:ext cx="943504" cy="18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" idx="1"/>
          </p:cNvCxnSpPr>
          <p:nvPr/>
        </p:nvCxnSpPr>
        <p:spPr>
          <a:xfrm flipH="1" flipV="1">
            <a:off x="5151106" y="3384349"/>
            <a:ext cx="884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8" idx="3"/>
          </p:cNvCxnSpPr>
          <p:nvPr/>
        </p:nvCxnSpPr>
        <p:spPr>
          <a:xfrm flipH="1" flipV="1">
            <a:off x="2983307" y="2127198"/>
            <a:ext cx="1072925" cy="124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9" idx="3"/>
          </p:cNvCxnSpPr>
          <p:nvPr/>
        </p:nvCxnSpPr>
        <p:spPr>
          <a:xfrm flipH="1" flipV="1">
            <a:off x="2983304" y="3372215"/>
            <a:ext cx="1072928" cy="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" idx="3"/>
          </p:cNvCxnSpPr>
          <p:nvPr/>
        </p:nvCxnSpPr>
        <p:spPr>
          <a:xfrm flipH="1">
            <a:off x="2983305" y="3396485"/>
            <a:ext cx="1072927" cy="113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1" idx="3"/>
          </p:cNvCxnSpPr>
          <p:nvPr/>
        </p:nvCxnSpPr>
        <p:spPr>
          <a:xfrm flipH="1">
            <a:off x="2983304" y="3384349"/>
            <a:ext cx="1072928" cy="239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1699"/>
              </p:ext>
            </p:extLst>
          </p:nvPr>
        </p:nvGraphicFramePr>
        <p:xfrm>
          <a:off x="655976" y="1451118"/>
          <a:ext cx="10704449" cy="391475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29207">
                  <a:extLst>
                    <a:ext uri="{9D8B030D-6E8A-4147-A177-3AD203B41FA5}">
                      <a16:colId xmlns:a16="http://schemas.microsoft.com/office/drawing/2014/main" val="797543510"/>
                    </a:ext>
                  </a:extLst>
                </a:gridCol>
                <a:gridCol w="1529207">
                  <a:extLst>
                    <a:ext uri="{9D8B030D-6E8A-4147-A177-3AD203B41FA5}">
                      <a16:colId xmlns:a16="http://schemas.microsoft.com/office/drawing/2014/main" val="1762395262"/>
                    </a:ext>
                  </a:extLst>
                </a:gridCol>
                <a:gridCol w="1529207">
                  <a:extLst>
                    <a:ext uri="{9D8B030D-6E8A-4147-A177-3AD203B41FA5}">
                      <a16:colId xmlns:a16="http://schemas.microsoft.com/office/drawing/2014/main" val="54937401"/>
                    </a:ext>
                  </a:extLst>
                </a:gridCol>
                <a:gridCol w="2075460">
                  <a:extLst>
                    <a:ext uri="{9D8B030D-6E8A-4147-A177-3AD203B41FA5}">
                      <a16:colId xmlns:a16="http://schemas.microsoft.com/office/drawing/2014/main" val="3378555207"/>
                    </a:ext>
                  </a:extLst>
                </a:gridCol>
                <a:gridCol w="982954">
                  <a:extLst>
                    <a:ext uri="{9D8B030D-6E8A-4147-A177-3AD203B41FA5}">
                      <a16:colId xmlns:a16="http://schemas.microsoft.com/office/drawing/2014/main" val="3298166646"/>
                    </a:ext>
                  </a:extLst>
                </a:gridCol>
                <a:gridCol w="1742380">
                  <a:extLst>
                    <a:ext uri="{9D8B030D-6E8A-4147-A177-3AD203B41FA5}">
                      <a16:colId xmlns:a16="http://schemas.microsoft.com/office/drawing/2014/main" val="3202051604"/>
                    </a:ext>
                  </a:extLst>
                </a:gridCol>
                <a:gridCol w="1316034">
                  <a:extLst>
                    <a:ext uri="{9D8B030D-6E8A-4147-A177-3AD203B41FA5}">
                      <a16:colId xmlns:a16="http://schemas.microsoft.com/office/drawing/2014/main" val="2715805268"/>
                    </a:ext>
                  </a:extLst>
                </a:gridCol>
              </a:tblGrid>
              <a:tr h="45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Released SPRINT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Module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JIRA User Story(PT)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API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PT Script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PT Script Execution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PT Report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088009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Kernel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UIN </a:t>
                      </a:r>
                      <a:r>
                        <a:rPr lang="en-US" sz="1400" u="none" strike="noStrike" dirty="0">
                          <a:effectLst/>
                        </a:rPr>
                        <a:t>Generator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3365180352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Kernel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Audit </a:t>
                      </a:r>
                      <a:r>
                        <a:rPr lang="en-US" sz="1400" u="none" strike="noStrike" dirty="0">
                          <a:effectLst/>
                        </a:rPr>
                        <a:t>Manger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475006767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Kernel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Packet </a:t>
                      </a:r>
                      <a:r>
                        <a:rPr lang="en-US" sz="1400" u="none" strike="noStrike" dirty="0">
                          <a:effectLst/>
                        </a:rPr>
                        <a:t>Uploader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2205838604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Kernel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Generate </a:t>
                      </a:r>
                      <a:r>
                        <a:rPr lang="en-US" sz="1400" u="none" strike="noStrike" dirty="0">
                          <a:effectLst/>
                        </a:rPr>
                        <a:t>OTP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486867279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Kernel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Validate </a:t>
                      </a:r>
                      <a:r>
                        <a:rPr lang="en-US" sz="1400" u="none" strike="noStrike" dirty="0">
                          <a:effectLst/>
                        </a:rPr>
                        <a:t>OTP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242273870"/>
                  </a:ext>
                </a:extLst>
              </a:tr>
              <a:tr h="45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Authentication-personal </a:t>
                      </a:r>
                      <a:r>
                        <a:rPr lang="en-US" sz="1400" u="none" strike="noStrike" dirty="0">
                          <a:effectLst/>
                        </a:rPr>
                        <a:t>identity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339309701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Generate </a:t>
                      </a:r>
                      <a:r>
                        <a:rPr lang="en-US" sz="1400" u="none" strike="noStrike" dirty="0">
                          <a:effectLst/>
                        </a:rPr>
                        <a:t>OTP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3671304509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Authenticate-OTP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1342687393"/>
                  </a:ext>
                </a:extLst>
              </a:tr>
              <a:tr h="45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Reg-Processor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Sync </a:t>
                      </a:r>
                      <a:r>
                        <a:rPr lang="en-US" sz="1400" u="none" strike="noStrike" dirty="0">
                          <a:effectLst/>
                        </a:rPr>
                        <a:t>registration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1148155332"/>
                  </a:ext>
                </a:extLst>
              </a:tr>
              <a:tr h="455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Reg-Processor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Upload </a:t>
                      </a:r>
                      <a:r>
                        <a:rPr lang="en-US" sz="1400" u="none" strike="noStrike" dirty="0">
                          <a:effectLst/>
                        </a:rPr>
                        <a:t>registration packet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2063863408"/>
                  </a:ext>
                </a:extLst>
              </a:tr>
              <a:tr h="340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Sprint </a:t>
                      </a:r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Reg-Processor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MOS-10572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Registration </a:t>
                      </a:r>
                      <a:r>
                        <a:rPr lang="en-US" sz="1400" u="none" strike="noStrike" dirty="0">
                          <a:effectLst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/>
                </a:tc>
                <a:extLst>
                  <a:ext uri="{0D108BD9-81ED-4DB2-BD59-A6C34878D82A}">
                    <a16:rowId xmlns:a16="http://schemas.microsoft.com/office/drawing/2014/main" val="1697609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03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59121"/>
              </p:ext>
            </p:extLst>
          </p:nvPr>
        </p:nvGraphicFramePr>
        <p:xfrm>
          <a:off x="1302026" y="1729581"/>
          <a:ext cx="8975035" cy="29716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88145">
                  <a:extLst>
                    <a:ext uri="{9D8B030D-6E8A-4147-A177-3AD203B41FA5}">
                      <a16:colId xmlns:a16="http://schemas.microsoft.com/office/drawing/2014/main" val="1559787408"/>
                    </a:ext>
                  </a:extLst>
                </a:gridCol>
                <a:gridCol w="2605249">
                  <a:extLst>
                    <a:ext uri="{9D8B030D-6E8A-4147-A177-3AD203B41FA5}">
                      <a16:colId xmlns:a16="http://schemas.microsoft.com/office/drawing/2014/main" val="857858664"/>
                    </a:ext>
                  </a:extLst>
                </a:gridCol>
                <a:gridCol w="2053450">
                  <a:extLst>
                    <a:ext uri="{9D8B030D-6E8A-4147-A177-3AD203B41FA5}">
                      <a16:colId xmlns:a16="http://schemas.microsoft.com/office/drawing/2014/main" val="3330931551"/>
                    </a:ext>
                  </a:extLst>
                </a:gridCol>
                <a:gridCol w="1928191">
                  <a:extLst>
                    <a:ext uri="{9D8B030D-6E8A-4147-A177-3AD203B41FA5}">
                      <a16:colId xmlns:a16="http://schemas.microsoft.com/office/drawing/2014/main" val="521086529"/>
                    </a:ext>
                  </a:extLst>
                </a:gridCol>
              </a:tblGrid>
              <a:tr h="59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Done -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 </a:t>
                      </a:r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Progress -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 </a:t>
                      </a:r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Do -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482525"/>
                  </a:ext>
                </a:extLst>
              </a:tr>
              <a:tr h="59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9056927"/>
                  </a:ext>
                </a:extLst>
              </a:tr>
              <a:tr h="59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Highest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6023063"/>
                  </a:ext>
                </a:extLst>
              </a:tr>
              <a:tr h="59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9580809"/>
                  </a:ext>
                </a:extLst>
              </a:tr>
              <a:tr h="59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09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8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618" y="2554357"/>
            <a:ext cx="547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488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005"/>
            <a:ext cx="10972800" cy="354125"/>
          </a:xfrm>
        </p:spPr>
        <p:txBody>
          <a:bodyPr>
            <a:normAutofit fontScale="90000"/>
          </a:bodyPr>
          <a:lstStyle/>
          <a:p>
            <a:r>
              <a:rPr lang="en-US" dirty="0"/>
              <a:t>Pre Registration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2085" y="1038275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MOS-814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084" y="1908537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MOS-797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16425" y="1908537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update a Pre-Registration: UI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16427" y="4488332"/>
            <a:ext cx="9328458" cy="540527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choose an available time slot and book an appointment: UI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16427" y="1065245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search Registration center :UI</a:t>
            </a: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766F1D14-3F84-4B2B-A0C5-FFF1859207D7}"/>
              </a:ext>
            </a:extLst>
          </p:cNvPr>
          <p:cNvSpPr/>
          <p:nvPr/>
        </p:nvSpPr>
        <p:spPr>
          <a:xfrm>
            <a:off x="572082" y="3601533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MOS-978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CEE8910B-211D-48C5-B4F2-E39A941450CD}"/>
              </a:ext>
            </a:extLst>
          </p:cNvPr>
          <p:cNvSpPr/>
          <p:nvPr/>
        </p:nvSpPr>
        <p:spPr>
          <a:xfrm>
            <a:off x="572081" y="4474906"/>
            <a:ext cx="1394313" cy="567377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MOS-817</a:t>
            </a:r>
          </a:p>
        </p:txBody>
      </p:sp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9D34A64E-0A03-424F-B40D-4CC699ABCA4F}"/>
              </a:ext>
            </a:extLst>
          </p:cNvPr>
          <p:cNvSpPr/>
          <p:nvPr/>
        </p:nvSpPr>
        <p:spPr>
          <a:xfrm>
            <a:off x="2216425" y="3614035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reschedule a booked appointment, so that I can choose the preferred time slot: UI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766F1D14-3F84-4B2B-A0C5-FFF1859207D7}"/>
              </a:ext>
            </a:extLst>
          </p:cNvPr>
          <p:cNvSpPr/>
          <p:nvPr/>
        </p:nvSpPr>
        <p:spPr>
          <a:xfrm>
            <a:off x="572082" y="2742878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MOS-818</a:t>
            </a:r>
          </a:p>
        </p:txBody>
      </p: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9D34A64E-0A03-424F-B40D-4CC699ABCA4F}"/>
              </a:ext>
            </a:extLst>
          </p:cNvPr>
          <p:cNvSpPr/>
          <p:nvPr/>
        </p:nvSpPr>
        <p:spPr>
          <a:xfrm>
            <a:off x="2216425" y="2755380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cancel an appointment :UI</a:t>
            </a:r>
          </a:p>
        </p:txBody>
      </p:sp>
    </p:spTree>
    <p:extLst>
      <p:ext uri="{BB962C8B-B14F-4D97-AF65-F5344CB8AC3E}">
        <p14:creationId xmlns:p14="http://schemas.microsoft.com/office/powerpoint/2010/main" val="120495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005"/>
            <a:ext cx="10972800" cy="354125"/>
          </a:xfrm>
        </p:spPr>
        <p:txBody>
          <a:bodyPr>
            <a:normAutofit fontScale="90000"/>
          </a:bodyPr>
          <a:lstStyle/>
          <a:p>
            <a:r>
              <a:rPr lang="en-US" dirty="0"/>
              <a:t>Pre Registration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2085" y="1038275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MOS-664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084" y="1928415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MOS-816	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16425" y="1928415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choose the Registration center from the result list, and get the availability slots for the chosen day: UI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16427" y="4816323"/>
            <a:ext cx="9328458" cy="540527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reschedule a booked appointment, so that I can chose the preferred time slot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16427" y="1065245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choose an available time slot and book an appointment</a:t>
            </a: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766F1D14-3F84-4B2B-A0C5-FFF1859207D7}"/>
              </a:ext>
            </a:extLst>
          </p:cNvPr>
          <p:cNvSpPr/>
          <p:nvPr/>
        </p:nvSpPr>
        <p:spPr>
          <a:xfrm>
            <a:off x="572082" y="3820197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MOS-1891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CEE8910B-211D-48C5-B4F2-E39A941450CD}"/>
              </a:ext>
            </a:extLst>
          </p:cNvPr>
          <p:cNvSpPr/>
          <p:nvPr/>
        </p:nvSpPr>
        <p:spPr>
          <a:xfrm>
            <a:off x="572081" y="4802897"/>
            <a:ext cx="1394313" cy="567377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MOS-977</a:t>
            </a:r>
          </a:p>
        </p:txBody>
      </p:sp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9D34A64E-0A03-424F-B40D-4CC699ABCA4F}"/>
              </a:ext>
            </a:extLst>
          </p:cNvPr>
          <p:cNvSpPr/>
          <p:nvPr/>
        </p:nvSpPr>
        <p:spPr>
          <a:xfrm>
            <a:off x="2216425" y="3832699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MOSIP system, I should support Batch Job configuration for Pre-Registration.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766F1D14-3F84-4B2B-A0C5-FFF1859207D7}"/>
              </a:ext>
            </a:extLst>
          </p:cNvPr>
          <p:cNvSpPr/>
          <p:nvPr/>
        </p:nvSpPr>
        <p:spPr>
          <a:xfrm>
            <a:off x="572082" y="2852207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MOS-665</a:t>
            </a:r>
          </a:p>
        </p:txBody>
      </p: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9D34A64E-0A03-424F-B40D-4CC699ABCA4F}"/>
              </a:ext>
            </a:extLst>
          </p:cNvPr>
          <p:cNvSpPr/>
          <p:nvPr/>
        </p:nvSpPr>
        <p:spPr>
          <a:xfrm>
            <a:off x="2216425" y="2864709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cancel an appointment 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77EAAEF9-2794-4C32-800F-FBFE210FC827}"/>
              </a:ext>
            </a:extLst>
          </p:cNvPr>
          <p:cNvSpPr/>
          <p:nvPr/>
        </p:nvSpPr>
        <p:spPr>
          <a:xfrm>
            <a:off x="2229681" y="5634643"/>
            <a:ext cx="9328458" cy="540527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Individual, I should be able to choose the Registration center from the result list, and get the availability slots for the chosen day.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CF9688EB-E2C3-425C-A493-A2703C5D647D}"/>
              </a:ext>
            </a:extLst>
          </p:cNvPr>
          <p:cNvSpPr/>
          <p:nvPr/>
        </p:nvSpPr>
        <p:spPr>
          <a:xfrm>
            <a:off x="585335" y="5621217"/>
            <a:ext cx="1394313" cy="567377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MOS-663</a:t>
            </a:r>
          </a:p>
        </p:txBody>
      </p:sp>
    </p:spTree>
    <p:extLst>
      <p:ext uri="{BB962C8B-B14F-4D97-AF65-F5344CB8AC3E}">
        <p14:creationId xmlns:p14="http://schemas.microsoft.com/office/powerpoint/2010/main" val="314048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005"/>
            <a:ext cx="10972800" cy="354125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Registration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2085" y="1038275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MOS-1200/1223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084" y="2077500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MOS-1277/1367	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16425" y="2077500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API/UI:As a Registration Officer/MOSIP system, I should be able to download pre-registration data  in real time for a specific PRID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16427" y="5333151"/>
            <a:ext cx="9328458" cy="540527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UI:As a MOSIP registration client, I should be able to sync Policies with data store servers.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16427" y="1065245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API/UI:As a Registration Officer/MOSIP system, I should be able to download pre-registration data to the client system manually </a:t>
            </a: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766F1D14-3F84-4B2B-A0C5-FFF1859207D7}"/>
              </a:ext>
            </a:extLst>
          </p:cNvPr>
          <p:cNvSpPr/>
          <p:nvPr/>
        </p:nvSpPr>
        <p:spPr>
          <a:xfrm>
            <a:off x="572082" y="4297269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MOS-1235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CEE8910B-211D-48C5-B4F2-E39A941450CD}"/>
              </a:ext>
            </a:extLst>
          </p:cNvPr>
          <p:cNvSpPr/>
          <p:nvPr/>
        </p:nvSpPr>
        <p:spPr>
          <a:xfrm>
            <a:off x="572081" y="5319725"/>
            <a:ext cx="1394313" cy="567377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MOS-1244</a:t>
            </a:r>
          </a:p>
        </p:txBody>
      </p:sp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9D34A64E-0A03-424F-B40D-4CC699ABCA4F}"/>
              </a:ext>
            </a:extLst>
          </p:cNvPr>
          <p:cNvSpPr/>
          <p:nvPr/>
        </p:nvSpPr>
        <p:spPr>
          <a:xfrm>
            <a:off x="2216425" y="4309771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UI:As the MOSIP Registration Client, I should be able to sync master data with data store servers 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766F1D14-3F84-4B2B-A0C5-FFF1859207D7}"/>
              </a:ext>
            </a:extLst>
          </p:cNvPr>
          <p:cNvSpPr/>
          <p:nvPr/>
        </p:nvSpPr>
        <p:spPr>
          <a:xfrm>
            <a:off x="572082" y="3130499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MOS-1343</a:t>
            </a:r>
          </a:p>
        </p:txBody>
      </p: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9D34A64E-0A03-424F-B40D-4CC699ABCA4F}"/>
              </a:ext>
            </a:extLst>
          </p:cNvPr>
          <p:cNvSpPr/>
          <p:nvPr/>
        </p:nvSpPr>
        <p:spPr>
          <a:xfrm>
            <a:off x="2216425" y="3143001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UI:As the MOSIP Registration Client, I should be able to encrypt and decrypt pre-registration packets received from the data store </a:t>
            </a:r>
          </a:p>
        </p:txBody>
      </p:sp>
    </p:spTree>
    <p:extLst>
      <p:ext uri="{BB962C8B-B14F-4D97-AF65-F5344CB8AC3E}">
        <p14:creationId xmlns:p14="http://schemas.microsoft.com/office/powerpoint/2010/main" val="103579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005"/>
            <a:ext cx="10972800" cy="354125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Registration Client(continued)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2249" y="1925395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MOS-1214/1290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96765" y="3914167"/>
            <a:ext cx="9328458" cy="540527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API:As the MOSIP Registration Client, I should perform a local duplicate check for biometrics data of an individual against the mapped registration officers' biometrics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96765" y="1954930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API/UI:As the MOSIP Registration Client /MOSIP system, I should enable scan and upload of POI, POA and POR 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CEE8910B-211D-48C5-B4F2-E39A941450CD}"/>
              </a:ext>
            </a:extLst>
          </p:cNvPr>
          <p:cNvSpPr/>
          <p:nvPr/>
        </p:nvSpPr>
        <p:spPr>
          <a:xfrm>
            <a:off x="562248" y="3890911"/>
            <a:ext cx="1394313" cy="567377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MOS-1300	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96765" y="1004378"/>
            <a:ext cx="9328458" cy="540527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API:As the MOSIP registration Client, I should enable defaulting date of birth if only age is given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CEE8910B-211D-48C5-B4F2-E39A941450CD}"/>
              </a:ext>
            </a:extLst>
          </p:cNvPr>
          <p:cNvSpPr/>
          <p:nvPr/>
        </p:nvSpPr>
        <p:spPr>
          <a:xfrm>
            <a:off x="562251" y="1004378"/>
            <a:ext cx="1394313" cy="567377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MOS-10406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96765" y="4999539"/>
            <a:ext cx="9328458" cy="540527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UI: As a Registration Officer, I should be able to capture an individual's </a:t>
            </a:r>
            <a:r>
              <a:rPr lang="en-US" sz="1600" b="1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IRISes</a:t>
            </a: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 per specification 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CEE8910B-211D-48C5-B4F2-E39A941450CD}"/>
              </a:ext>
            </a:extLst>
          </p:cNvPr>
          <p:cNvSpPr/>
          <p:nvPr/>
        </p:nvSpPr>
        <p:spPr>
          <a:xfrm>
            <a:off x="589938" y="4965547"/>
            <a:ext cx="1394313" cy="567377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MOS-1285</a:t>
            </a: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766F1D14-3F84-4B2B-A0C5-FFF1859207D7}"/>
              </a:ext>
            </a:extLst>
          </p:cNvPr>
          <p:cNvSpPr/>
          <p:nvPr/>
        </p:nvSpPr>
        <p:spPr>
          <a:xfrm>
            <a:off x="552418" y="2903150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MOS-1342</a:t>
            </a:r>
          </a:p>
        </p:txBody>
      </p:sp>
      <p:sp>
        <p:nvSpPr>
          <p:cNvPr id="26" name="Rounded Rectangle 11">
            <a:extLst>
              <a:ext uri="{FF2B5EF4-FFF2-40B4-BE49-F238E27FC236}">
                <a16:creationId xmlns:a16="http://schemas.microsoft.com/office/drawing/2014/main" id="{9D34A64E-0A03-424F-B40D-4CC699ABCA4F}"/>
              </a:ext>
            </a:extLst>
          </p:cNvPr>
          <p:cNvSpPr/>
          <p:nvPr/>
        </p:nvSpPr>
        <p:spPr>
          <a:xfrm>
            <a:off x="2196765" y="2917917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UI: As a registration officer, I should be able to capture an individual's finger prints as per specification </a:t>
            </a:r>
          </a:p>
        </p:txBody>
      </p:sp>
    </p:spTree>
    <p:extLst>
      <p:ext uri="{BB962C8B-B14F-4D97-AF65-F5344CB8AC3E}">
        <p14:creationId xmlns:p14="http://schemas.microsoft.com/office/powerpoint/2010/main" val="13330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005"/>
            <a:ext cx="10972800" cy="354125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Registration Client(continued)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2085" y="869312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MOS-1301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084" y="1908537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MOS-1307/1310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16425" y="1908537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API/UI:As the MOSIP Registration Client/MOSIP system, I should enable the supervisor to authenticate registration in case of exceptions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06595" y="898847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API:As the MOSIP Registration System, I should enable Registration Officer to authenticate each registration with password/biometrics/multi factor elements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2082" y="2832718"/>
            <a:ext cx="1394313" cy="624115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MOS-1273/1278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16428" y="2876417"/>
            <a:ext cx="9328458" cy="594580"/>
          </a:xfrm>
          <a:prstGeom prst="roundRect">
            <a:avLst>
              <a:gd name="adj" fmla="val 10176"/>
            </a:avLst>
          </a:prstGeom>
          <a:solidFill>
            <a:schemeClr val="tx1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API/UI: As the MOSIP Registration Client/MOSIP system, I should enable receiving a unique registration ID on completion of registration</a:t>
            </a:r>
          </a:p>
        </p:txBody>
      </p:sp>
    </p:spTree>
    <p:extLst>
      <p:ext uri="{BB962C8B-B14F-4D97-AF65-F5344CB8AC3E}">
        <p14:creationId xmlns:p14="http://schemas.microsoft.com/office/powerpoint/2010/main" val="297458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2A43-6B12-430D-8102-A816E36C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73686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0CD42-4475-4012-A56D-AB349AC3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515074-9326-42E8-9CC0-37D8F5532BAB}"/>
              </a:ext>
            </a:extLst>
          </p:cNvPr>
          <p:cNvSpPr txBox="1">
            <a:spLocks/>
          </p:cNvSpPr>
          <p:nvPr/>
        </p:nvSpPr>
        <p:spPr>
          <a:xfrm>
            <a:off x="609600" y="441005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ID-Authentication 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E15FC33-9DFE-4579-A135-F86771EBE80A}"/>
              </a:ext>
            </a:extLst>
          </p:cNvPr>
          <p:cNvSpPr/>
          <p:nvPr/>
        </p:nvSpPr>
        <p:spPr>
          <a:xfrm>
            <a:off x="560655" y="1129703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MOS-1149</a:t>
            </a: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E77CE733-0E55-4280-A6C4-7316AEE48D60}"/>
              </a:ext>
            </a:extLst>
          </p:cNvPr>
          <p:cNvSpPr/>
          <p:nvPr/>
        </p:nvSpPr>
        <p:spPr>
          <a:xfrm>
            <a:off x="2216427" y="1131250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I should be able to evaluate the Individual's Fingerprint match with the corresponding Fingerprint in the </a:t>
            </a:r>
            <a:r>
              <a:rPr lang="en-US" sz="1600" b="1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</a:t>
            </a: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server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537741B1-3BF7-4EF8-9725-1D76509C50FB}"/>
              </a:ext>
            </a:extLst>
          </p:cNvPr>
          <p:cNvSpPr/>
          <p:nvPr/>
        </p:nvSpPr>
        <p:spPr>
          <a:xfrm>
            <a:off x="562973" y="2974706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MOS-10165</a:t>
            </a:r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7D7409DD-AE40-4BDE-BD6E-60E2E182C3DC}"/>
              </a:ext>
            </a:extLst>
          </p:cNvPr>
          <p:cNvSpPr/>
          <p:nvPr/>
        </p:nvSpPr>
        <p:spPr>
          <a:xfrm>
            <a:off x="2226366" y="2969218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Integrate Fingerprint Authentication with </a:t>
            </a:r>
            <a:r>
              <a:rPr lang="en-US" sz="1600" b="1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eKYC</a:t>
            </a:r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83EF5ACB-E6B2-47D4-BEE4-71482FAFDEF6}"/>
              </a:ext>
            </a:extLst>
          </p:cNvPr>
          <p:cNvSpPr/>
          <p:nvPr/>
        </p:nvSpPr>
        <p:spPr>
          <a:xfrm>
            <a:off x="562973" y="2042868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MOS-1146</a:t>
            </a:r>
          </a:p>
        </p:txBody>
      </p: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F84DFD59-E739-45CB-8E18-52C5DD0B25F6}"/>
              </a:ext>
            </a:extLst>
          </p:cNvPr>
          <p:cNvSpPr/>
          <p:nvPr/>
        </p:nvSpPr>
        <p:spPr>
          <a:xfrm>
            <a:off x="2226366" y="2065477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 I should be able to authenticate </a:t>
            </a:r>
            <a:r>
              <a:rPr lang="en-US" sz="1600" b="1" ker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Fingerprint </a:t>
            </a: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the Individual by comparing the match score of the fingerprint against threshold</a:t>
            </a:r>
          </a:p>
        </p:txBody>
      </p:sp>
    </p:spTree>
    <p:extLst>
      <p:ext uri="{BB962C8B-B14F-4D97-AF65-F5344CB8AC3E}">
        <p14:creationId xmlns:p14="http://schemas.microsoft.com/office/powerpoint/2010/main" val="209979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2A43-6B12-430D-8102-A816E36C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5" y="1580320"/>
            <a:ext cx="10972800" cy="73686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0CD42-4475-4012-A56D-AB349AC3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515074-9326-42E8-9CC0-37D8F5532BAB}"/>
              </a:ext>
            </a:extLst>
          </p:cNvPr>
          <p:cNvSpPr txBox="1">
            <a:spLocks/>
          </p:cNvSpPr>
          <p:nvPr/>
        </p:nvSpPr>
        <p:spPr>
          <a:xfrm>
            <a:off x="609600" y="441005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Registration Processor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E15FC33-9DFE-4579-A135-F86771EBE80A}"/>
              </a:ext>
            </a:extLst>
          </p:cNvPr>
          <p:cNvSpPr/>
          <p:nvPr/>
        </p:nvSpPr>
        <p:spPr>
          <a:xfrm>
            <a:off x="560655" y="1338422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MOS-240</a:t>
            </a: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E77CE733-0E55-4280-A6C4-7316AEE48D60}"/>
              </a:ext>
            </a:extLst>
          </p:cNvPr>
          <p:cNvSpPr/>
          <p:nvPr/>
        </p:nvSpPr>
        <p:spPr>
          <a:xfrm>
            <a:off x="2216427" y="1339969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I should be able to validate the Registration Machine Details, Registration Officer Details and Registration Center Details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537741B1-3BF7-4EF8-9725-1D76509C50FB}"/>
              </a:ext>
            </a:extLst>
          </p:cNvPr>
          <p:cNvSpPr/>
          <p:nvPr/>
        </p:nvSpPr>
        <p:spPr>
          <a:xfrm>
            <a:off x="562973" y="3183425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MOS-48</a:t>
            </a:r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7D7409DD-AE40-4BDE-BD6E-60E2E182C3DC}"/>
              </a:ext>
            </a:extLst>
          </p:cNvPr>
          <p:cNvSpPr/>
          <p:nvPr/>
        </p:nvSpPr>
        <p:spPr>
          <a:xfrm>
            <a:off x="2226366" y="3177937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I should be able to Verify the Documents required for an Individual based on the Type of Registration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83EF5ACB-E6B2-47D4-BEE4-71482FAFDEF6}"/>
              </a:ext>
            </a:extLst>
          </p:cNvPr>
          <p:cNvSpPr/>
          <p:nvPr/>
        </p:nvSpPr>
        <p:spPr>
          <a:xfrm>
            <a:off x="562973" y="2251587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MOS-1059</a:t>
            </a:r>
          </a:p>
        </p:txBody>
      </p: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F84DFD59-E739-45CB-8E18-52C5DD0B25F6}"/>
              </a:ext>
            </a:extLst>
          </p:cNvPr>
          <p:cNvSpPr/>
          <p:nvPr/>
        </p:nvSpPr>
        <p:spPr>
          <a:xfrm>
            <a:off x="2216426" y="2243425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I should be able to Verify the Biometrics against the UIN of a Parent</a:t>
            </a:r>
          </a:p>
          <a:p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993255A4-8B3E-41E5-9933-FABE793FC4E9}"/>
              </a:ext>
            </a:extLst>
          </p:cNvPr>
          <p:cNvSpPr/>
          <p:nvPr/>
        </p:nvSpPr>
        <p:spPr>
          <a:xfrm>
            <a:off x="576227" y="4031564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MOS-1079	</a:t>
            </a: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798D38A-2736-4867-99F8-7F77181C8311}"/>
              </a:ext>
            </a:extLst>
          </p:cNvPr>
          <p:cNvSpPr/>
          <p:nvPr/>
        </p:nvSpPr>
        <p:spPr>
          <a:xfrm>
            <a:off x="2239620" y="4026076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I should be able to Perform Demo dedupe - Part 1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83B96D45-D62C-4B9C-A134-7CCD113338C3}"/>
              </a:ext>
            </a:extLst>
          </p:cNvPr>
          <p:cNvSpPr/>
          <p:nvPr/>
        </p:nvSpPr>
        <p:spPr>
          <a:xfrm>
            <a:off x="569601" y="5038729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MOS-1064</a:t>
            </a: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87D8AD9D-1CD9-4C6E-BE36-175E2DC6F876}"/>
              </a:ext>
            </a:extLst>
          </p:cNvPr>
          <p:cNvSpPr/>
          <p:nvPr/>
        </p:nvSpPr>
        <p:spPr>
          <a:xfrm>
            <a:off x="2239620" y="4988103"/>
            <a:ext cx="8962113" cy="491388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I should be able to Perform Demo dedupe - Part 2</a:t>
            </a:r>
          </a:p>
        </p:txBody>
      </p:sp>
    </p:spTree>
    <p:extLst>
      <p:ext uri="{BB962C8B-B14F-4D97-AF65-F5344CB8AC3E}">
        <p14:creationId xmlns:p14="http://schemas.microsoft.com/office/powerpoint/2010/main" val="383118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2A43-6B12-430D-8102-A816E36C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5" y="1580320"/>
            <a:ext cx="10972800" cy="73686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0CD42-4475-4012-A56D-AB349AC3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515074-9326-42E8-9CC0-37D8F5532BAB}"/>
              </a:ext>
            </a:extLst>
          </p:cNvPr>
          <p:cNvSpPr txBox="1">
            <a:spLocks/>
          </p:cNvSpPr>
          <p:nvPr/>
        </p:nvSpPr>
        <p:spPr>
          <a:xfrm>
            <a:off x="609600" y="441005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Registration Processor (contd..)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E15FC33-9DFE-4579-A135-F86771EBE80A}"/>
              </a:ext>
            </a:extLst>
          </p:cNvPr>
          <p:cNvSpPr/>
          <p:nvPr/>
        </p:nvSpPr>
        <p:spPr>
          <a:xfrm>
            <a:off x="560655" y="1487507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MOS-1076	</a:t>
            </a: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E77CE733-0E55-4280-A6C4-7316AEE48D60}"/>
              </a:ext>
            </a:extLst>
          </p:cNvPr>
          <p:cNvSpPr/>
          <p:nvPr/>
        </p:nvSpPr>
        <p:spPr>
          <a:xfrm>
            <a:off x="2216427" y="1489054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I should be able to identify packets on hold, so that it can be allocated for Manual Verification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537741B1-3BF7-4EF8-9725-1D76509C50FB}"/>
              </a:ext>
            </a:extLst>
          </p:cNvPr>
          <p:cNvSpPr/>
          <p:nvPr/>
        </p:nvSpPr>
        <p:spPr>
          <a:xfrm>
            <a:off x="562973" y="3332510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MOS-1078</a:t>
            </a:r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7D7409DD-AE40-4BDE-BD6E-60E2E182C3DC}"/>
              </a:ext>
            </a:extLst>
          </p:cNvPr>
          <p:cNvSpPr/>
          <p:nvPr/>
        </p:nvSpPr>
        <p:spPr>
          <a:xfrm>
            <a:off x="2226366" y="3327022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 Manual Verifier, I should have an option to change the status of a packet kept on hold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83EF5ACB-E6B2-47D4-BEE4-71482FAFDEF6}"/>
              </a:ext>
            </a:extLst>
          </p:cNvPr>
          <p:cNvSpPr/>
          <p:nvPr/>
        </p:nvSpPr>
        <p:spPr>
          <a:xfrm>
            <a:off x="562973" y="2400672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MOS-1077</a:t>
            </a:r>
          </a:p>
        </p:txBody>
      </p: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F84DFD59-E739-45CB-8E18-52C5DD0B25F6}"/>
              </a:ext>
            </a:extLst>
          </p:cNvPr>
          <p:cNvSpPr/>
          <p:nvPr/>
        </p:nvSpPr>
        <p:spPr>
          <a:xfrm>
            <a:off x="2239620" y="2428246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 Manual Verifier, I should be able to view a packet detail lined up for manual verification</a:t>
            </a:r>
          </a:p>
          <a:p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993255A4-8B3E-41E5-9933-FABE793FC4E9}"/>
              </a:ext>
            </a:extLst>
          </p:cNvPr>
          <p:cNvSpPr/>
          <p:nvPr/>
        </p:nvSpPr>
        <p:spPr>
          <a:xfrm>
            <a:off x="576227" y="4180649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endParaRPr lang="en-US" sz="1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28584"/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MOS-9657	</a:t>
            </a: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798D38A-2736-4867-99F8-7F77181C8311}"/>
              </a:ext>
            </a:extLst>
          </p:cNvPr>
          <p:cNvSpPr/>
          <p:nvPr/>
        </p:nvSpPr>
        <p:spPr>
          <a:xfrm>
            <a:off x="2216426" y="4176404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706910" fontAlgn="ctr"/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Implementing RID Validator</a:t>
            </a:r>
          </a:p>
        </p:txBody>
      </p:sp>
    </p:spTree>
    <p:extLst>
      <p:ext uri="{BB962C8B-B14F-4D97-AF65-F5344CB8AC3E}">
        <p14:creationId xmlns:p14="http://schemas.microsoft.com/office/powerpoint/2010/main" val="838702336"/>
      </p:ext>
    </p:extLst>
  </p:cSld>
  <p:clrMapOvr>
    <a:masterClrMapping/>
  </p:clrMapOvr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4FCFF6D8-08AD-408B-A10D-97EBF37FB1B9}" vid="{6AFF8722-C075-4440-94BA-3323FBAFA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ProjectIGName xmlns="fd9ad297-cc8c-4afc-b828-e13c9647a5fa">Mindtree</ProjectIGName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ProjectAccountName xmlns="fd9ad297-cc8c-4afc-b828-e13c9647a5fa">Mindtree</ProjectAccountName>
    <ProjectName xmlns="fd9ad297-cc8c-4afc-b828-e13c9647a5fa">MOSIP</ProjectName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TDocLibrary" ma:contentTypeID="0x010100C5D5EC2DEF914E3897774E287F80A8FB00C54CAAC0C88AA446A5AFE942C68BA98B" ma:contentTypeVersion="8" ma:contentTypeDescription="My Content Type" ma:contentTypeScope="" ma:versionID="8509de5a9a506e3b9b1fe93a7c193cee">
  <xsd:schema xmlns:xsd="http://www.w3.org/2001/XMLSchema" xmlns:xs="http://www.w3.org/2001/XMLSchema" xmlns:p="http://schemas.microsoft.com/office/2006/metadata/properties" xmlns:ns1="http://schemas.microsoft.com/sharepoint/v3" xmlns:ns2="fd9ad297-cc8c-4afc-b828-e13c9647a5fa" targetNamespace="http://schemas.microsoft.com/office/2006/metadata/properties" ma:root="true" ma:fieldsID="b380538c208c9f76b13ef3dbebc9c2d9" ns1:_="" ns2:_="">
    <xsd:import namespace="http://schemas.microsoft.com/sharepoint/v3"/>
    <xsd:import namespace="fd9ad297-cc8c-4afc-b828-e13c9647a5fa"/>
    <xsd:element name="properties">
      <xsd:complexType>
        <xsd:sequence>
          <xsd:element name="documentManagement">
            <xsd:complexType>
              <xsd:all>
                <xsd:element ref="ns2:ProjectName" minOccurs="0"/>
                <xsd:element ref="ns2:ProjectIGName" minOccurs="0"/>
                <xsd:element ref="ns2:ProjectAccountName" minOccurs="0"/>
                <xsd:element ref="ns1:RatingCount" minOccurs="0"/>
                <xsd:element ref="ns1:AverageRating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LikedBy" ma:index="1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d297-cc8c-4afc-b828-e13c9647a5fa" elementFormDefault="qualified">
    <xsd:import namespace="http://schemas.microsoft.com/office/2006/documentManagement/types"/>
    <xsd:import namespace="http://schemas.microsoft.com/office/infopath/2007/PartnerControls"/>
    <xsd:element name="ProjectName" ma:index="8" nillable="true" ma:displayName="ProjectName" ma:internalName="ProjectName">
      <xsd:simpleType>
        <xsd:restriction base="dms:Text"/>
      </xsd:simpleType>
    </xsd:element>
    <xsd:element name="ProjectIGName" ma:index="9" nillable="true" ma:displayName="ProjectIGName" ma:internalName="ProjectIGName">
      <xsd:simpleType>
        <xsd:restriction base="dms:Text"/>
      </xsd:simpleType>
    </xsd:element>
    <xsd:element name="ProjectAccountName" ma:index="10" nillable="true" ma:displayName="ProjectAccountName" ma:internalName="ProjectAccount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D382CF-67DC-4FD8-822B-863FB393E7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D8DF9E-6E16-4886-8A76-FFFEA99B5C73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fd9ad297-cc8c-4afc-b828-e13c9647a5fa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DB51B5C-2768-4EF5-AA9D-A7311FC87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9ad297-cc8c-4afc-b828-e13c9647a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MT</Template>
  <TotalTime>28909</TotalTime>
  <Words>1191</Words>
  <Application>Microsoft Office PowerPoint</Application>
  <PresentationFormat>Widescreen</PresentationFormat>
  <Paragraphs>291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 Light</vt:lpstr>
      <vt:lpstr>Wingdings</vt:lpstr>
      <vt:lpstr>Mindtree</vt:lpstr>
      <vt:lpstr> MOSIP - Sprint 6 Demo  Dec 17th , 2018</vt:lpstr>
      <vt:lpstr>Pre Registration</vt:lpstr>
      <vt:lpstr>Pre Registration</vt:lpstr>
      <vt:lpstr>Registration Client</vt:lpstr>
      <vt:lpstr>Registration Client(continued)</vt:lpstr>
      <vt:lpstr>Registration Client(continued)</vt:lpstr>
      <vt:lpstr>PowerPoint Presentation</vt:lpstr>
      <vt:lpstr>PowerPoint Presentation</vt:lpstr>
      <vt:lpstr>PowerPoint Presentation</vt:lpstr>
      <vt:lpstr>Testing Journey so far….. Till Sprint6</vt:lpstr>
      <vt:lpstr>PowerPoint Presentation</vt:lpstr>
      <vt:lpstr> API Automation Coverage</vt:lpstr>
      <vt:lpstr>Enhanced Test Rig</vt:lpstr>
      <vt:lpstr>Test Data Utility for Rest APIs</vt:lpstr>
      <vt:lpstr>Performance Updates</vt:lpstr>
      <vt:lpstr>Defects 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Tonse Shenoy</dc:creator>
  <cp:lastModifiedBy>Neethu Dhaiphule Narayan</cp:lastModifiedBy>
  <cp:revision>411</cp:revision>
  <dcterms:created xsi:type="dcterms:W3CDTF">2018-04-25T02:47:07Z</dcterms:created>
  <dcterms:modified xsi:type="dcterms:W3CDTF">2018-12-17T02:16:13Z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0x010100C5D5EC2DEF914E3897774E287F80A8FB00C54CAAC0C88AA446A5AFE942C68BA98B</vt:lpwstr>
  </property>
</Properties>
</file>