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g"/>
  <Override PartName="/ppt/media/image14.jpg" ContentType="image/jpg"/>
  <Override PartName="/ppt/media/image15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8" r:id="rId2"/>
    <p:sldId id="275" r:id="rId3"/>
    <p:sldId id="269" r:id="rId4"/>
    <p:sldId id="257" r:id="rId5"/>
    <p:sldId id="261" r:id="rId6"/>
    <p:sldId id="259" r:id="rId7"/>
    <p:sldId id="276" r:id="rId8"/>
    <p:sldId id="271" r:id="rId9"/>
    <p:sldId id="272" r:id="rId10"/>
    <p:sldId id="277" r:id="rId11"/>
    <p:sldId id="278" r:id="rId12"/>
    <p:sldId id="273" r:id="rId13"/>
    <p:sldId id="274" r:id="rId14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D2C110-B66C-4619-BD51-E64E7715C189}">
          <p14:sldIdLst>
            <p14:sldId id="268"/>
            <p14:sldId id="275"/>
            <p14:sldId id="269"/>
            <p14:sldId id="257"/>
            <p14:sldId id="261"/>
            <p14:sldId id="259"/>
            <p14:sldId id="276"/>
            <p14:sldId id="271"/>
            <p14:sldId id="272"/>
          </p14:sldIdLst>
        </p14:section>
        <p14:section name="Untitled Section" id="{C803B444-2660-42F0-AC9D-405ABB6AC365}">
          <p14:sldIdLst>
            <p14:sldId id="277"/>
            <p14:sldId id="278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65FB4-86DF-4443-B8D4-2D2FBD5CBABB}" v="303" dt="2024-03-06T05:02:21.4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6" autoAdjust="0"/>
    <p:restoredTop sz="94660"/>
  </p:normalViewPr>
  <p:slideViewPr>
    <p:cSldViewPr>
      <p:cViewPr varScale="1">
        <p:scale>
          <a:sx n="49" d="100"/>
          <a:sy n="49" d="100"/>
        </p:scale>
        <p:origin x="14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9188" y="1204933"/>
            <a:ext cx="12964606" cy="3816853"/>
          </a:xfrm>
        </p:spPr>
        <p:txBody>
          <a:bodyPr bIns="0" anchor="b">
            <a:normAutofit/>
          </a:bodyPr>
          <a:lstStyle>
            <a:lvl1pPr algn="l">
              <a:defRPr sz="99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9188" y="5303346"/>
            <a:ext cx="12964605" cy="146824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2" b="0" cap="all" baseline="0">
                <a:solidFill>
                  <a:schemeClr val="tx1"/>
                </a:solidFill>
              </a:defRPr>
            </a:lvl1pPr>
            <a:lvl2pPr marL="686257" indent="0" algn="ctr">
              <a:buNone/>
              <a:defRPr sz="27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7268" y="494571"/>
            <a:ext cx="7466054" cy="46437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7994" y="1199939"/>
            <a:ext cx="1217373" cy="7563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9188" y="5299347"/>
            <a:ext cx="129646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2358" y="2774053"/>
            <a:ext cx="144212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499" y="1199940"/>
            <a:ext cx="2425296" cy="699846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8513" y="1199940"/>
            <a:ext cx="11751400" cy="699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68499" y="1199940"/>
            <a:ext cx="0" cy="69984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0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2358" y="2774053"/>
            <a:ext cx="144212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873" y="2637447"/>
            <a:ext cx="12973734" cy="2835421"/>
          </a:xfrm>
        </p:spPr>
        <p:txBody>
          <a:bodyPr anchor="b">
            <a:normAutofit/>
          </a:bodyPr>
          <a:lstStyle>
            <a:lvl1pPr algn="l">
              <a:defRPr sz="54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873" y="5716342"/>
            <a:ext cx="12954659" cy="1521269"/>
          </a:xfrm>
        </p:spPr>
        <p:txBody>
          <a:bodyPr tIns="91440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2873" y="5714524"/>
            <a:ext cx="1295465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9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336" y="1208825"/>
            <a:ext cx="14418458" cy="15909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2504" y="3020041"/>
            <a:ext cx="6972567" cy="51792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7337" y="3029750"/>
            <a:ext cx="6972567" cy="5168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2358" y="2774053"/>
            <a:ext cx="144212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2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295" y="1207734"/>
            <a:ext cx="14421499" cy="1586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2294" y="3033064"/>
            <a:ext cx="6972567" cy="120440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2" b="0" cap="all" baseline="0">
                <a:solidFill>
                  <a:schemeClr val="accent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2294" y="4241634"/>
            <a:ext cx="6972567" cy="3971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5222" y="3038252"/>
            <a:ext cx="6972567" cy="12048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2" b="0" cap="all" baseline="0">
                <a:solidFill>
                  <a:schemeClr val="accent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5222" y="4237462"/>
            <a:ext cx="6972567" cy="39609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2358" y="2774053"/>
            <a:ext cx="144212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2358" y="2774053"/>
            <a:ext cx="144212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6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512" y="1199940"/>
            <a:ext cx="4913058" cy="3374837"/>
          </a:xfrm>
        </p:spPr>
        <p:txBody>
          <a:bodyPr anchor="b">
            <a:normAutofit/>
          </a:bodyPr>
          <a:lstStyle>
            <a:lvl1pPr algn="l">
              <a:defRPr sz="36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25" y="1199941"/>
            <a:ext cx="9024968" cy="699686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8512" y="4814173"/>
            <a:ext cx="4915931" cy="3376435"/>
          </a:xfrm>
        </p:spPr>
        <p:txBody>
          <a:bodyPr/>
          <a:lstStyle>
            <a:lvl1pPr marL="0" indent="0" algn="l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3928" y="4814173"/>
            <a:ext cx="4907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23870" y="724149"/>
            <a:ext cx="6116044" cy="7733187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321" y="1696361"/>
            <a:ext cx="8304255" cy="2749266"/>
          </a:xfrm>
        </p:spPr>
        <p:txBody>
          <a:bodyPr anchor="b">
            <a:normAutofit/>
          </a:bodyPr>
          <a:lstStyle>
            <a:lvl1pPr>
              <a:defRPr sz="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5047" y="1685893"/>
            <a:ext cx="4189664" cy="5806650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004" y="4724814"/>
            <a:ext cx="8292361" cy="3009324"/>
          </a:xfrm>
        </p:spPr>
        <p:txBody>
          <a:bodyPr>
            <a:normAutofit/>
          </a:bodyPr>
          <a:lstStyle>
            <a:lvl1pPr marL="0" indent="0" algn="l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2582" y="8214914"/>
            <a:ext cx="8296784" cy="480777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2581" y="478551"/>
            <a:ext cx="8317278" cy="48199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2582" y="4721229"/>
            <a:ext cx="82967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3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32955"/>
            <a:ext cx="18300700" cy="616651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201065"/>
            <a:ext cx="18300700" cy="11158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881" y="1208269"/>
            <a:ext cx="14414916" cy="1575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881" y="3027331"/>
            <a:ext cx="14414916" cy="518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9077" y="496168"/>
            <a:ext cx="5254719" cy="464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8881" y="494571"/>
            <a:ext cx="8914440" cy="464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591" y="1199939"/>
            <a:ext cx="1217373" cy="7563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3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203968"/>
            <a:ext cx="183007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1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2514" rtl="0" eaLnBrk="1" latinLnBrk="0" hangingPunct="1">
        <a:lnSpc>
          <a:spcPct val="90000"/>
        </a:lnSpc>
        <a:spcBef>
          <a:spcPct val="0"/>
        </a:spcBef>
        <a:buNone/>
        <a:defRPr sz="4803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120000"/>
        </a:lnSpc>
        <a:spcBef>
          <a:spcPts val="150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2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2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1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1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1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120000"/>
        </a:lnSpc>
        <a:spcBef>
          <a:spcPts val="75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1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continentalcry.org/native-title-claim-not-land-grab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fpnews.com/news/society/sci-tech/iran-has-high-potential-in-health-tourism-minist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026A91-3E3D-B3AC-C474-5E88826B4C91}"/>
              </a:ext>
            </a:extLst>
          </p:cNvPr>
          <p:cNvSpPr txBox="1"/>
          <p:nvPr/>
        </p:nvSpPr>
        <p:spPr>
          <a:xfrm>
            <a:off x="463550" y="1263650"/>
            <a:ext cx="17145000" cy="7355860"/>
          </a:xfrm>
          <a:prstGeom prst="rect">
            <a:avLst/>
          </a:prstGeom>
          <a:gradFill flip="none" rotWithShape="1">
            <a:gsLst>
              <a:gs pos="14000">
                <a:srgbClr val="5E9EFF"/>
              </a:gs>
              <a:gs pos="15000">
                <a:srgbClr val="5E9EFF"/>
              </a:gs>
              <a:gs pos="49000">
                <a:srgbClr val="85C2FF"/>
              </a:gs>
              <a:gs pos="70000">
                <a:srgbClr val="C4D6EB"/>
              </a:gs>
              <a:gs pos="93000">
                <a:srgbClr val="FFEBFA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lvl="1"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cs typeface="Times New Roman" panose="02020603050405020304" pitchFamily="18" charset="0"/>
              </a:rPr>
              <a:t>SHIFTVERIFY: AN USER STRING INSPECTOR WITH SHIFT-REDUCE PARSING TECHNIQUE</a:t>
            </a:r>
          </a:p>
          <a:p>
            <a:pPr lvl="1" algn="ctr"/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Arial Narrow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3200" spc="-10" dirty="0">
                <a:latin typeface="Times New Roman" pitchFamily="18" charset="0"/>
                <a:cs typeface="Times New Roman" pitchFamily="18" charset="0"/>
              </a:rPr>
              <a:t>COURSE NAME: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COMPILER DESIGN FOR LANCE</a:t>
            </a:r>
          </a:p>
          <a:p>
            <a:pPr algn="ctr"/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CODE:CSA1475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SLOT B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 err="1">
                <a:latin typeface="Times New Roman" pitchFamily="18" charset="0"/>
                <a:cs typeface="Times New Roman" pitchFamily="18" charset="0"/>
              </a:rPr>
              <a:t>C.Nithin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(192211397)</a:t>
            </a:r>
          </a:p>
          <a:p>
            <a:pPr algn="ctr"/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N.P.Sai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Gowtham (192211337)</a:t>
            </a:r>
          </a:p>
          <a:p>
            <a:pPr algn="ctr"/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V.Jayanth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Reddy (192211329</a:t>
            </a:r>
            <a:r>
              <a:rPr lang="en-IN" sz="2800" dirty="0"/>
              <a:t>)</a:t>
            </a:r>
          </a:p>
          <a:p>
            <a:pPr algn="ctr"/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7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44166FE-BE37-6BB8-DBD3-D036E349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950" y="1208825"/>
            <a:ext cx="14453844" cy="1502625"/>
          </a:xfrm>
        </p:spPr>
        <p:txBody>
          <a:bodyPr/>
          <a:lstStyle/>
          <a:p>
            <a:r>
              <a:rPr lang="en-US" dirty="0"/>
              <a:t>Code :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9EE1E1-8D25-4878-B081-C539A37858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4800" dirty="0"/>
              <a:t>#include &lt;</a:t>
            </a:r>
            <a:r>
              <a:rPr lang="en-IN" sz="4800" dirty="0" err="1"/>
              <a:t>stdio.h</a:t>
            </a:r>
            <a:r>
              <a:rPr lang="en-IN" sz="4800" dirty="0"/>
              <a:t>&gt;</a:t>
            </a:r>
          </a:p>
          <a:p>
            <a:r>
              <a:rPr lang="en-IN" sz="4800" dirty="0"/>
              <a:t>#include &lt;</a:t>
            </a:r>
            <a:r>
              <a:rPr lang="en-IN" sz="4800" dirty="0" err="1"/>
              <a:t>string.h</a:t>
            </a:r>
            <a:r>
              <a:rPr lang="en-IN" sz="4800" dirty="0"/>
              <a:t>&gt;</a:t>
            </a:r>
          </a:p>
          <a:p>
            <a:r>
              <a:rPr lang="en-IN" sz="4800" dirty="0"/>
              <a:t>struct </a:t>
            </a:r>
            <a:r>
              <a:rPr lang="en-IN" sz="4800" dirty="0" err="1"/>
              <a:t>ProductionRule</a:t>
            </a:r>
            <a:endParaRPr lang="en-IN" sz="4800" dirty="0"/>
          </a:p>
          <a:p>
            <a:r>
              <a:rPr lang="en-IN" sz="4800" dirty="0"/>
              <a:t>{</a:t>
            </a:r>
          </a:p>
          <a:p>
            <a:r>
              <a:rPr lang="en-IN" sz="4800" dirty="0"/>
              <a:t> char left[10];</a:t>
            </a:r>
          </a:p>
          <a:p>
            <a:r>
              <a:rPr lang="en-IN" sz="4800" dirty="0"/>
              <a:t> char right[10];</a:t>
            </a:r>
          </a:p>
          <a:p>
            <a:r>
              <a:rPr lang="en-IN" sz="4800" dirty="0"/>
              <a:t>};</a:t>
            </a:r>
          </a:p>
          <a:p>
            <a:r>
              <a:rPr lang="en-IN" sz="4800" dirty="0"/>
              <a:t>int main()</a:t>
            </a:r>
          </a:p>
          <a:p>
            <a:r>
              <a:rPr lang="en-IN" sz="4800" dirty="0"/>
              <a:t>{</a:t>
            </a:r>
          </a:p>
          <a:p>
            <a:r>
              <a:rPr lang="en-IN" sz="4800" dirty="0"/>
              <a:t> char input[20], stack[50], temp[50], </a:t>
            </a:r>
            <a:r>
              <a:rPr lang="en-IN" sz="4800" dirty="0" err="1"/>
              <a:t>ch</a:t>
            </a:r>
            <a:r>
              <a:rPr lang="en-IN" sz="4800" dirty="0"/>
              <a:t>[2], *token1, *token2, *substring;</a:t>
            </a:r>
          </a:p>
          <a:p>
            <a:r>
              <a:rPr lang="en-IN" sz="4800" dirty="0"/>
              <a:t> int </a:t>
            </a:r>
            <a:r>
              <a:rPr lang="en-IN" sz="4800" dirty="0" err="1"/>
              <a:t>i</a:t>
            </a:r>
            <a:r>
              <a:rPr lang="en-IN" sz="4800" dirty="0"/>
              <a:t>, j, </a:t>
            </a:r>
            <a:r>
              <a:rPr lang="en-IN" sz="4800" dirty="0" err="1"/>
              <a:t>stack_length</a:t>
            </a:r>
            <a:r>
              <a:rPr lang="en-IN" sz="4800" dirty="0"/>
              <a:t>, </a:t>
            </a:r>
            <a:r>
              <a:rPr lang="en-IN" sz="4800" dirty="0" err="1"/>
              <a:t>substring_length</a:t>
            </a:r>
            <a:r>
              <a:rPr lang="en-IN" sz="4800" dirty="0"/>
              <a:t>, </a:t>
            </a:r>
            <a:r>
              <a:rPr lang="en-IN" sz="4800" dirty="0" err="1"/>
              <a:t>stack_top</a:t>
            </a:r>
            <a:r>
              <a:rPr lang="en-IN" sz="4800" dirty="0"/>
              <a:t>, </a:t>
            </a:r>
            <a:r>
              <a:rPr lang="en-IN" sz="4800" dirty="0" err="1"/>
              <a:t>rule_count</a:t>
            </a:r>
            <a:r>
              <a:rPr lang="en-IN" sz="4800" dirty="0"/>
              <a:t> = 0;</a:t>
            </a:r>
          </a:p>
          <a:p>
            <a:r>
              <a:rPr lang="en-IN" sz="4800" dirty="0"/>
              <a:t> struct </a:t>
            </a:r>
            <a:r>
              <a:rPr lang="en-IN" sz="4800" dirty="0" err="1"/>
              <a:t>ProductionRule</a:t>
            </a:r>
            <a:r>
              <a:rPr lang="en-IN" sz="4800" dirty="0"/>
              <a:t> rules[10];</a:t>
            </a:r>
          </a:p>
          <a:p>
            <a:r>
              <a:rPr lang="en-IN" sz="4800" dirty="0"/>
              <a:t> stack[0] = '\0';</a:t>
            </a:r>
          </a:p>
          <a:p>
            <a:r>
              <a:rPr lang="en-IN" sz="4800" dirty="0"/>
              <a:t> // User input for the number of production rules</a:t>
            </a:r>
          </a:p>
          <a:p>
            <a:r>
              <a:rPr lang="en-IN" sz="4800" dirty="0"/>
              <a:t> </a:t>
            </a:r>
            <a:r>
              <a:rPr lang="en-IN" sz="4800" dirty="0" err="1"/>
              <a:t>printf</a:t>
            </a:r>
            <a:r>
              <a:rPr lang="en-IN" sz="4800" dirty="0"/>
              <a:t>("\</a:t>
            </a:r>
            <a:r>
              <a:rPr lang="en-IN" sz="4800" dirty="0" err="1"/>
              <a:t>nEnter</a:t>
            </a:r>
            <a:r>
              <a:rPr lang="en-IN" sz="4800" dirty="0"/>
              <a:t> the number of production rules: ");</a:t>
            </a:r>
          </a:p>
          <a:p>
            <a:r>
              <a:rPr lang="en-IN" sz="4800" dirty="0"/>
              <a:t> </a:t>
            </a:r>
            <a:r>
              <a:rPr lang="en-IN" sz="4800" dirty="0" err="1"/>
              <a:t>scanf</a:t>
            </a:r>
            <a:r>
              <a:rPr lang="en-IN" sz="4800" dirty="0"/>
              <a:t>("%d", &amp;</a:t>
            </a:r>
            <a:r>
              <a:rPr lang="en-IN" sz="4800" dirty="0" err="1"/>
              <a:t>rule_count</a:t>
            </a:r>
            <a:r>
              <a:rPr lang="en-IN" sz="4800" dirty="0"/>
              <a:t>);</a:t>
            </a:r>
          </a:p>
          <a:p>
            <a:r>
              <a:rPr lang="en-IN" sz="4800" dirty="0"/>
              <a:t> // User input for each production rule in the form 'left-&gt;right'</a:t>
            </a:r>
          </a:p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production rules (in the form 'left-&gt;right'): \n");</a:t>
            </a:r>
          </a:p>
          <a:p>
            <a:r>
              <a:rPr lang="en-IN" dirty="0"/>
              <a:t>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rule_count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{</a:t>
            </a:r>
          </a:p>
          <a:p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("%s", temp);</a:t>
            </a:r>
          </a:p>
          <a:p>
            <a:r>
              <a:rPr lang="en-IN" dirty="0"/>
              <a:t> token1 = </a:t>
            </a:r>
            <a:r>
              <a:rPr lang="en-IN" dirty="0" err="1"/>
              <a:t>strtok</a:t>
            </a:r>
            <a:r>
              <a:rPr lang="en-IN" dirty="0"/>
              <a:t>(temp, "-&gt;");</a:t>
            </a:r>
          </a:p>
          <a:p>
            <a:r>
              <a:rPr lang="en-IN" dirty="0"/>
              <a:t> token2 = </a:t>
            </a:r>
            <a:r>
              <a:rPr lang="en-IN" dirty="0" err="1"/>
              <a:t>strtok</a:t>
            </a:r>
            <a:r>
              <a:rPr lang="en-IN" dirty="0"/>
              <a:t>(NULL, "-&gt;");</a:t>
            </a:r>
          </a:p>
          <a:p>
            <a:r>
              <a:rPr lang="en-IN" dirty="0"/>
              <a:t> </a:t>
            </a:r>
            <a:r>
              <a:rPr lang="en-IN" dirty="0" err="1"/>
              <a:t>strcpy</a:t>
            </a:r>
            <a:r>
              <a:rPr lang="en-IN" dirty="0"/>
              <a:t>(rules[</a:t>
            </a:r>
            <a:r>
              <a:rPr lang="en-IN" dirty="0" err="1"/>
              <a:t>i</a:t>
            </a:r>
            <a:r>
              <a:rPr lang="en-IN" dirty="0"/>
              <a:t>].left, token1);</a:t>
            </a:r>
          </a:p>
          <a:p>
            <a:r>
              <a:rPr lang="en-IN" dirty="0"/>
              <a:t> </a:t>
            </a:r>
            <a:r>
              <a:rPr lang="en-IN" dirty="0" err="1"/>
              <a:t>strcpy</a:t>
            </a:r>
            <a:r>
              <a:rPr lang="en-IN" dirty="0"/>
              <a:t>(rules[</a:t>
            </a:r>
            <a:r>
              <a:rPr lang="en-IN" dirty="0" err="1"/>
              <a:t>i</a:t>
            </a:r>
            <a:r>
              <a:rPr lang="en-IN" dirty="0"/>
              <a:t>].right, token2);</a:t>
            </a:r>
          </a:p>
          <a:p>
            <a:r>
              <a:rPr lang="en-IN" dirty="0"/>
              <a:t> }</a:t>
            </a:r>
          </a:p>
          <a:p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B78F6E3-2F57-F0DA-62CC-C797ECB45F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// User input for the input string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nEnter</a:t>
            </a:r>
            <a:r>
              <a:rPr lang="en-US" sz="1200" dirty="0"/>
              <a:t> the input string: ");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scanf</a:t>
            </a:r>
            <a:r>
              <a:rPr lang="en-US" sz="1200" dirty="0"/>
              <a:t>("%s", input);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while (1)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// If there are more characters in the input string, add the next character to the stack</a:t>
            </a:r>
          </a:p>
          <a:p>
            <a:r>
              <a:rPr lang="en-US" sz="1200" dirty="0"/>
              <a:t> if (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strlen</a:t>
            </a:r>
            <a:r>
              <a:rPr lang="en-US" sz="1200" dirty="0"/>
              <a:t>(input))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ch</a:t>
            </a:r>
            <a:r>
              <a:rPr lang="en-US" sz="1200" dirty="0"/>
              <a:t>[0] = input[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ch</a:t>
            </a:r>
            <a:r>
              <a:rPr lang="en-US" sz="1200" dirty="0"/>
              <a:t>[1] = '\0';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strcat</a:t>
            </a:r>
            <a:r>
              <a:rPr lang="en-US" sz="1200" dirty="0"/>
              <a:t>(stack, </a:t>
            </a:r>
            <a:r>
              <a:rPr lang="en-US" sz="1200" dirty="0" err="1"/>
              <a:t>ch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("%s\t", stack);</a:t>
            </a:r>
          </a:p>
          <a:p>
            <a:r>
              <a:rPr lang="en-US" sz="1200" dirty="0"/>
              <a:t> for (int k = </a:t>
            </a:r>
            <a:r>
              <a:rPr lang="en-US" sz="1200" dirty="0" err="1"/>
              <a:t>i</a:t>
            </a:r>
            <a:r>
              <a:rPr lang="en-US" sz="1200" dirty="0"/>
              <a:t>; k &lt; </a:t>
            </a:r>
            <a:r>
              <a:rPr lang="en-US" sz="1200" dirty="0" err="1"/>
              <a:t>strlen</a:t>
            </a:r>
            <a:r>
              <a:rPr lang="en-US" sz="1200" dirty="0"/>
              <a:t>(input); k++)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("%c", input[k]);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tShift</a:t>
            </a:r>
            <a:r>
              <a:rPr lang="en-US" sz="1200" dirty="0"/>
              <a:t> %s\n", </a:t>
            </a:r>
            <a:r>
              <a:rPr lang="en-US" sz="1200" dirty="0" err="1"/>
              <a:t>ch</a:t>
            </a:r>
            <a:r>
              <a:rPr lang="en-US" sz="1200" dirty="0"/>
              <a:t>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// Iterate through the production rules</a:t>
            </a:r>
          </a:p>
          <a:p>
            <a:r>
              <a:rPr lang="en-US" sz="1200" dirty="0"/>
              <a:t> for (j = 0; j &lt; </a:t>
            </a:r>
            <a:r>
              <a:rPr lang="en-US" sz="1200" dirty="0" err="1"/>
              <a:t>rule_count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// Check if the right-hand side of the production rule matches a substring in the stack</a:t>
            </a:r>
          </a:p>
          <a:p>
            <a:r>
              <a:rPr lang="en-US" sz="1200" dirty="0"/>
              <a:t> substring = </a:t>
            </a:r>
            <a:r>
              <a:rPr lang="en-US" sz="1200" dirty="0" err="1"/>
              <a:t>strstr</a:t>
            </a:r>
            <a:r>
              <a:rPr lang="en-US" sz="1200" dirty="0"/>
              <a:t>(stack, rules[j].right);</a:t>
            </a:r>
          </a:p>
          <a:p>
            <a:r>
              <a:rPr lang="en-US" sz="1200" dirty="0"/>
              <a:t> if (substring != NULL)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// Replace the matched substring with the left-hand side of the production rule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stack_length</a:t>
            </a:r>
            <a:r>
              <a:rPr lang="en-US" sz="1200" dirty="0"/>
              <a:t> = </a:t>
            </a:r>
            <a:r>
              <a:rPr lang="en-US" sz="1200" dirty="0" err="1"/>
              <a:t>strlen</a:t>
            </a:r>
            <a:r>
              <a:rPr lang="en-US" sz="1200" dirty="0"/>
              <a:t>(stack);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substring_length</a:t>
            </a:r>
            <a:r>
              <a:rPr lang="en-US" sz="1200" dirty="0"/>
              <a:t> = </a:t>
            </a:r>
            <a:r>
              <a:rPr lang="en-US" sz="1200" dirty="0" err="1"/>
              <a:t>strlen</a:t>
            </a:r>
            <a:r>
              <a:rPr lang="en-US" sz="1200" dirty="0"/>
              <a:t>(substring);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stack_top</a:t>
            </a:r>
            <a:r>
              <a:rPr lang="en-US" sz="1200" dirty="0"/>
              <a:t> = </a:t>
            </a:r>
            <a:r>
              <a:rPr lang="en-US" sz="1200" dirty="0" err="1"/>
              <a:t>stack_length</a:t>
            </a:r>
            <a:r>
              <a:rPr lang="en-US" sz="1200" dirty="0"/>
              <a:t> - </a:t>
            </a:r>
            <a:r>
              <a:rPr lang="en-US" sz="1200" dirty="0" err="1"/>
              <a:t>substring_length</a:t>
            </a:r>
            <a:r>
              <a:rPr lang="en-US" sz="1200" dirty="0"/>
              <a:t>;</a:t>
            </a:r>
          </a:p>
          <a:p>
            <a:r>
              <a:rPr lang="en-US" sz="1200" dirty="0"/>
              <a:t> stack[</a:t>
            </a:r>
            <a:r>
              <a:rPr lang="en-US" sz="1200" dirty="0" err="1"/>
              <a:t>stack_top</a:t>
            </a:r>
            <a:r>
              <a:rPr lang="en-US" sz="1200" dirty="0"/>
              <a:t>] = '\0';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strcat</a:t>
            </a:r>
            <a:r>
              <a:rPr lang="en-US" sz="1200" dirty="0"/>
              <a:t>(stack, rules[j].left);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("%s\t", stack);</a:t>
            </a:r>
          </a:p>
          <a:p>
            <a:r>
              <a:rPr lang="en-US" sz="1200" dirty="0"/>
              <a:t> for (int k = </a:t>
            </a:r>
            <a:r>
              <a:rPr lang="en-US" sz="1200" dirty="0" err="1"/>
              <a:t>i</a:t>
            </a:r>
            <a:r>
              <a:rPr lang="en-US" sz="1200" dirty="0"/>
              <a:t>; k &lt; </a:t>
            </a:r>
            <a:r>
              <a:rPr lang="en-US" sz="1200" dirty="0" err="1"/>
              <a:t>strlen</a:t>
            </a:r>
            <a:r>
              <a:rPr lang="en-US" sz="1200" dirty="0"/>
              <a:t>(input); k++)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("%c", input[k]);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tReduce</a:t>
            </a:r>
            <a:r>
              <a:rPr lang="en-US" sz="1200" dirty="0"/>
              <a:t> %s-&gt;%s\n", rules[j].left, rules[j].right);</a:t>
            </a:r>
          </a:p>
          <a:p>
            <a:r>
              <a:rPr lang="en-US" sz="1200" dirty="0"/>
              <a:t> j = -1; // Restart the loop to ensure immediate reduction of the newly derived production rule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// Check if the stack contains only the start symbol and if the entire input string has been processed</a:t>
            </a:r>
          </a:p>
          <a:p>
            <a:r>
              <a:rPr lang="en-US" sz="1200" dirty="0"/>
              <a:t> if (</a:t>
            </a:r>
            <a:r>
              <a:rPr lang="en-US" sz="1200" dirty="0" err="1"/>
              <a:t>strcmp</a:t>
            </a:r>
            <a:r>
              <a:rPr lang="en-US" sz="1200" dirty="0"/>
              <a:t>(stack, rules[0].left) == 0 &amp;&amp; </a:t>
            </a:r>
            <a:r>
              <a:rPr lang="en-US" sz="1200" dirty="0" err="1"/>
              <a:t>i</a:t>
            </a:r>
            <a:r>
              <a:rPr lang="en-US" sz="1200" dirty="0"/>
              <a:t> == </a:t>
            </a:r>
            <a:r>
              <a:rPr lang="en-US" sz="1200" dirty="0" err="1"/>
              <a:t>strlen</a:t>
            </a:r>
            <a:r>
              <a:rPr lang="en-US" sz="1200" dirty="0"/>
              <a:t>(input))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nAccepted</a:t>
            </a:r>
            <a:r>
              <a:rPr lang="en-US" sz="1200" dirty="0"/>
              <a:t>");</a:t>
            </a:r>
          </a:p>
          <a:p>
            <a:r>
              <a:rPr lang="en-US" sz="1200" dirty="0"/>
              <a:t> break;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// Check if the entire input string has been processed but the stack doesn't match the start symbol</a:t>
            </a:r>
          </a:p>
          <a:p>
            <a:r>
              <a:rPr lang="en-US" sz="1200" dirty="0"/>
              <a:t> if (</a:t>
            </a:r>
            <a:r>
              <a:rPr lang="en-US" sz="1200" dirty="0" err="1"/>
              <a:t>i</a:t>
            </a:r>
            <a:r>
              <a:rPr lang="en-US" sz="1200" dirty="0"/>
              <a:t> == </a:t>
            </a:r>
            <a:r>
              <a:rPr lang="en-US" sz="1200" dirty="0" err="1"/>
              <a:t>strlen</a:t>
            </a:r>
            <a:r>
              <a:rPr lang="en-US" sz="1200" dirty="0"/>
              <a:t>(input))</a:t>
            </a:r>
          </a:p>
          <a:p>
            <a:r>
              <a:rPr lang="en-US" sz="1200" dirty="0"/>
              <a:t> {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printf</a:t>
            </a:r>
            <a:r>
              <a:rPr lang="en-US" sz="1200" dirty="0"/>
              <a:t>("\</a:t>
            </a:r>
            <a:r>
              <a:rPr lang="en-US" sz="1200" dirty="0" err="1"/>
              <a:t>nNot</a:t>
            </a:r>
            <a:r>
              <a:rPr lang="en-US" sz="1200" dirty="0"/>
              <a:t> Accepted");</a:t>
            </a:r>
          </a:p>
          <a:p>
            <a:r>
              <a:rPr lang="en-US" sz="1200" dirty="0"/>
              <a:t> break;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}</a:t>
            </a:r>
          </a:p>
          <a:p>
            <a:r>
              <a:rPr lang="en-US" sz="1200" dirty="0"/>
              <a:t> return 0;</a:t>
            </a:r>
          </a:p>
          <a:p>
            <a:r>
              <a:rPr lang="en-US" sz="1200" dirty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8073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CE4E-6716-8D8E-3E1E-133B1BD8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SHIFT-REDUCE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495-63EE-DE2C-31FE-9485C23AA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INPUT: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F394B7-2B01-BB92-2D50-28DEC73EB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4995437"/>
            <a:ext cx="5406231" cy="21335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C78B-426E-D517-A427-95EF2F5AC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OUTPUT: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D9CBB4-8C38-E469-1252-D4AFC270AB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50" y="4850928"/>
            <a:ext cx="7218363" cy="2411360"/>
          </a:xfrm>
        </p:spPr>
      </p:pic>
    </p:spTree>
    <p:extLst>
      <p:ext uri="{BB962C8B-B14F-4D97-AF65-F5344CB8AC3E}">
        <p14:creationId xmlns:p14="http://schemas.microsoft.com/office/powerpoint/2010/main" val="176846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2150">
              <a:srgbClr val="B4C7EA"/>
            </a:gs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9185D1-913C-E9E8-C8CE-6E20695C4DB9}"/>
              </a:ext>
            </a:extLst>
          </p:cNvPr>
          <p:cNvSpPr/>
          <p:nvPr/>
        </p:nvSpPr>
        <p:spPr>
          <a:xfrm>
            <a:off x="-39916" y="907"/>
            <a:ext cx="18340616" cy="10298793"/>
          </a:xfrm>
          <a:prstGeom prst="rect">
            <a:avLst/>
          </a:prstGeom>
          <a:gradFill>
            <a:gsLst>
              <a:gs pos="87000">
                <a:schemeClr val="accent6">
                  <a:lumMod val="40000"/>
                  <a:lumOff val="60000"/>
                </a:schemeClr>
              </a:gs>
              <a:gs pos="6000">
                <a:schemeClr val="accent2">
                  <a:lumMod val="40000"/>
                  <a:lumOff val="60000"/>
                </a:schemeClr>
              </a:gs>
              <a:gs pos="32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8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28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6A0ED-E18C-6AB4-967C-67476E622FAB}"/>
              </a:ext>
            </a:extLst>
          </p:cNvPr>
          <p:cNvSpPr txBox="1"/>
          <p:nvPr/>
        </p:nvSpPr>
        <p:spPr>
          <a:xfrm>
            <a:off x="674007" y="519347"/>
            <a:ext cx="12954000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Case Studies of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</a:rPr>
              <a:t>Shift-Reduce parsing :</a:t>
            </a:r>
            <a:endParaRPr lang="en-US" sz="36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69A6C-87E7-4F14-1C86-834451632695}"/>
              </a:ext>
            </a:extLst>
          </p:cNvPr>
          <p:cNvSpPr txBox="1"/>
          <p:nvPr/>
        </p:nvSpPr>
        <p:spPr>
          <a:xfrm>
            <a:off x="750207" y="2330450"/>
            <a:ext cx="12801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b="0" i="0" dirty="0">
              <a:solidFill>
                <a:srgbClr val="A9C4FF"/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</a:rPr>
              <a:t>L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anguage processing:</a:t>
            </a:r>
          </a:p>
          <a:p>
            <a:pPr algn="l" fontAlgn="base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</a:rPr>
              <a:t>Syntax analysis in natural language processing frequently uses Shift-Reduce parsing.</a:t>
            </a:r>
          </a:p>
          <a:p>
            <a:pPr algn="l" fontAlgn="base"/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</a:rPr>
              <a:t>C</a:t>
            </a: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ompiler Design :</a:t>
            </a:r>
          </a:p>
          <a:p>
            <a:pPr algn="l" fontAlgn="base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</a:rPr>
              <a:t>It’s use in language syntax validation and analysis during compiler design .</a:t>
            </a:r>
          </a:p>
          <a:p>
            <a:pPr algn="l" fontAlgn="base"/>
            <a:endParaRPr lang="en-US" sz="2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Data Validation :</a:t>
            </a:r>
          </a:p>
          <a:p>
            <a:pPr algn="l" fontAlgn="base"/>
            <a:r>
              <a:rPr lang="en-US" sz="2800" b="0" i="0" dirty="0">
                <a:solidFill>
                  <a:schemeClr val="bg2">
                    <a:lumMod val="10000"/>
                  </a:schemeClr>
                </a:solidFill>
                <a:effectLst/>
                <a:latin typeface="Poppins" panose="00000500000000000000" pitchFamily="2" charset="0"/>
              </a:rPr>
              <a:t>Shift-reduce parsing exa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Poppins" panose="00000500000000000000" pitchFamily="2" charset="0"/>
              </a:rPr>
              <a:t>mples from real world that improves data validation and inspection procedures.</a:t>
            </a:r>
            <a:endParaRPr lang="en-US" sz="2800" b="0" i="0" dirty="0">
              <a:solidFill>
                <a:schemeClr val="bg2">
                  <a:lumMod val="10000"/>
                </a:schemeClr>
              </a:solidFill>
              <a:effectLst/>
              <a:latin typeface="Poppins" panose="00000500000000000000" pitchFamily="2" charset="0"/>
            </a:endParaRPr>
          </a:p>
          <a:p>
            <a:r>
              <a:rPr lang="en-IN" dirty="0"/>
              <a:t>.</a:t>
            </a:r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BC674714-23EA-EC27-6CD1-E26B3D060C95}"/>
              </a:ext>
            </a:extLst>
          </p:cNvPr>
          <p:cNvGrpSpPr/>
          <p:nvPr/>
        </p:nvGrpSpPr>
        <p:grpSpPr>
          <a:xfrm>
            <a:off x="13874750" y="1568450"/>
            <a:ext cx="3986212" cy="5715000"/>
            <a:chOff x="1619999" y="3112503"/>
            <a:chExt cx="5229225" cy="522922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FCD13250-EADD-B9EE-417C-5D13CBF2747E}"/>
                </a:ext>
              </a:extLst>
            </p:cNvPr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4962C20B-08AC-94FF-A1C3-2A33B8D056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41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23B1A-E791-CB85-0D2F-9D4ECA29793F}"/>
              </a:ext>
            </a:extLst>
          </p:cNvPr>
          <p:cNvSpPr txBox="1"/>
          <p:nvPr/>
        </p:nvSpPr>
        <p:spPr>
          <a:xfrm>
            <a:off x="692150" y="882650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1026C-87F7-D546-7119-7E2F0CA324E9}"/>
              </a:ext>
            </a:extLst>
          </p:cNvPr>
          <p:cNvSpPr txBox="1"/>
          <p:nvPr/>
        </p:nvSpPr>
        <p:spPr>
          <a:xfrm>
            <a:off x="768371" y="2787650"/>
            <a:ext cx="1158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Shift Verify presents a promising approach to user string inspection, leveraging shift-reduce parsing techniques to enhance the security and reliability of software systems, particularly web applications</a:t>
            </a:r>
            <a:r>
              <a:rPr lang="en-IN" sz="2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Shift Verify represents a significant advancement in user string inspection, offering a promising solution to the ongoing challenge of ensuring the integrity and safety of user inputs in software systems</a:t>
            </a:r>
            <a:r>
              <a:rPr lang="en-US" sz="2800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spc="-110" dirty="0">
                <a:solidFill>
                  <a:srgbClr val="33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spc="-110" dirty="0">
              <a:solidFill>
                <a:srgbClr val="33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Shift Verify has the potential to become a valuable tool for developers and security professionals in safeguarding against cyber threats and enhancing the resilience of web applications. </a:t>
            </a:r>
            <a:endParaRPr lang="en-IN" sz="28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1730FCA-F7BC-6A16-F782-B84ED5119B6B}"/>
              </a:ext>
            </a:extLst>
          </p:cNvPr>
          <p:cNvSpPr/>
          <p:nvPr/>
        </p:nvSpPr>
        <p:spPr>
          <a:xfrm>
            <a:off x="13112751" y="2406650"/>
            <a:ext cx="4876800" cy="5905004"/>
          </a:xfrm>
          <a:custGeom>
            <a:avLst/>
            <a:gdLst/>
            <a:ahLst/>
            <a:cxnLst/>
            <a:rect l="l" t="t" r="r" b="b"/>
            <a:pathLst>
              <a:path w="5229225" h="5229225">
                <a:moveTo>
                  <a:pt x="5229225" y="0"/>
                </a:moveTo>
                <a:lnTo>
                  <a:pt x="0" y="0"/>
                </a:lnTo>
                <a:lnTo>
                  <a:pt x="0" y="5229225"/>
                </a:lnTo>
                <a:lnTo>
                  <a:pt x="5229225" y="5229225"/>
                </a:lnTo>
                <a:lnTo>
                  <a:pt x="5229225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BC9FE-0D6D-E703-907C-DBEF14580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051" y="2330450"/>
            <a:ext cx="5410200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" y="1035050"/>
            <a:ext cx="3707397" cy="830997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3000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gradFill>
              <a:gsLst>
                <a:gs pos="30000">
                  <a:srgbClr val="B2C6E9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6150" y="2711450"/>
            <a:ext cx="13106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SHIFTVERIFY, a novel tool for user string inspection based on the shift-reduce parsing technique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Aim to enhance the accuracy and efficiency of user string analysis compared to traditional methods.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SHIFTVERIFY greatly increases parsing accuracy by using a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shift-reduce technique to handle nested structures.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Because of its effective parsing mechanism, it can handle data in real time, making it appropriate for interactive applications .</a:t>
            </a: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BCA615-18EF-A696-17FF-4CAAC235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ShiftVerify greatly increases parsing accuracy by using a shift-reduce technique to handle nested structures, confusing grammar, and unexpected changes.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3DFA02-DAEC-DE58-C793-D77C99AC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300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ShiftVerify greatly increases parsing accuracy by using a shift-reduce technique to handle nested structures, confusing grammar, and unexpected changes.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1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55CF71-B683-DA35-7D3A-13A80926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FAB128-6383-C9EC-FAAD-6F12A1435FD7}"/>
              </a:ext>
            </a:extLst>
          </p:cNvPr>
          <p:cNvSpPr txBox="1"/>
          <p:nvPr/>
        </p:nvSpPr>
        <p:spPr>
          <a:xfrm>
            <a:off x="2444750" y="1868279"/>
            <a:ext cx="19735800" cy="369332"/>
          </a:xfrm>
          <a:prstGeom prst="rect">
            <a:avLst/>
          </a:prstGeom>
          <a:solidFill>
            <a:schemeClr val="accent3">
              <a:lumMod val="40000"/>
              <a:lumOff val="60000"/>
              <a:alpha val="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DCBFD-7C08-7B7D-E56A-3387C601E2EE}"/>
              </a:ext>
            </a:extLst>
          </p:cNvPr>
          <p:cNvSpPr txBox="1"/>
          <p:nvPr/>
        </p:nvSpPr>
        <p:spPr>
          <a:xfrm>
            <a:off x="615950" y="806450"/>
            <a:ext cx="5562600" cy="1846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6000" dirty="0"/>
              <a:t>  </a:t>
            </a:r>
            <a:r>
              <a:rPr lang="en-IN" sz="5400" dirty="0"/>
              <a:t>INTRODUCTION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828CDF-B04D-196E-0D9E-70C76D9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423" y="1703673"/>
            <a:ext cx="14317853" cy="224676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                                         </a:t>
            </a:r>
            <a:r>
              <a:rPr lang="en-US" sz="4000" dirty="0">
                <a:solidFill>
                  <a:srgbClr val="00B0F0"/>
                </a:solidFill>
              </a:rPr>
              <a:t>Section 1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F1D1E8DE-AC11-9C29-5258-2EAD55977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5035" y="5213834"/>
            <a:ext cx="131708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</a:rPr>
              <a:t>Overview of SHIFTVERIFY</a:t>
            </a:r>
          </a:p>
        </p:txBody>
      </p:sp>
    </p:spTree>
    <p:extLst>
      <p:ext uri="{BB962C8B-B14F-4D97-AF65-F5344CB8AC3E}">
        <p14:creationId xmlns:p14="http://schemas.microsoft.com/office/powerpoint/2010/main" val="118359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750" y="806450"/>
            <a:ext cx="12649200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br>
              <a:rPr lang="en-IN" sz="4000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</a:br>
            <a:endParaRPr sz="5200" dirty="0"/>
          </a:p>
        </p:txBody>
      </p:sp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E7487-58D7-2E17-09D7-1D31BC66BC6F}"/>
              </a:ext>
            </a:extLst>
          </p:cNvPr>
          <p:cNvSpPr txBox="1"/>
          <p:nvPr/>
        </p:nvSpPr>
        <p:spPr>
          <a:xfrm>
            <a:off x="-146050" y="32714"/>
            <a:ext cx="18218150" cy="96129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100E1-689C-E7BF-C1DE-C69C389B5202}"/>
              </a:ext>
            </a:extLst>
          </p:cNvPr>
          <p:cNvSpPr txBox="1"/>
          <p:nvPr/>
        </p:nvSpPr>
        <p:spPr>
          <a:xfrm>
            <a:off x="539750" y="654050"/>
            <a:ext cx="8153400" cy="64633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 is SHIFTVERIFY ?</a:t>
            </a:r>
            <a:endParaRPr lang="en-IN" sz="36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200B7-1CE8-77E0-B72D-61A919BCE5CD}"/>
              </a:ext>
            </a:extLst>
          </p:cNvPr>
          <p:cNvSpPr/>
          <p:nvPr/>
        </p:nvSpPr>
        <p:spPr>
          <a:xfrm>
            <a:off x="768350" y="1873250"/>
            <a:ext cx="4419600" cy="7017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Poppins" panose="00000500000000000000" pitchFamily="2" charset="0"/>
              </a:rPr>
              <a:t>0</a:t>
            </a:r>
            <a:r>
              <a:rPr lang="en-US" sz="4000" b="0" i="0" dirty="0">
                <a:solidFill>
                  <a:schemeClr val="accent4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1</a:t>
            </a:r>
          </a:p>
          <a:p>
            <a:pPr algn="l" fontAlgn="base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</a:rPr>
              <a:t>Inspection of user input :</a:t>
            </a:r>
          </a:p>
          <a:p>
            <a:pPr algn="l" fontAlgn="base"/>
            <a:endParaRPr lang="en-US" sz="2800" b="1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</a:endParaRPr>
          </a:p>
          <a:p>
            <a:pPr algn="l" fontAlgn="base"/>
            <a:r>
              <a:rPr lang="en-US" sz="2800" i="0" dirty="0">
                <a:solidFill>
                  <a:schemeClr val="bg1">
                    <a:lumMod val="95000"/>
                  </a:schemeClr>
                </a:solidFill>
                <a:effectLst/>
                <a:latin typeface="Poppins" panose="00000500000000000000" pitchFamily="2" charset="0"/>
              </a:rPr>
              <a:t>A tool for examining and evaluating user input strings for particular structures or patterns is called SHIFTVERIFY.</a:t>
            </a:r>
          </a:p>
          <a:p>
            <a:pPr algn="l" fontAlgn="base"/>
            <a:endParaRPr lang="en-US" sz="2800" b="1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</a:endParaRPr>
          </a:p>
          <a:p>
            <a:pPr algn="l" fontAlgn="base"/>
            <a:endParaRPr lang="en-US" sz="2800" b="1" i="0" dirty="0">
              <a:solidFill>
                <a:schemeClr val="bg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3200" b="1" dirty="0">
              <a:solidFill>
                <a:schemeClr val="bg1">
                  <a:lumMod val="95000"/>
                </a:schemeClr>
              </a:solidFill>
              <a:latin typeface="Poppins" panose="00000500000000000000" pitchFamily="2" charset="0"/>
            </a:endParaRPr>
          </a:p>
          <a:p>
            <a:pPr algn="l" fontAlgn="base"/>
            <a:endParaRPr lang="en-US" sz="3200" b="1" i="0" dirty="0">
              <a:solidFill>
                <a:schemeClr val="bg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3200" b="1" i="0" dirty="0">
              <a:solidFill>
                <a:schemeClr val="bg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2332D-670B-91ED-03D2-6227F58821F0}"/>
              </a:ext>
            </a:extLst>
          </p:cNvPr>
          <p:cNvSpPr/>
          <p:nvPr/>
        </p:nvSpPr>
        <p:spPr>
          <a:xfrm>
            <a:off x="6254750" y="1873250"/>
            <a:ext cx="4419600" cy="7017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Poppins" panose="00000500000000000000" pitchFamily="2" charset="0"/>
              </a:rPr>
              <a:t>0</a:t>
            </a:r>
            <a:r>
              <a:rPr lang="en-US" sz="4000" b="0" i="0" dirty="0">
                <a:solidFill>
                  <a:schemeClr val="accent4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2</a:t>
            </a:r>
          </a:p>
          <a:p>
            <a:pPr algn="l" fontAlgn="base"/>
            <a:r>
              <a:rPr lang="en-US" sz="2800" b="1" dirty="0">
                <a:solidFill>
                  <a:srgbClr val="FFFFFF"/>
                </a:solidFill>
                <a:latin typeface="Poppins" panose="00000500000000000000" pitchFamily="2" charset="0"/>
              </a:rPr>
              <a:t>Method of SHIFTREDUCE parsing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:</a:t>
            </a:r>
          </a:p>
          <a:p>
            <a:pPr algn="l" fontAlgn="base"/>
            <a:endParaRPr lang="en-US" sz="2800" b="1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r>
              <a:rPr lang="en-US" sz="280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It process and validates user provided data quickly and effectively by using the shift reduce parsing approach</a:t>
            </a:r>
            <a:r>
              <a:rPr lang="en-US" sz="2800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 fontAlgn="base"/>
            <a:endParaRPr lang="en-US" sz="2800" b="1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280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l" fontAlgn="base"/>
            <a:endParaRPr lang="en-US" sz="2800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634968-0843-35F9-C7C2-21EB2C3075DE}"/>
              </a:ext>
            </a:extLst>
          </p:cNvPr>
          <p:cNvSpPr/>
          <p:nvPr/>
        </p:nvSpPr>
        <p:spPr>
          <a:xfrm>
            <a:off x="12236450" y="1899557"/>
            <a:ext cx="44196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4000" b="0" i="0" dirty="0">
                <a:solidFill>
                  <a:schemeClr val="accent4">
                    <a:lumMod val="50000"/>
                  </a:schemeClr>
                </a:solidFill>
                <a:effectLst/>
                <a:latin typeface="Poppins" panose="00000500000000000000" pitchFamily="2" charset="0"/>
              </a:rPr>
              <a:t>03</a:t>
            </a:r>
          </a:p>
          <a:p>
            <a:pPr algn="l" fontAlgn="base"/>
            <a:r>
              <a:rPr lang="en-US" sz="2800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Improving </a:t>
            </a:r>
            <a:r>
              <a:rPr lang="en-US" sz="2800" b="1" dirty="0">
                <a:solidFill>
                  <a:srgbClr val="FFFFFF"/>
                </a:solidFill>
                <a:latin typeface="Poppins" panose="00000500000000000000" pitchFamily="2" charset="0"/>
              </a:rPr>
              <a:t>String safety:</a:t>
            </a:r>
          </a:p>
          <a:p>
            <a:pPr algn="l" fontAlgn="base"/>
            <a:endParaRPr lang="en-US" sz="28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l" fontAlgn="base"/>
            <a:r>
              <a:rPr lang="en-US" sz="280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SHIFTREDUCE finds possible weakness and inconsistencies in </a:t>
            </a:r>
            <a:r>
              <a:rPr lang="en-US" sz="2800" dirty="0">
                <a:solidFill>
                  <a:srgbClr val="FFFFFF"/>
                </a:solidFill>
                <a:latin typeface="Poppins" panose="00000500000000000000" pitchFamily="2" charset="0"/>
              </a:rPr>
              <a:t>input ,improving the string security.</a:t>
            </a:r>
            <a:endParaRPr lang="en-US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 flipV="1">
            <a:off x="0" y="546225"/>
            <a:ext cx="18288000" cy="45719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142A5-DA16-8A66-C951-5FABCCEFDC9B}"/>
              </a:ext>
            </a:extLst>
          </p:cNvPr>
          <p:cNvSpPr txBox="1"/>
          <p:nvPr/>
        </p:nvSpPr>
        <p:spPr>
          <a:xfrm>
            <a:off x="920750" y="810662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of user string inspection: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F6E809-0086-A1E1-5C88-B7FEC8C1DAF6}"/>
              </a:ext>
            </a:extLst>
          </p:cNvPr>
          <p:cNvSpPr/>
          <p:nvPr/>
        </p:nvSpPr>
        <p:spPr>
          <a:xfrm>
            <a:off x="1295400" y="1735835"/>
            <a:ext cx="7848600" cy="2018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Compliance</a:t>
            </a:r>
            <a:r>
              <a:rPr lang="en-IN" sz="2800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Certain industries or applications may have regulatory requirements regarding data validation and security.</a:t>
            </a:r>
            <a:endParaRPr lang="en-US" sz="2800" b="1" i="0" dirty="0">
              <a:solidFill>
                <a:schemeClr val="bg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0A3E8E-29B1-DC54-9DEF-A47DDADD4768}"/>
              </a:ext>
            </a:extLst>
          </p:cNvPr>
          <p:cNvSpPr/>
          <p:nvPr/>
        </p:nvSpPr>
        <p:spPr>
          <a:xfrm>
            <a:off x="1904734" y="4201344"/>
            <a:ext cx="7696200" cy="2018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Security</a:t>
            </a:r>
            <a:r>
              <a:rPr lang="en-IN" sz="2800" b="0" i="0" dirty="0">
                <a:solidFill>
                  <a:srgbClr val="ECECEC"/>
                </a:solidFill>
                <a:effectLst/>
                <a:latin typeface="Söhne"/>
              </a:rPr>
              <a:t>: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User input can be a significant security risk if not properly inspected. Malicious users may attempt to exploit vulnerabilities by injecting code, such as SQL injection or cross-site scripting (XSS), through input fields.</a:t>
            </a:r>
            <a:endParaRPr lang="en-US" sz="2800" b="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458B7-EF2B-C4B2-DB14-0A976D9FDF74}"/>
              </a:ext>
            </a:extLst>
          </p:cNvPr>
          <p:cNvSpPr/>
          <p:nvPr/>
        </p:nvSpPr>
        <p:spPr>
          <a:xfrm>
            <a:off x="2901950" y="6666853"/>
            <a:ext cx="7848600" cy="2005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IN" sz="2800" b="1" i="0" dirty="0">
                <a:solidFill>
                  <a:srgbClr val="ECECEC"/>
                </a:solidFill>
                <a:effectLst/>
                <a:latin typeface="Söhne"/>
              </a:rPr>
              <a:t>Performance</a:t>
            </a:r>
            <a:r>
              <a:rPr lang="en-IN" sz="2800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Söhne"/>
              </a:rPr>
              <a:t>Properly validated input can improve application performance by reducing the likelihood of processing unnecessary or invalid data.</a:t>
            </a:r>
            <a:endParaRPr lang="en-US" sz="2800" b="1" i="0" dirty="0">
              <a:solidFill>
                <a:schemeClr val="bg1">
                  <a:lumMod val="9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522DB-C20D-49E8-341F-E253848570C1}"/>
              </a:ext>
            </a:extLst>
          </p:cNvPr>
          <p:cNvSpPr/>
          <p:nvPr/>
        </p:nvSpPr>
        <p:spPr>
          <a:xfrm>
            <a:off x="0" y="19050"/>
            <a:ext cx="18288000" cy="10386368"/>
          </a:xfrm>
          <a:prstGeom prst="rec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  <a:ln>
            <a:gradFill>
              <a:gsLst>
                <a:gs pos="58747">
                  <a:srgbClr val="BFD0E7"/>
                </a:gs>
                <a:gs pos="30044">
                  <a:srgbClr val="DAE4F1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500F6-D748-26A4-6D5C-3F3AE046B856}"/>
              </a:ext>
            </a:extLst>
          </p:cNvPr>
          <p:cNvSpPr txBox="1"/>
          <p:nvPr/>
        </p:nvSpPr>
        <p:spPr>
          <a:xfrm>
            <a:off x="1987550" y="806450"/>
            <a:ext cx="10363200" cy="64633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36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</a:rPr>
              <a:t>Features of Shift verify :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B6F59F-5914-81BA-0631-866741A530F4}"/>
              </a:ext>
            </a:extLst>
          </p:cNvPr>
          <p:cNvSpPr/>
          <p:nvPr/>
        </p:nvSpPr>
        <p:spPr>
          <a:xfrm>
            <a:off x="539750" y="4616450"/>
            <a:ext cx="4413251" cy="4216297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4000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4000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algn="l" fontAlgn="base"/>
            <a:r>
              <a:rPr lang="en-US" sz="40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01</a:t>
            </a:r>
          </a:p>
          <a:p>
            <a:pPr algn="l" fontAlgn="base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Poppins" panose="00000500000000000000" pitchFamily="2" charset="0"/>
              </a:rPr>
              <a:t>Pattern matching :</a:t>
            </a:r>
          </a:p>
          <a:p>
            <a:pPr algn="l"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Poppins" panose="00000500000000000000" pitchFamily="2" charset="0"/>
              </a:rPr>
              <a:t>SHIFTVERIFY is able to recognize particular structures or patterns in input.</a:t>
            </a:r>
          </a:p>
          <a:p>
            <a:pPr algn="l" fontAlgn="base"/>
            <a:endParaRPr lang="en-US" sz="2800" dirty="0">
              <a:solidFill>
                <a:schemeClr val="tx2">
                  <a:lumMod val="75000"/>
                </a:schemeClr>
              </a:solidFill>
              <a:latin typeface="Poppins" panose="00000500000000000000" pitchFamily="2" charset="0"/>
            </a:endParaRPr>
          </a:p>
          <a:p>
            <a:pPr algn="l" fontAlgn="base"/>
            <a:endParaRPr lang="en-US" sz="2800" b="1" i="0" dirty="0">
              <a:solidFill>
                <a:schemeClr val="tx2">
                  <a:lumMod val="7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2800" dirty="0">
              <a:solidFill>
                <a:schemeClr val="tx2">
                  <a:lumMod val="75000"/>
                </a:schemeClr>
              </a:solidFill>
              <a:latin typeface="Poppins" panose="00000500000000000000" pitchFamily="2" charset="0"/>
            </a:endParaRPr>
          </a:p>
          <a:p>
            <a:pPr algn="l" fontAlgn="base"/>
            <a:endParaRPr lang="en-US" sz="2800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863E5C-BE78-83B8-A628-151D61569C21}"/>
              </a:ext>
            </a:extLst>
          </p:cNvPr>
          <p:cNvSpPr/>
          <p:nvPr/>
        </p:nvSpPr>
        <p:spPr>
          <a:xfrm>
            <a:off x="6102350" y="4616450"/>
            <a:ext cx="4413251" cy="4261485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40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02</a:t>
            </a:r>
          </a:p>
          <a:p>
            <a:pPr algn="l" fontAlgn="base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Poppins" panose="00000500000000000000" pitchFamily="2" charset="0"/>
              </a:rPr>
              <a:t>Custom rule definition:</a:t>
            </a:r>
          </a:p>
          <a:p>
            <a:pPr algn="l" fontAlgn="base"/>
            <a:r>
              <a:rPr lang="en-US" sz="2800" i="0" dirty="0">
                <a:solidFill>
                  <a:schemeClr val="tx2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Custom rules 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Poppins" panose="00000500000000000000" pitchFamily="2" charset="0"/>
              </a:rPr>
              <a:t>an be defined by user for string inspection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Poppins" panose="00000500000000000000" pitchFamily="2" charset="0"/>
              </a:rPr>
              <a:t>.</a:t>
            </a:r>
            <a:endParaRPr lang="en-US" sz="2800" b="1" i="0" dirty="0">
              <a:solidFill>
                <a:schemeClr val="tx2">
                  <a:lumMod val="75000"/>
                </a:schemeClr>
              </a:solidFill>
              <a:effectLst/>
              <a:latin typeface="Poppins" panose="00000500000000000000" pitchFamily="2" charset="0"/>
            </a:endParaRPr>
          </a:p>
          <a:p>
            <a:pPr algn="l" fontAlgn="base"/>
            <a:endParaRPr lang="en-US" sz="2800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l" fontAlgn="base"/>
            <a:endParaRPr lang="en-US" sz="2800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78EDEF-C5B9-3072-B3BB-CFDC4D7F8AA9}"/>
              </a:ext>
            </a:extLst>
          </p:cNvPr>
          <p:cNvSpPr/>
          <p:nvPr/>
        </p:nvSpPr>
        <p:spPr>
          <a:xfrm>
            <a:off x="11360150" y="4571261"/>
            <a:ext cx="4413252" cy="4261486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4000" b="0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03</a:t>
            </a:r>
          </a:p>
          <a:p>
            <a:pPr algn="l" fontAlgn="base"/>
            <a:r>
              <a:rPr lang="en-US" sz="2800" b="1" i="0" dirty="0">
                <a:solidFill>
                  <a:schemeClr val="tx2">
                    <a:lumMod val="75000"/>
                  </a:schemeClr>
                </a:solidFill>
                <a:effectLst/>
                <a:latin typeface="Poppins" panose="00000500000000000000" pitchFamily="2" charset="0"/>
              </a:rPr>
              <a:t>Integration flexibility:</a:t>
            </a:r>
          </a:p>
          <a:p>
            <a:pPr algn="l"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Poppins" panose="00000500000000000000" pitchFamily="2" charset="0"/>
              </a:rPr>
              <a:t>It can be included for thorough string analysis into variety of systems.</a:t>
            </a:r>
            <a:endParaRPr lang="en-US" sz="2800" i="0" dirty="0">
              <a:solidFill>
                <a:schemeClr val="tx2">
                  <a:lumMod val="7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42874-D375-E9F7-1951-42F979378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47" y="2222576"/>
            <a:ext cx="2239499" cy="2239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5B4C3-9D7D-B3A3-8728-B215669B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50" y="2253329"/>
            <a:ext cx="2879725" cy="21779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3B347B-CDDC-0EE5-9CA1-8AB01B283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950" y="2132604"/>
            <a:ext cx="2879725" cy="23294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A514-1B3E-BB20-4693-951DC537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 2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CE7790-3B70-F722-ADA1-820A759071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8881" y="5264543"/>
            <a:ext cx="8284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Understanding of Parse-Reduce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D00EA-E3D2-B812-2BFF-6EB3445C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50" y="2940050"/>
            <a:ext cx="3957638" cy="31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6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C00000"/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DAD5F4-BA7B-C39A-2FEF-3D31B1D13455}"/>
              </a:ext>
            </a:extLst>
          </p:cNvPr>
          <p:cNvSpPr/>
          <p:nvPr/>
        </p:nvSpPr>
        <p:spPr>
          <a:xfrm>
            <a:off x="0" y="-61393"/>
            <a:ext cx="18300700" cy="10299700"/>
          </a:xfrm>
          <a:prstGeom prst="rect">
            <a:avLst/>
          </a:prstGeom>
          <a:gradFill>
            <a:gsLst>
              <a:gs pos="33000">
                <a:schemeClr val="accent1">
                  <a:lumMod val="40000"/>
                  <a:lumOff val="60000"/>
                </a:schemeClr>
              </a:gs>
              <a:gs pos="11189">
                <a:schemeClr val="accent4">
                  <a:lumMod val="40000"/>
                  <a:lumOff val="60000"/>
                </a:schemeClr>
              </a:gs>
              <a:gs pos="5600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38C4B-2BD8-7AEB-F09A-C78A7A3DA734}"/>
              </a:ext>
            </a:extLst>
          </p:cNvPr>
          <p:cNvSpPr txBox="1"/>
          <p:nvPr/>
        </p:nvSpPr>
        <p:spPr>
          <a:xfrm>
            <a:off x="768350" y="501650"/>
            <a:ext cx="89916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Exploring the Shift reduce parsing 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E1E7D-C43F-EFC2-7764-0F930E2C6ABD}"/>
              </a:ext>
            </a:extLst>
          </p:cNvPr>
          <p:cNvSpPr txBox="1"/>
          <p:nvPr/>
        </p:nvSpPr>
        <p:spPr>
          <a:xfrm>
            <a:off x="1143000" y="6078150"/>
            <a:ext cx="4191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FFFF00"/>
                </a:solidFill>
                <a:latin typeface="Poppins" panose="00000500000000000000" pitchFamily="2" charset="0"/>
              </a:rPr>
              <a:t>Parsing techniques overview :</a:t>
            </a:r>
          </a:p>
          <a:p>
            <a:pPr fontAlgn="base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Poppins" panose="00000500000000000000" pitchFamily="2" charset="0"/>
              </a:rPr>
              <a:t>A summary of  parsing method that emphasizes shift-reduce parsing’s effectiveness.</a:t>
            </a:r>
            <a:endParaRPr lang="en-US" sz="2400" i="0" dirty="0">
              <a:solidFill>
                <a:schemeClr val="bg2">
                  <a:lumMod val="10000"/>
                </a:schemeClr>
              </a:solidFill>
              <a:effectLst/>
              <a:latin typeface="Poppins" panose="00000500000000000000" pitchFamily="2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B8E42-B427-F4DB-DBA7-88261547F8FC}"/>
              </a:ext>
            </a:extLst>
          </p:cNvPr>
          <p:cNvSpPr txBox="1"/>
          <p:nvPr/>
        </p:nvSpPr>
        <p:spPr>
          <a:xfrm>
            <a:off x="12579350" y="5982320"/>
            <a:ext cx="4537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1" dirty="0">
                <a:solidFill>
                  <a:srgbClr val="FFFF00"/>
                </a:solidFill>
                <a:latin typeface="Poppins" panose="00000500000000000000" pitchFamily="2" charset="0"/>
              </a:rPr>
              <a:t>P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arsing algorithm:</a:t>
            </a:r>
          </a:p>
          <a:p>
            <a:pPr algn="l" fontAlgn="base"/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</a:rPr>
              <a:t>An overview of shift  parsing reduce algorithm used for user string inspection.</a:t>
            </a:r>
            <a:endParaRPr lang="en-US" sz="2400" i="0" dirty="0">
              <a:solidFill>
                <a:schemeClr val="tx2">
                  <a:lumMod val="50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BCFCA-1095-4CE3-FD78-85D7BF2CB79C}"/>
              </a:ext>
            </a:extLst>
          </p:cNvPr>
          <p:cNvSpPr txBox="1"/>
          <p:nvPr/>
        </p:nvSpPr>
        <p:spPr>
          <a:xfrm>
            <a:off x="6694487" y="5952705"/>
            <a:ext cx="4284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800" b="1" i="0" dirty="0">
                <a:solidFill>
                  <a:srgbClr val="FFFF00"/>
                </a:solidFill>
                <a:effectLst/>
                <a:latin typeface="Poppins" panose="00000500000000000000" pitchFamily="2" charset="0"/>
              </a:rPr>
              <a:t>Shift and reduce actions :</a:t>
            </a:r>
          </a:p>
          <a:p>
            <a:r>
              <a:rPr lang="en-IN" sz="2800" dirty="0"/>
              <a:t>Recognizing the importance of shift and reduce operations in string analysis during the parsing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9CD75-DB5E-6FBF-9EF0-2C66B5DC4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41" y="2190761"/>
            <a:ext cx="4114800" cy="3216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8EDB05-6BB8-E18B-C6C2-BD54961A9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50" y="2250179"/>
            <a:ext cx="4284663" cy="3141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E30E41-D474-97FE-FD0E-42B7F80EB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550" y="2327584"/>
            <a:ext cx="3771900" cy="30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3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736754-3DC5-E645-5A00-307B4022A1FF}"/>
              </a:ext>
            </a:extLst>
          </p:cNvPr>
          <p:cNvSpPr txBox="1"/>
          <p:nvPr/>
        </p:nvSpPr>
        <p:spPr>
          <a:xfrm>
            <a:off x="7473950" y="958850"/>
            <a:ext cx="89916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Implementation of shift-Reduce parsing: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238B7857-81F0-DB91-AE1B-9B270CDC9B20}"/>
              </a:ext>
            </a:extLst>
          </p:cNvPr>
          <p:cNvGrpSpPr/>
          <p:nvPr/>
        </p:nvGrpSpPr>
        <p:grpSpPr>
          <a:xfrm>
            <a:off x="615950" y="1831397"/>
            <a:ext cx="5229225" cy="7162800"/>
            <a:chOff x="1619999" y="3112503"/>
            <a:chExt cx="5229225" cy="5229225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E37FE60E-CBDD-19A6-8692-1499D72AF1A2}"/>
                </a:ext>
              </a:extLst>
            </p:cNvPr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23A6B4A5-32D3-E012-1B6B-718073D2E4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E8769C-F144-52EF-3C8B-BECC7455239D}"/>
              </a:ext>
            </a:extLst>
          </p:cNvPr>
          <p:cNvSpPr/>
          <p:nvPr/>
        </p:nvSpPr>
        <p:spPr>
          <a:xfrm>
            <a:off x="7854950" y="2482850"/>
            <a:ext cx="8001000" cy="18288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</a:rPr>
              <a:t>Initialize parser:</a:t>
            </a:r>
          </a:p>
          <a:p>
            <a:pPr algn="l" fontAlgn="base"/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Create a parser object with a stack and initialize it with the start symbol of the grammar. Additionally, prepare an input buffer containing the tokens to be parsed.</a:t>
            </a:r>
            <a:endParaRPr lang="en-US" sz="2400" b="1" i="0" dirty="0">
              <a:solidFill>
                <a:schemeClr val="bg2">
                  <a:lumMod val="10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9684BB-BAC4-884F-4A4F-85D84441BEDE}"/>
              </a:ext>
            </a:extLst>
          </p:cNvPr>
          <p:cNvSpPr/>
          <p:nvPr/>
        </p:nvSpPr>
        <p:spPr>
          <a:xfrm>
            <a:off x="7854950" y="4768850"/>
            <a:ext cx="8001000" cy="1981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IN" sz="2800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Reduce Operation: </a:t>
            </a:r>
          </a:p>
          <a:p>
            <a:pPr algn="l" fontAlgn="base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Check if any reduction can be applied based on the current stack configuration. If a reduction is possible, pop the appropriate symbols from the stack and replace them with the corresponding non-terminal symbol.</a:t>
            </a: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966772-1A01-BD9C-A795-085CBAAFE9CA}"/>
              </a:ext>
            </a:extLst>
          </p:cNvPr>
          <p:cNvSpPr/>
          <p:nvPr/>
        </p:nvSpPr>
        <p:spPr>
          <a:xfrm>
            <a:off x="7931150" y="7196404"/>
            <a:ext cx="7848600" cy="1981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IN" sz="2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Error Handling:</a:t>
            </a:r>
          </a:p>
          <a:p>
            <a:pPr algn="l" fontAlgn="base"/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Implement error handling to deal with syntax errors gracefully. This may involve error recovery strategies such as panic mode or error productions.</a:t>
            </a:r>
            <a:endParaRPr lang="en-US" sz="2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370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366</TotalTime>
  <Words>1410</Words>
  <Application>Microsoft Office PowerPoint</Application>
  <PresentationFormat>Custom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Bahnschrift Light</vt:lpstr>
      <vt:lpstr>Calibri</vt:lpstr>
      <vt:lpstr>Gill Sans MT</vt:lpstr>
      <vt:lpstr>Poppins</vt:lpstr>
      <vt:lpstr>Söhne</vt:lpstr>
      <vt:lpstr>Times New Roman</vt:lpstr>
      <vt:lpstr>Wingdings</vt:lpstr>
      <vt:lpstr>Gallery</vt:lpstr>
      <vt:lpstr>PowerPoint Presentation</vt:lpstr>
      <vt:lpstr>PowerPoint Presentation</vt:lpstr>
      <vt:lpstr>                                                                                                              Section 1</vt:lpstr>
      <vt:lpstr> </vt:lpstr>
      <vt:lpstr>PowerPoint Presentation</vt:lpstr>
      <vt:lpstr>PowerPoint Presentation</vt:lpstr>
      <vt:lpstr>Section 2</vt:lpstr>
      <vt:lpstr>PowerPoint Presentation</vt:lpstr>
      <vt:lpstr>PowerPoint Presentation</vt:lpstr>
      <vt:lpstr>Code :</vt:lpstr>
      <vt:lpstr>SHIFT-REDUCE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AK_07</dc:creator>
  <cp:lastModifiedBy>Jayanth Venati</cp:lastModifiedBy>
  <cp:revision>9</cp:revision>
  <dcterms:created xsi:type="dcterms:W3CDTF">2024-03-05T16:51:47Z</dcterms:created>
  <dcterms:modified xsi:type="dcterms:W3CDTF">2024-06-26T02:14:15Z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2024-03-05T00:00:00Z</vt:filetime>
  </property>
</Properties>
</file>