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8" r:id="rId3"/>
    <p:sldId id="257" r:id="rId4"/>
    <p:sldId id="313" r:id="rId5"/>
    <p:sldId id="316" r:id="rId6"/>
    <p:sldId id="314" r:id="rId7"/>
    <p:sldId id="315" r:id="rId8"/>
    <p:sldId id="297" r:id="rId9"/>
    <p:sldId id="298" r:id="rId10"/>
    <p:sldId id="312" r:id="rId11"/>
    <p:sldId id="320" r:id="rId12"/>
    <p:sldId id="318" r:id="rId13"/>
    <p:sldId id="317" r:id="rId14"/>
    <p:sldId id="299" r:id="rId15"/>
    <p:sldId id="300" r:id="rId16"/>
    <p:sldId id="309" r:id="rId17"/>
    <p:sldId id="319" r:id="rId18"/>
    <p:sldId id="310" r:id="rId19"/>
    <p:sldId id="311" r:id="rId2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31" autoAdjust="0"/>
    <p:restoredTop sz="71171" autoAdjust="0"/>
  </p:normalViewPr>
  <p:slideViewPr>
    <p:cSldViewPr>
      <p:cViewPr>
        <p:scale>
          <a:sx n="75" d="100"/>
          <a:sy n="75" d="100"/>
        </p:scale>
        <p:origin x="-1416" y="9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D13D0-5AC2-469D-828B-A5699C97D6F8}" type="datetimeFigureOut">
              <a:rPr lang="en-US" smtClean="0"/>
              <a:t>12/20/2019</a:t>
            </a:fld>
            <a:endParaRPr 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70CB23-14D1-4E70-BA23-85516F1E934F}" type="slidenum">
              <a:rPr lang="en-US" smtClean="0"/>
              <a:t>‹#›</a:t>
            </a:fld>
            <a:endParaRPr lang="en-US"/>
          </a:p>
        </p:txBody>
      </p:sp>
    </p:spTree>
    <p:extLst>
      <p:ext uri="{BB962C8B-B14F-4D97-AF65-F5344CB8AC3E}">
        <p14:creationId xmlns:p14="http://schemas.microsoft.com/office/powerpoint/2010/main" val="3699213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안녕하세요 </a:t>
            </a:r>
            <a:r>
              <a:rPr lang="en-US" altLang="ko-KR" dirty="0" smtClean="0"/>
              <a:t>TMM</a:t>
            </a:r>
            <a:r>
              <a:rPr lang="ko-KR" altLang="en-US" dirty="0" smtClean="0"/>
              <a:t>주제로 발표하게 된 서성민이라고 합니다</a:t>
            </a:r>
            <a:r>
              <a:rPr lang="en-US" altLang="ko-KR" dirty="0" smtClean="0"/>
              <a:t>.</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1</a:t>
            </a:fld>
            <a:endParaRPr lang="en-US"/>
          </a:p>
        </p:txBody>
      </p:sp>
    </p:spTree>
    <p:extLst>
      <p:ext uri="{BB962C8B-B14F-4D97-AF65-F5344CB8AC3E}">
        <p14:creationId xmlns:p14="http://schemas.microsoft.com/office/powerpoint/2010/main" val="38890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이는 직접 얻은 그래프로써 다음과 같이 차이가 나는 부분이 있지만 전체적으로 일치함을 확인 할 수 있습니다</a:t>
            </a:r>
            <a:r>
              <a:rPr lang="en-US" altLang="ko-KR" dirty="0" smtClean="0"/>
              <a:t>.</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10</a:t>
            </a:fld>
            <a:endParaRPr lang="en-US"/>
          </a:p>
        </p:txBody>
      </p:sp>
    </p:spTree>
    <p:extLst>
      <p:ext uri="{BB962C8B-B14F-4D97-AF65-F5344CB8AC3E}">
        <p14:creationId xmlns:p14="http://schemas.microsoft.com/office/powerpoint/2010/main" val="608924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다음은 같은 모델에 대한 색 좌표 비교입니다</a:t>
            </a:r>
            <a:r>
              <a:rPr lang="en-US" altLang="ko-KR" dirty="0" smtClean="0"/>
              <a:t>. </a:t>
            </a:r>
            <a:r>
              <a:rPr lang="ko-KR" altLang="en-US" dirty="0" smtClean="0"/>
              <a:t>처음 </a:t>
            </a:r>
            <a:r>
              <a:rPr lang="ko-KR" altLang="en-US" dirty="0" smtClean="0"/>
              <a:t>목표는 투과</a:t>
            </a:r>
            <a:r>
              <a:rPr lang="ko-KR" altLang="en-US" baseline="0" dirty="0" smtClean="0"/>
              <a:t> 및 반사된 </a:t>
            </a:r>
            <a:r>
              <a:rPr lang="en-US" altLang="ko-KR" baseline="0" dirty="0" smtClean="0"/>
              <a:t>Intensity</a:t>
            </a:r>
            <a:r>
              <a:rPr lang="ko-KR" altLang="en-US" baseline="0" dirty="0" smtClean="0"/>
              <a:t>에 색을 입혀 출력하는 계획이었으나 비교를 위해 </a:t>
            </a:r>
            <a:r>
              <a:rPr lang="en-US" altLang="ko-KR" dirty="0" smtClean="0"/>
              <a:t>XY </a:t>
            </a:r>
            <a:r>
              <a:rPr lang="ko-KR" altLang="en-US" dirty="0" err="1" smtClean="0"/>
              <a:t>좌표계를</a:t>
            </a:r>
            <a:r>
              <a:rPr lang="ko-KR" altLang="en-US" dirty="0" smtClean="0"/>
              <a:t> 통해 확인한 결과</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11</a:t>
            </a:fld>
            <a:endParaRPr lang="en-US"/>
          </a:p>
        </p:txBody>
      </p:sp>
    </p:spTree>
    <p:extLst>
      <p:ext uri="{BB962C8B-B14F-4D97-AF65-F5344CB8AC3E}">
        <p14:creationId xmlns:p14="http://schemas.microsoft.com/office/powerpoint/2010/main" val="1775582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smtClean="0"/>
              <a:t>Macleod</a:t>
            </a:r>
            <a:r>
              <a:rPr lang="ko-KR" altLang="en-US" dirty="0" smtClean="0"/>
              <a:t>로 구한 </a:t>
            </a:r>
            <a:r>
              <a:rPr lang="en-US" dirty="0" smtClean="0"/>
              <a:t>XY</a:t>
            </a:r>
            <a:r>
              <a:rPr lang="ko-KR" altLang="en-US" dirty="0" smtClean="0"/>
              <a:t>좌표가 </a:t>
            </a:r>
            <a:r>
              <a:rPr lang="en-US" altLang="ko-KR" dirty="0" smtClean="0"/>
              <a:t>0.25, 0.54</a:t>
            </a:r>
            <a:r>
              <a:rPr lang="en-US" altLang="ko-KR" baseline="0" dirty="0" smtClean="0"/>
              <a:t> </a:t>
            </a:r>
            <a:r>
              <a:rPr lang="ko-KR" altLang="en-US" baseline="0" dirty="0" smtClean="0"/>
              <a:t>근처에서 나타남을 </a:t>
            </a:r>
            <a:r>
              <a:rPr lang="en-US" altLang="ko-KR" baseline="0" dirty="0" smtClean="0"/>
              <a:t>Macleod</a:t>
            </a:r>
            <a:r>
              <a:rPr lang="ko-KR" altLang="en-US" baseline="0" dirty="0" smtClean="0"/>
              <a:t>통해 확인 할 수 있었습니다</a:t>
            </a:r>
            <a:r>
              <a:rPr lang="en-US" altLang="ko-KR" baseline="0" dirty="0" smtClean="0"/>
              <a:t>.</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12</a:t>
            </a:fld>
            <a:endParaRPr lang="en-US"/>
          </a:p>
        </p:txBody>
      </p:sp>
    </p:spTree>
    <p:extLst>
      <p:ext uri="{BB962C8B-B14F-4D97-AF65-F5344CB8AC3E}">
        <p14:creationId xmlns:p14="http://schemas.microsoft.com/office/powerpoint/2010/main" val="4088108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마찬가지로 반사된 빛의 경우도 </a:t>
            </a:r>
            <a:r>
              <a:rPr lang="en-US" altLang="ko-KR" dirty="0" smtClean="0"/>
              <a:t>3.5</a:t>
            </a:r>
            <a:r>
              <a:rPr lang="en-US" altLang="ko-KR" baseline="0" dirty="0" smtClean="0"/>
              <a:t>, 0.197</a:t>
            </a:r>
            <a:r>
              <a:rPr lang="ko-KR" altLang="en-US" baseline="0" dirty="0" smtClean="0"/>
              <a:t>근처에서 </a:t>
            </a:r>
            <a:r>
              <a:rPr lang="en-US" altLang="ko-KR" baseline="0" dirty="0" smtClean="0"/>
              <a:t>XY</a:t>
            </a:r>
            <a:r>
              <a:rPr lang="ko-KR" altLang="en-US" baseline="0" dirty="0" smtClean="0"/>
              <a:t>좌표가 나타남을 확인할 수 있습니다</a:t>
            </a:r>
            <a:r>
              <a:rPr lang="en-US" altLang="ko-KR" baseline="0" dirty="0" smtClean="0"/>
              <a:t>.</a:t>
            </a:r>
          </a:p>
          <a:p>
            <a:r>
              <a:rPr lang="ko-KR" altLang="en-US" dirty="0" smtClean="0"/>
              <a:t>두 좌표 모두 약간의 오차가 있음을 확인 할 수 있는데 이는 결과 그래프에서</a:t>
            </a:r>
            <a:r>
              <a:rPr lang="ko-KR" altLang="en-US" baseline="0" dirty="0" smtClean="0"/>
              <a:t>의 오차에 기인한다 생각합니다</a:t>
            </a:r>
            <a:r>
              <a:rPr lang="en-US" altLang="ko-KR" baseline="0" dirty="0" smtClean="0"/>
              <a:t>.</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13</a:t>
            </a:fld>
            <a:endParaRPr lang="en-US"/>
          </a:p>
        </p:txBody>
      </p:sp>
    </p:spTree>
    <p:extLst>
      <p:ext uri="{BB962C8B-B14F-4D97-AF65-F5344CB8AC3E}">
        <p14:creationId xmlns:p14="http://schemas.microsoft.com/office/powerpoint/2010/main" val="4088108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진행</a:t>
            </a:r>
            <a:r>
              <a:rPr lang="ko-KR" altLang="en-US" baseline="0" dirty="0" smtClean="0"/>
              <a:t> 중 가장 고민이 된 부분은 유리기판을 삽입하는 파트였습니다</a:t>
            </a:r>
            <a:r>
              <a:rPr lang="en-US" altLang="ko-KR" baseline="0" dirty="0" smtClean="0"/>
              <a:t>. </a:t>
            </a:r>
            <a:r>
              <a:rPr lang="ko-KR" altLang="en-US" dirty="0" smtClean="0"/>
              <a:t>이는 </a:t>
            </a:r>
            <a:r>
              <a:rPr lang="en-US" altLang="ko-KR" dirty="0" smtClean="0"/>
              <a:t>1mm</a:t>
            </a:r>
            <a:r>
              <a:rPr lang="ko-KR" altLang="en-US" dirty="0" smtClean="0"/>
              <a:t>의 유리 기판을 기존</a:t>
            </a:r>
            <a:r>
              <a:rPr lang="en-US" altLang="ko-KR" dirty="0" smtClean="0"/>
              <a:t>(thin</a:t>
            </a:r>
            <a:r>
              <a:rPr lang="en-US" altLang="ko-KR" baseline="0" dirty="0" smtClean="0"/>
              <a:t> film)</a:t>
            </a:r>
            <a:r>
              <a:rPr lang="ko-KR" altLang="en-US" baseline="0" dirty="0" smtClean="0"/>
              <a:t>계산을 통해 그린 </a:t>
            </a:r>
            <a:r>
              <a:rPr lang="ko-KR" altLang="en-US" dirty="0" smtClean="0"/>
              <a:t>그래프입니다</a:t>
            </a:r>
            <a:r>
              <a:rPr lang="en-US" altLang="ko-KR" dirty="0" smtClean="0"/>
              <a:t>.</a:t>
            </a:r>
          </a:p>
          <a:p>
            <a:r>
              <a:rPr lang="ko-KR" altLang="en-US" dirty="0" smtClean="0"/>
              <a:t>보시는 바와 같이 파장에 따라 요동이 있음을 확인 할 수 있습니다</a:t>
            </a:r>
            <a:r>
              <a:rPr lang="en-US" altLang="ko-KR" dirty="0" smtClean="0"/>
              <a:t>.</a:t>
            </a:r>
          </a:p>
          <a:p>
            <a:r>
              <a:rPr lang="ko-KR" altLang="en-US" dirty="0" smtClean="0"/>
              <a:t>이 문제에 대해 조사한 결과 </a:t>
            </a:r>
            <a:r>
              <a:rPr lang="en-US" altLang="ko-KR" dirty="0" smtClean="0"/>
              <a:t>Thin</a:t>
            </a:r>
            <a:r>
              <a:rPr lang="en-US" altLang="ko-KR" baseline="0" dirty="0" smtClean="0"/>
              <a:t> film</a:t>
            </a:r>
            <a:r>
              <a:rPr lang="ko-KR" altLang="en-US" baseline="0" dirty="0" smtClean="0"/>
              <a:t>의 </a:t>
            </a:r>
            <a:r>
              <a:rPr lang="ko-KR" altLang="en-US" baseline="0" dirty="0" smtClean="0"/>
              <a:t>경우</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14</a:t>
            </a:fld>
            <a:endParaRPr lang="en-US"/>
          </a:p>
        </p:txBody>
      </p:sp>
    </p:spTree>
    <p:extLst>
      <p:ext uri="{BB962C8B-B14F-4D97-AF65-F5344CB8AC3E}">
        <p14:creationId xmlns:p14="http://schemas.microsoft.com/office/powerpoint/2010/main" val="692349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다음과 같이 </a:t>
            </a:r>
            <a:r>
              <a:rPr lang="ko-KR" altLang="en-US" dirty="0" err="1" smtClean="0"/>
              <a:t>경계면에서</a:t>
            </a:r>
            <a:r>
              <a:rPr lang="ko-KR" altLang="en-US" dirty="0" smtClean="0"/>
              <a:t> 반사 혹은 투과 하는 하나의 </a:t>
            </a:r>
            <a:r>
              <a:rPr lang="ko-KR" altLang="en-US" dirty="0" err="1" smtClean="0"/>
              <a:t>결맞은</a:t>
            </a:r>
            <a:r>
              <a:rPr lang="ko-KR" altLang="en-US" dirty="0" smtClean="0"/>
              <a:t> 빛</a:t>
            </a:r>
            <a:r>
              <a:rPr lang="en-US" altLang="ko-KR" dirty="0" smtClean="0"/>
              <a:t>(V</a:t>
            </a:r>
            <a:r>
              <a:rPr lang="ko-KR" altLang="en-US" dirty="0" smtClean="0"/>
              <a:t>혹은 </a:t>
            </a:r>
            <a:r>
              <a:rPr lang="en-US" altLang="ko-KR" dirty="0" smtClean="0"/>
              <a:t>W)</a:t>
            </a:r>
            <a:r>
              <a:rPr lang="ko-KR" altLang="en-US" dirty="0" smtClean="0"/>
              <a:t>으로 생각할 수 있으나 </a:t>
            </a:r>
            <a:r>
              <a:rPr lang="ko-KR" altLang="en-US" dirty="0" smtClean="0"/>
              <a:t>모델의 유리기판은 </a:t>
            </a:r>
            <a:r>
              <a:rPr lang="en-US" altLang="ko-KR" dirty="0" smtClean="0"/>
              <a:t>1mm</a:t>
            </a:r>
            <a:r>
              <a:rPr lang="ko-KR" altLang="en-US" baseline="0" dirty="0" smtClean="0"/>
              <a:t>의 </a:t>
            </a:r>
            <a:r>
              <a:rPr lang="en-US" altLang="ko-KR" baseline="0" dirty="0" smtClean="0"/>
              <a:t>Thick film</a:t>
            </a:r>
            <a:r>
              <a:rPr lang="ko-KR" altLang="en-US" baseline="0" dirty="0" smtClean="0"/>
              <a:t>으로 빛이 </a:t>
            </a:r>
            <a:r>
              <a:rPr lang="ko-KR" altLang="en-US" baseline="0" dirty="0" err="1" smtClean="0"/>
              <a:t>결맞음을</a:t>
            </a:r>
            <a:r>
              <a:rPr lang="ko-KR" altLang="en-US" baseline="0" dirty="0" smtClean="0"/>
              <a:t> 잃어버리므로 기존의 연산과 같이 하나의 </a:t>
            </a:r>
            <a:r>
              <a:rPr lang="ko-KR" altLang="en-US" baseline="0" dirty="0" err="1" smtClean="0"/>
              <a:t>결맞은</a:t>
            </a:r>
            <a:r>
              <a:rPr lang="ko-KR" altLang="en-US" baseline="0" dirty="0" smtClean="0"/>
              <a:t> 빛으로 생각할 수 없습니다</a:t>
            </a:r>
            <a:r>
              <a:rPr lang="en-US" altLang="ko-KR" baseline="0" dirty="0" smtClean="0"/>
              <a:t>. </a:t>
            </a:r>
            <a:r>
              <a:rPr lang="ko-KR" altLang="en-US" baseline="0" dirty="0" smtClean="0"/>
              <a:t>따라서 </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15</a:t>
            </a:fld>
            <a:endParaRPr lang="en-US"/>
          </a:p>
        </p:txBody>
      </p:sp>
    </p:spTree>
    <p:extLst>
      <p:ext uri="{BB962C8B-B14F-4D97-AF65-F5344CB8AC3E}">
        <p14:creationId xmlns:p14="http://schemas.microsoft.com/office/powerpoint/2010/main" val="548782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다음과 같이</a:t>
            </a:r>
            <a:r>
              <a:rPr lang="ko-KR" altLang="en-US" baseline="0" dirty="0" smtClean="0"/>
              <a:t> 유리기판에서 반사된 빛이 다시 반사되어 투과 되는 모든 빛의 </a:t>
            </a:r>
            <a:r>
              <a:rPr lang="en-US" altLang="ko-KR" baseline="0" dirty="0" smtClean="0"/>
              <a:t>Intensity</a:t>
            </a:r>
            <a:r>
              <a:rPr lang="ko-KR" altLang="en-US" baseline="0" dirty="0" smtClean="0"/>
              <a:t>를 합해줘야 합니다</a:t>
            </a:r>
            <a:r>
              <a:rPr lang="en-US" altLang="ko-KR" baseline="0" dirty="0" smtClean="0"/>
              <a:t>.</a:t>
            </a:r>
          </a:p>
          <a:p>
            <a:r>
              <a:rPr lang="ko-KR" altLang="en-US" baseline="0" dirty="0" smtClean="0"/>
              <a:t>하지만 조사한 자료에 따르면 이는 </a:t>
            </a:r>
            <a:r>
              <a:rPr lang="en-US" altLang="ko-KR" baseline="0" dirty="0" smtClean="0"/>
              <a:t>Thick film</a:t>
            </a:r>
            <a:r>
              <a:rPr lang="ko-KR" altLang="en-US" baseline="0" dirty="0" smtClean="0"/>
              <a:t>을 지나는 빛이 </a:t>
            </a:r>
            <a:r>
              <a:rPr lang="en-US" altLang="ko-KR" baseline="0" dirty="0" smtClean="0"/>
              <a:t>Coherence</a:t>
            </a:r>
            <a:r>
              <a:rPr lang="ko-KR" altLang="en-US" baseline="0" dirty="0" smtClean="0"/>
              <a:t>를 잃지 않는다 가정하여 구한 값의 평균으로 구할 수 있다 제시하므로 간편한 이 방법을 이용하여 그래프를 수정했습니다</a:t>
            </a:r>
            <a:r>
              <a:rPr lang="en-US" altLang="ko-KR" baseline="0" dirty="0" smtClean="0"/>
              <a:t>. </a:t>
            </a:r>
          </a:p>
          <a:p>
            <a:r>
              <a:rPr lang="ko-KR" altLang="en-US" dirty="0" smtClean="0"/>
              <a:t>따라서</a:t>
            </a:r>
            <a:r>
              <a:rPr lang="ko-KR" altLang="en-US" baseline="0" dirty="0" smtClean="0"/>
              <a:t> </a:t>
            </a:r>
            <a:r>
              <a:rPr lang="en-US" dirty="0" smtClean="0"/>
              <a:t>0.1nm</a:t>
            </a:r>
            <a:r>
              <a:rPr lang="ko-KR" altLang="en-US" dirty="0" smtClean="0"/>
              <a:t>간격으로 </a:t>
            </a:r>
            <a:r>
              <a:rPr lang="en-US" altLang="ko-KR" dirty="0" smtClean="0"/>
              <a:t>T</a:t>
            </a:r>
            <a:r>
              <a:rPr lang="ko-KR" altLang="en-US" dirty="0" smtClean="0"/>
              <a:t>와 </a:t>
            </a:r>
            <a:r>
              <a:rPr lang="en-US" altLang="ko-KR" dirty="0" smtClean="0"/>
              <a:t>R</a:t>
            </a:r>
            <a:r>
              <a:rPr lang="ko-KR" altLang="en-US" dirty="0" smtClean="0"/>
              <a:t>을 계산한</a:t>
            </a:r>
            <a:r>
              <a:rPr lang="ko-KR" altLang="en-US" baseline="0" dirty="0" smtClean="0"/>
              <a:t> 다음 해당 파장을 중심으로 하는 </a:t>
            </a:r>
            <a:r>
              <a:rPr lang="en-US" altLang="ko-KR" baseline="0" dirty="0" smtClean="0"/>
              <a:t>10nm</a:t>
            </a:r>
            <a:r>
              <a:rPr lang="ko-KR" altLang="en-US" baseline="0" dirty="0" smtClean="0"/>
              <a:t>구간의 값을 평균하여 그래프를 그렸습니다</a:t>
            </a:r>
            <a:r>
              <a:rPr lang="en-US" altLang="ko-KR" baseline="0" dirty="0" smtClean="0"/>
              <a:t>.</a:t>
            </a:r>
          </a:p>
          <a:p>
            <a:endParaRPr lang="en-US" altLang="ko-KR" dirty="0" smtClean="0"/>
          </a:p>
          <a:p>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16</a:t>
            </a:fld>
            <a:endParaRPr lang="en-US"/>
          </a:p>
        </p:txBody>
      </p:sp>
    </p:spTree>
    <p:extLst>
      <p:ext uri="{BB962C8B-B14F-4D97-AF65-F5344CB8AC3E}">
        <p14:creationId xmlns:p14="http://schemas.microsoft.com/office/powerpoint/2010/main" val="3283545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하지만 앞에서 본 바와 같이 </a:t>
            </a:r>
            <a:r>
              <a:rPr lang="en-US" altLang="ko-KR" dirty="0" smtClean="0"/>
              <a:t>560nm</a:t>
            </a:r>
            <a:r>
              <a:rPr lang="en-US" altLang="ko-KR" baseline="0" dirty="0" smtClean="0"/>
              <a:t> </a:t>
            </a:r>
            <a:r>
              <a:rPr lang="ko-KR" altLang="en-US" baseline="0" dirty="0" smtClean="0"/>
              <a:t>파장 대에서 오차가 크게 나오는데 이는</a:t>
            </a:r>
            <a:r>
              <a:rPr lang="en-US" altLang="ko-KR" baseline="0" dirty="0" smtClean="0"/>
              <a:t> </a:t>
            </a:r>
            <a:r>
              <a:rPr lang="ko-KR" altLang="en-US" baseline="0" dirty="0" smtClean="0"/>
              <a:t>이 </a:t>
            </a:r>
            <a:r>
              <a:rPr lang="ko-KR" altLang="en-US" baseline="0" dirty="0" err="1" smtClean="0"/>
              <a:t>파장대에서</a:t>
            </a:r>
            <a:r>
              <a:rPr lang="ko-KR" altLang="en-US" baseline="0" dirty="0" smtClean="0"/>
              <a:t> 요동이 </a:t>
            </a:r>
            <a:r>
              <a:rPr lang="en-US" altLang="ko-KR" baseline="0" dirty="0" smtClean="0"/>
              <a:t>0.1nm</a:t>
            </a:r>
            <a:r>
              <a:rPr lang="ko-KR" altLang="en-US" baseline="0" dirty="0" smtClean="0"/>
              <a:t>보다 작은 간격에서 나오고 따라서 평균을 구함에 있어서 제대로 </a:t>
            </a:r>
            <a:r>
              <a:rPr lang="ko-KR" altLang="en-US" baseline="0" dirty="0" err="1" smtClean="0"/>
              <a:t>적합되지</a:t>
            </a:r>
            <a:r>
              <a:rPr lang="ko-KR" altLang="en-US" baseline="0" dirty="0" smtClean="0"/>
              <a:t> 않은 것이라 생각합니다</a:t>
            </a:r>
            <a:r>
              <a:rPr lang="en-US" altLang="ko-KR" baseline="0" dirty="0" smtClean="0"/>
              <a:t>.</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17</a:t>
            </a:fld>
            <a:endParaRPr lang="en-US"/>
          </a:p>
        </p:txBody>
      </p:sp>
    </p:spTree>
    <p:extLst>
      <p:ext uri="{BB962C8B-B14F-4D97-AF65-F5344CB8AC3E}">
        <p14:creationId xmlns:p14="http://schemas.microsoft.com/office/powerpoint/2010/main" val="608924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aseline="0" dirty="0" smtClean="0"/>
              <a:t>유리기판을 처리하며 먼저 위에서 소개한 </a:t>
            </a:r>
            <a:r>
              <a:rPr lang="ko-KR" altLang="en-US" baseline="0" dirty="0" err="1" smtClean="0"/>
              <a:t>평균합를</a:t>
            </a:r>
            <a:r>
              <a:rPr lang="ko-KR" altLang="en-US" baseline="0" dirty="0" smtClean="0"/>
              <a:t> 통해 구한다음</a:t>
            </a:r>
            <a:r>
              <a:rPr lang="en-US" altLang="ko-KR" baseline="0" dirty="0" smtClean="0"/>
              <a:t>, </a:t>
            </a:r>
            <a:r>
              <a:rPr lang="ko-KR" altLang="en-US" baseline="0" dirty="0" smtClean="0"/>
              <a:t>정확한 해는 급수전개를 통해 얻을 수 있음을 자문을 통해 얻었습니다</a:t>
            </a:r>
            <a:r>
              <a:rPr lang="en-US" altLang="ko-KR" baseline="0" dirty="0" smtClean="0"/>
              <a:t>. </a:t>
            </a:r>
            <a:r>
              <a:rPr lang="ko-KR" altLang="en-US" baseline="0" dirty="0" smtClean="0"/>
              <a:t>하지만 구현하여 진행해보지 못한 부분이 아쉬웠습니다</a:t>
            </a:r>
            <a:r>
              <a:rPr lang="en-US" altLang="ko-KR" baseline="0" dirty="0" smtClean="0"/>
              <a:t>.</a:t>
            </a:r>
            <a:r>
              <a:rPr lang="ko-KR" altLang="en-US" baseline="0" dirty="0" smtClean="0"/>
              <a:t> 전체 결과에 대한 수치적 비교도 진행을 계획했으나 진행하지 못하였습니다</a:t>
            </a:r>
            <a:r>
              <a:rPr lang="en-US" altLang="ko-KR" baseline="0" dirty="0" smtClean="0"/>
              <a:t>.</a:t>
            </a:r>
          </a:p>
          <a:p>
            <a:endParaRPr lang="en-US" altLang="ko-KR" baseline="0" dirty="0" smtClean="0"/>
          </a:p>
        </p:txBody>
      </p:sp>
      <p:sp>
        <p:nvSpPr>
          <p:cNvPr id="4" name="슬라이드 번호 개체 틀 3"/>
          <p:cNvSpPr>
            <a:spLocks noGrp="1"/>
          </p:cNvSpPr>
          <p:nvPr>
            <p:ph type="sldNum" sz="quarter" idx="10"/>
          </p:nvPr>
        </p:nvSpPr>
        <p:spPr/>
        <p:txBody>
          <a:bodyPr/>
          <a:lstStyle/>
          <a:p>
            <a:fld id="{0170CB23-14D1-4E70-BA23-85516F1E934F}" type="slidenum">
              <a:rPr lang="en-US" smtClean="0"/>
              <a:t>18</a:t>
            </a:fld>
            <a:endParaRPr lang="en-US"/>
          </a:p>
        </p:txBody>
      </p:sp>
    </p:spTree>
    <p:extLst>
      <p:ext uri="{BB962C8B-B14F-4D97-AF65-F5344CB8AC3E}">
        <p14:creationId xmlns:p14="http://schemas.microsoft.com/office/powerpoint/2010/main" val="4264392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aseline="0" dirty="0" smtClean="0"/>
              <a:t>감사합니다</a:t>
            </a:r>
            <a:r>
              <a:rPr lang="en-US" altLang="ko-KR" baseline="0" dirty="0" smtClean="0"/>
              <a:t>.</a:t>
            </a:r>
          </a:p>
        </p:txBody>
      </p:sp>
      <p:sp>
        <p:nvSpPr>
          <p:cNvPr id="4" name="슬라이드 번호 개체 틀 3"/>
          <p:cNvSpPr>
            <a:spLocks noGrp="1"/>
          </p:cNvSpPr>
          <p:nvPr>
            <p:ph type="sldNum" sz="quarter" idx="10"/>
          </p:nvPr>
        </p:nvSpPr>
        <p:spPr/>
        <p:txBody>
          <a:bodyPr/>
          <a:lstStyle/>
          <a:p>
            <a:fld id="{0170CB23-14D1-4E70-BA23-85516F1E934F}" type="slidenum">
              <a:rPr lang="en-US" smtClean="0"/>
              <a:t>19</a:t>
            </a:fld>
            <a:endParaRPr lang="en-US"/>
          </a:p>
        </p:txBody>
      </p:sp>
    </p:spTree>
    <p:extLst>
      <p:ext uri="{BB962C8B-B14F-4D97-AF65-F5344CB8AC3E}">
        <p14:creationId xmlns:p14="http://schemas.microsoft.com/office/powerpoint/2010/main" val="4264392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지금까지의 </a:t>
            </a:r>
            <a:r>
              <a:rPr lang="en-US" altLang="ko-KR" dirty="0" smtClean="0"/>
              <a:t>Time Table</a:t>
            </a:r>
            <a:r>
              <a:rPr lang="ko-KR" altLang="en-US" dirty="0" smtClean="0"/>
              <a:t>과 알고리즘</a:t>
            </a:r>
            <a:r>
              <a:rPr lang="en-US" altLang="ko-KR" dirty="0" smtClean="0"/>
              <a:t>, </a:t>
            </a:r>
            <a:r>
              <a:rPr lang="ko-KR" altLang="en-US" dirty="0" smtClean="0"/>
              <a:t>결과 그리고 과정</a:t>
            </a:r>
            <a:r>
              <a:rPr lang="ko-KR" altLang="en-US" baseline="0" dirty="0" smtClean="0"/>
              <a:t> 중 발생한 문제에 대한 해결을 발표하고 마치겠습니다</a:t>
            </a:r>
            <a:r>
              <a:rPr lang="en-US" altLang="ko-KR" baseline="0" dirty="0" smtClean="0"/>
              <a:t>.</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2</a:t>
            </a:fld>
            <a:endParaRPr lang="en-US"/>
          </a:p>
        </p:txBody>
      </p:sp>
    </p:spTree>
    <p:extLst>
      <p:ext uri="{BB962C8B-B14F-4D97-AF65-F5344CB8AC3E}">
        <p14:creationId xmlns:p14="http://schemas.microsoft.com/office/powerpoint/2010/main" val="2947203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초기 계획은 </a:t>
            </a:r>
            <a:r>
              <a:rPr lang="en-US" altLang="ko-KR" dirty="0" smtClean="0"/>
              <a:t>TMM</a:t>
            </a:r>
            <a:r>
              <a:rPr lang="ko-KR" altLang="en-US" dirty="0" smtClean="0"/>
              <a:t>구현과 색</a:t>
            </a:r>
            <a:r>
              <a:rPr lang="ko-KR" altLang="en-US" baseline="0" dirty="0" smtClean="0"/>
              <a:t> 좌표 비교 및 실제 굴절률 측정으로 잡았습니다</a:t>
            </a:r>
            <a:r>
              <a:rPr lang="en-US" altLang="ko-KR" baseline="0" dirty="0" smtClean="0"/>
              <a:t>. </a:t>
            </a:r>
            <a:r>
              <a:rPr lang="ko-KR" altLang="en-US" baseline="0" dirty="0" smtClean="0"/>
              <a:t>최종적으로 실제 굴절률 측정을 제외한 </a:t>
            </a:r>
            <a:r>
              <a:rPr lang="en-US" altLang="ko-KR" dirty="0" smtClean="0"/>
              <a:t>TMM </a:t>
            </a:r>
            <a:r>
              <a:rPr lang="ko-KR" altLang="en-US" dirty="0" smtClean="0"/>
              <a:t>구현을 통한 결과를 </a:t>
            </a:r>
            <a:r>
              <a:rPr lang="en-US" altLang="ko-KR" dirty="0" smtClean="0"/>
              <a:t>Essential </a:t>
            </a:r>
            <a:r>
              <a:rPr lang="en-US" altLang="ko-KR" dirty="0" err="1" smtClean="0"/>
              <a:t>Macloed</a:t>
            </a:r>
            <a:r>
              <a:rPr lang="en-US" altLang="ko-KR" dirty="0" smtClean="0"/>
              <a:t> </a:t>
            </a:r>
            <a:r>
              <a:rPr lang="ko-KR" altLang="en-US" dirty="0" smtClean="0"/>
              <a:t>와 비교하는 것 그리고</a:t>
            </a:r>
            <a:r>
              <a:rPr lang="en-US" altLang="ko-KR" dirty="0" smtClean="0"/>
              <a:t>,</a:t>
            </a:r>
            <a:r>
              <a:rPr lang="ko-KR" altLang="en-US" baseline="0" dirty="0" smtClean="0"/>
              <a:t>색 좌표를 비교하였습니다</a:t>
            </a:r>
            <a:r>
              <a:rPr lang="en-US" altLang="ko-KR" baseline="0" dirty="0" smtClean="0"/>
              <a:t>.</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3</a:t>
            </a:fld>
            <a:endParaRPr lang="en-US"/>
          </a:p>
        </p:txBody>
      </p:sp>
    </p:spTree>
    <p:extLst>
      <p:ext uri="{BB962C8B-B14F-4D97-AF65-F5344CB8AC3E}">
        <p14:creationId xmlns:p14="http://schemas.microsoft.com/office/powerpoint/2010/main" val="896085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처음 입력을 받고 추가적으로 파일 디렉터리에서 정보를 불러온 뒤 메인 파일에 전달해 줍니다</a:t>
            </a:r>
            <a:r>
              <a:rPr lang="en-US" altLang="ko-KR" dirty="0" smtClean="0"/>
              <a:t>.</a:t>
            </a:r>
          </a:p>
          <a:p>
            <a:r>
              <a:rPr lang="ko-KR" altLang="en-US" dirty="0" smtClean="0"/>
              <a:t>메인 파일은 이것을 가지고 선형근사를 통해 </a:t>
            </a:r>
            <a:r>
              <a:rPr lang="en-US" altLang="ko-KR" dirty="0" smtClean="0"/>
              <a:t>0.1nm</a:t>
            </a:r>
            <a:r>
              <a:rPr lang="en-US" altLang="ko-KR" baseline="0" dirty="0" smtClean="0"/>
              <a:t> </a:t>
            </a:r>
            <a:r>
              <a:rPr lang="ko-KR" altLang="en-US" baseline="0" dirty="0" smtClean="0"/>
              <a:t>간격으로 굴절률을 재구성합니다</a:t>
            </a:r>
            <a:r>
              <a:rPr lang="en-US" altLang="ko-KR" baseline="0" dirty="0" smtClean="0"/>
              <a:t>.</a:t>
            </a:r>
          </a:p>
          <a:p>
            <a:r>
              <a:rPr lang="ko-KR" altLang="en-US" dirty="0" smtClean="0"/>
              <a:t>이 정보를 가지고 행렬계산을 거쳐서 </a:t>
            </a:r>
            <a:r>
              <a:rPr lang="ko-KR" altLang="en-US" dirty="0" smtClean="0"/>
              <a:t>파장 </a:t>
            </a:r>
            <a:r>
              <a:rPr lang="ko-KR" altLang="en-US" dirty="0" smtClean="0"/>
              <a:t>별 투과율과 반사율</a:t>
            </a:r>
            <a:r>
              <a:rPr lang="en-US" altLang="ko-KR" dirty="0" smtClean="0"/>
              <a:t>,</a:t>
            </a:r>
            <a:r>
              <a:rPr lang="en-US" altLang="ko-KR" baseline="0" dirty="0" smtClean="0"/>
              <a:t> </a:t>
            </a:r>
            <a:r>
              <a:rPr lang="ko-KR" altLang="en-US" baseline="0" dirty="0" smtClean="0"/>
              <a:t>그리고 총 투과 및 반사된 </a:t>
            </a:r>
            <a:r>
              <a:rPr lang="en-US" altLang="ko-KR" baseline="0" dirty="0" smtClean="0"/>
              <a:t>Intensity</a:t>
            </a:r>
            <a:r>
              <a:rPr lang="ko-KR" altLang="en-US" baseline="0" dirty="0" smtClean="0"/>
              <a:t>의</a:t>
            </a:r>
            <a:r>
              <a:rPr lang="en-US" altLang="ko-KR" baseline="0" dirty="0" smtClean="0"/>
              <a:t> </a:t>
            </a:r>
            <a:r>
              <a:rPr lang="ko-KR" altLang="en-US" baseline="0" dirty="0" smtClean="0"/>
              <a:t>비율을</a:t>
            </a:r>
            <a:r>
              <a:rPr lang="ko-KR" altLang="en-US" dirty="0" smtClean="0"/>
              <a:t> 얻고 색 좌표 처리하는 파일에 전달합니다</a:t>
            </a:r>
            <a:r>
              <a:rPr lang="en-US" altLang="ko-KR" dirty="0" smtClean="0"/>
              <a:t>.</a:t>
            </a:r>
          </a:p>
          <a:p>
            <a:r>
              <a:rPr lang="ko-KR" altLang="en-US" dirty="0" smtClean="0"/>
              <a:t>계산된 투과 및 반사된 색을 구하여 다시 메인 파일에 반환합니다</a:t>
            </a:r>
            <a:r>
              <a:rPr lang="en-US" altLang="ko-KR" dirty="0" smtClean="0"/>
              <a:t>.</a:t>
            </a:r>
          </a:p>
          <a:p>
            <a:r>
              <a:rPr lang="ko-KR" altLang="en-US" dirty="0" smtClean="0"/>
              <a:t>이제 이를 묶어 출력하도록 구성했습니다</a:t>
            </a:r>
            <a:r>
              <a:rPr lang="en-US" altLang="ko-KR" dirty="0" smtClean="0"/>
              <a:t>.</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4</a:t>
            </a:fld>
            <a:endParaRPr lang="en-US"/>
          </a:p>
        </p:txBody>
      </p:sp>
    </p:spTree>
    <p:extLst>
      <p:ext uri="{BB962C8B-B14F-4D97-AF65-F5344CB8AC3E}">
        <p14:creationId xmlns:p14="http://schemas.microsoft.com/office/powerpoint/2010/main" val="206830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이제 두 가지의 결과를 보여드리겠습니다</a:t>
            </a:r>
            <a:r>
              <a:rPr lang="en-US" altLang="ko-KR" dirty="0" smtClean="0"/>
              <a:t>. </a:t>
            </a:r>
            <a:r>
              <a:rPr lang="ko-KR" altLang="en-US" dirty="0" smtClean="0"/>
              <a:t>처음으로 </a:t>
            </a:r>
            <a:r>
              <a:rPr lang="en-US" dirty="0" smtClean="0"/>
              <a:t>Glass</a:t>
            </a:r>
            <a:r>
              <a:rPr lang="ko-KR" altLang="en-US" dirty="0" smtClean="0"/>
              <a:t>를 기판 취급이 아닌 </a:t>
            </a:r>
            <a:r>
              <a:rPr lang="en-US" altLang="ko-KR" dirty="0" smtClean="0"/>
              <a:t>1nm</a:t>
            </a:r>
            <a:r>
              <a:rPr lang="ko-KR" altLang="en-US" dirty="0" smtClean="0"/>
              <a:t>의 </a:t>
            </a:r>
            <a:r>
              <a:rPr lang="en-US" altLang="ko-KR" dirty="0" smtClean="0"/>
              <a:t>thin film</a:t>
            </a:r>
            <a:r>
              <a:rPr lang="ko-KR" altLang="en-US" dirty="0" smtClean="0"/>
              <a:t>이라 하고 출구에서 들어오는 빛이 없다고 가정할 때를 그려봤습니다</a:t>
            </a:r>
            <a:r>
              <a:rPr lang="en-US" altLang="ko-KR" dirty="0" smtClean="0"/>
              <a:t>.</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5</a:t>
            </a:fld>
            <a:endParaRPr lang="en-US"/>
          </a:p>
        </p:txBody>
      </p:sp>
    </p:spTree>
    <p:extLst>
      <p:ext uri="{BB962C8B-B14F-4D97-AF65-F5344CB8AC3E}">
        <p14:creationId xmlns:p14="http://schemas.microsoft.com/office/powerpoint/2010/main" val="2367914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smtClean="0"/>
              <a:t>Macleod</a:t>
            </a:r>
            <a:r>
              <a:rPr lang="ko-KR" altLang="en-US" dirty="0" smtClean="0"/>
              <a:t>와</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6</a:t>
            </a:fld>
            <a:endParaRPr lang="en-US"/>
          </a:p>
        </p:txBody>
      </p:sp>
    </p:spTree>
    <p:extLst>
      <p:ext uri="{BB962C8B-B14F-4D97-AF65-F5344CB8AC3E}">
        <p14:creationId xmlns:p14="http://schemas.microsoft.com/office/powerpoint/2010/main" val="2230675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직접그린 그래프가 일치하는 것을 확인할 수 있었습니다</a:t>
            </a:r>
            <a:r>
              <a:rPr lang="en-US" altLang="ko-KR" dirty="0" smtClean="0"/>
              <a:t>.</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7</a:t>
            </a:fld>
            <a:endParaRPr lang="en-US"/>
          </a:p>
        </p:txBody>
      </p:sp>
    </p:spTree>
    <p:extLst>
      <p:ext uri="{BB962C8B-B14F-4D97-AF65-F5344CB8AC3E}">
        <p14:creationId xmlns:p14="http://schemas.microsoft.com/office/powerpoint/2010/main" val="3583259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다음으로 입사각을 </a:t>
            </a:r>
            <a:r>
              <a:rPr lang="en-US" altLang="ko-KR" dirty="0" smtClean="0"/>
              <a:t>0degree</a:t>
            </a:r>
            <a:r>
              <a:rPr lang="ko-KR" altLang="en-US" dirty="0" smtClean="0"/>
              <a:t>로 설정하고 </a:t>
            </a:r>
            <a:r>
              <a:rPr lang="en-US" altLang="ko-KR" dirty="0" smtClean="0"/>
              <a:t>Glass</a:t>
            </a:r>
            <a:r>
              <a:rPr lang="ko-KR" altLang="en-US" dirty="0" smtClean="0"/>
              <a:t>를 </a:t>
            </a:r>
            <a:r>
              <a:rPr lang="en-US" altLang="ko-KR" dirty="0" smtClean="0"/>
              <a:t>1mm</a:t>
            </a:r>
            <a:r>
              <a:rPr lang="ko-KR" altLang="en-US" dirty="0" smtClean="0"/>
              <a:t>의 기판이라 하여 비교해 봤습니다</a:t>
            </a:r>
            <a:r>
              <a:rPr lang="en-US" altLang="ko-KR" dirty="0" smtClean="0"/>
              <a:t>.</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8</a:t>
            </a:fld>
            <a:endParaRPr lang="en-US"/>
          </a:p>
        </p:txBody>
      </p:sp>
    </p:spTree>
    <p:extLst>
      <p:ext uri="{BB962C8B-B14F-4D97-AF65-F5344CB8AC3E}">
        <p14:creationId xmlns:p14="http://schemas.microsoft.com/office/powerpoint/2010/main" val="2367914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smtClean="0"/>
              <a:t>Macloed</a:t>
            </a:r>
            <a:r>
              <a:rPr lang="ko-KR" altLang="en-US" dirty="0" smtClean="0"/>
              <a:t>를 통해 </a:t>
            </a:r>
            <a:r>
              <a:rPr lang="en-US" altLang="ko-KR" dirty="0" smtClean="0"/>
              <a:t>P-pol</a:t>
            </a:r>
            <a:r>
              <a:rPr lang="en-US" altLang="ko-KR" baseline="0" dirty="0" smtClean="0"/>
              <a:t> </a:t>
            </a:r>
            <a:r>
              <a:rPr lang="ko-KR" altLang="en-US" baseline="0" dirty="0" smtClean="0"/>
              <a:t>에 대한 </a:t>
            </a:r>
            <a:r>
              <a:rPr lang="en-US" altLang="ko-KR" dirty="0" smtClean="0"/>
              <a:t>T</a:t>
            </a:r>
            <a:r>
              <a:rPr lang="ko-KR" altLang="en-US" dirty="0" smtClean="0"/>
              <a:t>와 </a:t>
            </a:r>
            <a:r>
              <a:rPr lang="en-US" altLang="ko-KR" dirty="0" smtClean="0"/>
              <a:t>R</a:t>
            </a:r>
            <a:r>
              <a:rPr lang="ko-KR" altLang="en-US" dirty="0" smtClean="0"/>
              <a:t>을 구한 결과 다음과 같은 그래프를 얻을 수 있었습니다</a:t>
            </a:r>
            <a:r>
              <a:rPr lang="en-US" altLang="ko-KR" dirty="0" smtClean="0"/>
              <a:t>.</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9</a:t>
            </a:fld>
            <a:endParaRPr lang="en-US"/>
          </a:p>
        </p:txBody>
      </p:sp>
    </p:spTree>
    <p:extLst>
      <p:ext uri="{BB962C8B-B14F-4D97-AF65-F5344CB8AC3E}">
        <p14:creationId xmlns:p14="http://schemas.microsoft.com/office/powerpoint/2010/main" val="1876049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2019-12-20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2019-12-20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2019-12-20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2019-12-20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t>2019-12-20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FB30EDBD-1C2D-4C1E-B459-B60219FAB484}" type="datetimeFigureOut">
              <a:rPr lang="ko-KR" altLang="en-US" smtClean="0"/>
              <a:t>2019-12-20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B30EDBD-1C2D-4C1E-B459-B60219FAB484}" type="datetimeFigureOut">
              <a:rPr lang="ko-KR" altLang="en-US" smtClean="0"/>
              <a:t>2019-12-20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B30EDBD-1C2D-4C1E-B459-B60219FAB484}" type="datetimeFigureOut">
              <a:rPr lang="ko-KR" altLang="en-US" smtClean="0"/>
              <a:t>2019-12-20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30EDBD-1C2D-4C1E-B459-B60219FAB484}" type="datetimeFigureOut">
              <a:rPr lang="ko-KR" altLang="en-US" smtClean="0"/>
              <a:t>2019-12-20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2019-12-20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2019-12-20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0EDBD-1C2D-4C1E-B459-B60219FAB484}" type="datetimeFigureOut">
              <a:rPr lang="ko-KR" altLang="en-US" smtClean="0"/>
              <a:t>2019-12-20</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DD84E-25D4-4983-8AA1-2863C96F08D9}"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3671900" y="4293096"/>
            <a:ext cx="1944216" cy="421695"/>
          </a:xfrm>
        </p:spPr>
        <p:txBody>
          <a:bodyPr>
            <a:normAutofit fontScale="90000"/>
          </a:bodyPr>
          <a:lstStyle/>
          <a:p>
            <a:r>
              <a:rPr lang="ko-KR" altLang="en-US" sz="2500" dirty="0" smtClean="0"/>
              <a:t>서성민</a:t>
            </a:r>
            <a:endParaRPr lang="en-US" sz="2500" dirty="0"/>
          </a:p>
        </p:txBody>
      </p:sp>
      <p:sp>
        <p:nvSpPr>
          <p:cNvPr id="5" name="제목 1"/>
          <p:cNvSpPr txBox="1">
            <a:spLocks/>
          </p:cNvSpPr>
          <p:nvPr/>
        </p:nvSpPr>
        <p:spPr>
          <a:xfrm>
            <a:off x="971600" y="1196752"/>
            <a:ext cx="7344816" cy="252028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5000" dirty="0" smtClean="0"/>
              <a:t>Transfer Matrix Method</a:t>
            </a:r>
          </a:p>
          <a:p>
            <a:r>
              <a:rPr lang="en-US" sz="3000" dirty="0" smtClean="0"/>
              <a:t>python</a:t>
            </a:r>
            <a:endParaRPr lang="en-US" sz="3000" dirty="0"/>
          </a:p>
        </p:txBody>
      </p:sp>
    </p:spTree>
    <p:extLst>
      <p:ext uri="{BB962C8B-B14F-4D97-AF65-F5344CB8AC3E}">
        <p14:creationId xmlns:p14="http://schemas.microsoft.com/office/powerpoint/2010/main" val="98929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p:cNvPicPr>
            <a:picLocks noChangeAspect="1"/>
          </p:cNvPicPr>
          <p:nvPr/>
        </p:nvPicPr>
        <p:blipFill rotWithShape="1">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l="10293" t="19949" r="31736" b="10147"/>
          <a:stretch/>
        </p:blipFill>
        <p:spPr>
          <a:xfrm>
            <a:off x="410319" y="1124744"/>
            <a:ext cx="8497205" cy="5550024"/>
          </a:xfrm>
          <a:prstGeom prst="rect">
            <a:avLst/>
          </a:prstGeom>
        </p:spPr>
      </p:pic>
      <p:sp>
        <p:nvSpPr>
          <p:cNvPr id="9" name="직사각형 8"/>
          <p:cNvSpPr/>
          <p:nvPr/>
        </p:nvSpPr>
        <p:spPr>
          <a:xfrm>
            <a:off x="0" y="914400"/>
            <a:ext cx="8906256" cy="5760720"/>
          </a:xfrm>
          <a:prstGeom prst="rect">
            <a:avLst/>
          </a:prstGeom>
          <a:blipFill dpi="0" rotWithShape="1">
            <a:blip r:embed="rId5">
              <a:alphaModFix amt="48000"/>
            </a:blip>
            <a:srcRect/>
            <a:stretch>
              <a:fillRect l="-24757" t="-15098" r="-57337" b="-1640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46807" t="21866" r="29722" b="33867"/>
          <a:stretch/>
        </p:blipFill>
        <p:spPr bwMode="auto">
          <a:xfrm>
            <a:off x="6926237" y="35479"/>
            <a:ext cx="2217763" cy="235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직사각형 9"/>
          <p:cNvSpPr/>
          <p:nvPr/>
        </p:nvSpPr>
        <p:spPr>
          <a:xfrm>
            <a:off x="6956188" y="2017786"/>
            <a:ext cx="1107996" cy="369332"/>
          </a:xfrm>
          <a:prstGeom prst="rect">
            <a:avLst/>
          </a:prstGeom>
        </p:spPr>
        <p:txBody>
          <a:bodyPr wrap="none">
            <a:spAutoFit/>
          </a:bodyPr>
          <a:lstStyle/>
          <a:p>
            <a:r>
              <a:rPr lang="ko-KR" altLang="en-US" b="1" smtClean="0"/>
              <a:t>오차부분</a:t>
            </a:r>
            <a:endParaRPr lang="en-US" b="1" dirty="0"/>
          </a:p>
        </p:txBody>
      </p:sp>
      <p:sp>
        <p:nvSpPr>
          <p:cNvPr id="11" name="제목 1"/>
          <p:cNvSpPr txBox="1">
            <a:spLocks/>
          </p:cNvSpPr>
          <p:nvPr/>
        </p:nvSpPr>
        <p:spPr>
          <a:xfrm>
            <a:off x="251520" y="260648"/>
            <a:ext cx="2952328" cy="64807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ko-KR" altLang="en-US" sz="3500" b="1" dirty="0"/>
              <a:t>결과</a:t>
            </a:r>
            <a:r>
              <a:rPr lang="en-US" altLang="ko-KR" sz="3500" b="1" dirty="0"/>
              <a:t> (2)</a:t>
            </a:r>
            <a:endParaRPr lang="en-US" sz="3500" b="1" dirty="0"/>
          </a:p>
        </p:txBody>
      </p:sp>
    </p:spTree>
    <p:extLst>
      <p:ext uri="{BB962C8B-B14F-4D97-AF65-F5344CB8AC3E}">
        <p14:creationId xmlns:p14="http://schemas.microsoft.com/office/powerpoint/2010/main" val="2827286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3">
            <a:extLst>
              <a:ext uri="{28A0092B-C50C-407E-A947-70E740481C1C}">
                <a14:useLocalDpi xmlns:a14="http://schemas.microsoft.com/office/drawing/2010/main" val="0"/>
              </a:ext>
            </a:extLst>
          </a:blip>
          <a:srcRect l="2747" t="1445" r="1613" b="50556"/>
          <a:stretch/>
        </p:blipFill>
        <p:spPr>
          <a:xfrm>
            <a:off x="-3" y="2132856"/>
            <a:ext cx="9144001" cy="3441998"/>
          </a:xfrm>
          <a:prstGeom prst="rect">
            <a:avLst/>
          </a:prstGeom>
        </p:spPr>
      </p:pic>
      <p:sp>
        <p:nvSpPr>
          <p:cNvPr id="5" name="제목 1"/>
          <p:cNvSpPr txBox="1">
            <a:spLocks/>
          </p:cNvSpPr>
          <p:nvPr/>
        </p:nvSpPr>
        <p:spPr>
          <a:xfrm>
            <a:off x="251520" y="260648"/>
            <a:ext cx="2952328" cy="64807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ko-KR" altLang="en-US" sz="3500" b="1" dirty="0"/>
              <a:t>결과</a:t>
            </a:r>
            <a:r>
              <a:rPr lang="en-US" altLang="ko-KR" sz="3500" b="1" dirty="0"/>
              <a:t> (2)</a:t>
            </a:r>
            <a:endParaRPr lang="en-US" sz="3500" b="1" dirty="0"/>
          </a:p>
        </p:txBody>
      </p:sp>
    </p:spTree>
    <p:extLst>
      <p:ext uri="{BB962C8B-B14F-4D97-AF65-F5344CB8AC3E}">
        <p14:creationId xmlns:p14="http://schemas.microsoft.com/office/powerpoint/2010/main" val="3824571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txBox="1">
            <a:spLocks/>
          </p:cNvSpPr>
          <p:nvPr/>
        </p:nvSpPr>
        <p:spPr>
          <a:xfrm>
            <a:off x="251520" y="260648"/>
            <a:ext cx="2952328" cy="64807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ko-KR" altLang="en-US" sz="3500" b="1" dirty="0"/>
              <a:t>결과</a:t>
            </a:r>
            <a:r>
              <a:rPr lang="en-US" altLang="ko-KR" sz="3500" b="1" dirty="0"/>
              <a:t> (2)</a:t>
            </a:r>
            <a:endParaRPr lang="en-US" sz="3500" b="1" dirty="0"/>
          </a:p>
        </p:txBody>
      </p:sp>
      <p:pic>
        <p:nvPicPr>
          <p:cNvPr id="5" name="그림 4"/>
          <p:cNvPicPr>
            <a:picLocks noChangeAspect="1"/>
          </p:cNvPicPr>
          <p:nvPr/>
        </p:nvPicPr>
        <p:blipFill rotWithShape="1">
          <a:blip r:embed="rId3" cstate="print">
            <a:extLst>
              <a:ext uri="{28A0092B-C50C-407E-A947-70E740481C1C}">
                <a14:useLocalDpi xmlns:a14="http://schemas.microsoft.com/office/drawing/2010/main" val="0"/>
              </a:ext>
            </a:extLst>
          </a:blip>
          <a:srcRect l="50332" t="48116" r="39588" b="3074"/>
          <a:stretch/>
        </p:blipFill>
        <p:spPr>
          <a:xfrm>
            <a:off x="4698902" y="260648"/>
            <a:ext cx="4232613" cy="5763827"/>
          </a:xfrm>
          <a:prstGeom prst="rect">
            <a:avLst/>
          </a:prstGeom>
        </p:spPr>
      </p:pic>
      <p:pic>
        <p:nvPicPr>
          <p:cNvPr id="6" name="그림 5"/>
          <p:cNvPicPr>
            <a:picLocks noChangeAspect="1"/>
          </p:cNvPicPr>
          <p:nvPr/>
        </p:nvPicPr>
        <p:blipFill rotWithShape="1">
          <a:blip r:embed="rId3" cstate="print">
            <a:extLst>
              <a:ext uri="{28A0092B-C50C-407E-A947-70E740481C1C}">
                <a14:useLocalDpi xmlns:a14="http://schemas.microsoft.com/office/drawing/2010/main" val="0"/>
              </a:ext>
            </a:extLst>
          </a:blip>
          <a:srcRect l="50628" t="64860" r="44991" b="24471"/>
          <a:stretch/>
        </p:blipFill>
        <p:spPr>
          <a:xfrm>
            <a:off x="440746" y="1484784"/>
            <a:ext cx="4258156" cy="3240359"/>
          </a:xfrm>
          <a:prstGeom prst="rect">
            <a:avLst/>
          </a:prstGeom>
        </p:spPr>
      </p:pic>
      <p:pic>
        <p:nvPicPr>
          <p:cNvPr id="9" name="그림 8"/>
          <p:cNvPicPr>
            <a:picLocks noChangeAspect="1"/>
          </p:cNvPicPr>
          <p:nvPr/>
        </p:nvPicPr>
        <p:blipFill rotWithShape="1">
          <a:blip r:embed="rId4">
            <a:extLst>
              <a:ext uri="{28A0092B-C50C-407E-A947-70E740481C1C}">
                <a14:useLocalDpi xmlns:a14="http://schemas.microsoft.com/office/drawing/2010/main" val="0"/>
              </a:ext>
            </a:extLst>
          </a:blip>
          <a:srcRect t="50000" b="9877"/>
          <a:stretch/>
        </p:blipFill>
        <p:spPr>
          <a:xfrm>
            <a:off x="-2" y="6222373"/>
            <a:ext cx="9144002" cy="635627"/>
          </a:xfrm>
          <a:prstGeom prst="rect">
            <a:avLst/>
          </a:prstGeom>
        </p:spPr>
      </p:pic>
      <p:sp>
        <p:nvSpPr>
          <p:cNvPr id="10" name="직사각형 9"/>
          <p:cNvSpPr/>
          <p:nvPr/>
        </p:nvSpPr>
        <p:spPr>
          <a:xfrm>
            <a:off x="2337264" y="4892346"/>
            <a:ext cx="1733167" cy="369332"/>
          </a:xfrm>
          <a:prstGeom prst="rect">
            <a:avLst/>
          </a:prstGeom>
        </p:spPr>
        <p:txBody>
          <a:bodyPr wrap="none">
            <a:spAutoFit/>
          </a:bodyPr>
          <a:lstStyle/>
          <a:p>
            <a:r>
              <a:rPr lang="ko-KR" altLang="en-US" b="1" dirty="0" smtClean="0"/>
              <a:t>투</a:t>
            </a:r>
            <a:r>
              <a:rPr lang="ko-KR" altLang="en-US" b="1" dirty="0"/>
              <a:t>과</a:t>
            </a:r>
            <a:r>
              <a:rPr lang="ko-KR" altLang="en-US" b="1" dirty="0" smtClean="0"/>
              <a:t>된 </a:t>
            </a:r>
            <a:r>
              <a:rPr lang="ko-KR" altLang="en-US" b="1" dirty="0"/>
              <a:t>빛의 색</a:t>
            </a:r>
            <a:endParaRPr lang="en-US" b="1" dirty="0"/>
          </a:p>
        </p:txBody>
      </p:sp>
      <p:sp>
        <p:nvSpPr>
          <p:cNvPr id="7" name="직사각형 6"/>
          <p:cNvSpPr/>
          <p:nvPr/>
        </p:nvSpPr>
        <p:spPr>
          <a:xfrm>
            <a:off x="4591792" y="798612"/>
            <a:ext cx="4552207" cy="5120640"/>
          </a:xfrm>
          <a:prstGeom prst="rect">
            <a:avLst/>
          </a:prstGeom>
          <a:blipFill dpi="0" rotWithShape="1">
            <a:blip r:embed="rId5">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1793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txBox="1">
            <a:spLocks/>
          </p:cNvSpPr>
          <p:nvPr/>
        </p:nvSpPr>
        <p:spPr>
          <a:xfrm>
            <a:off x="251520" y="260648"/>
            <a:ext cx="2952328" cy="64807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ko-KR" altLang="en-US" sz="3500" b="1" dirty="0"/>
              <a:t>결과</a:t>
            </a:r>
            <a:r>
              <a:rPr lang="en-US" altLang="ko-KR" sz="3500" b="1" dirty="0"/>
              <a:t> (2)</a:t>
            </a:r>
            <a:endParaRPr lang="en-US" sz="3500" b="1" dirty="0"/>
          </a:p>
        </p:txBody>
      </p:sp>
      <p:pic>
        <p:nvPicPr>
          <p:cNvPr id="5" name="그림 4"/>
          <p:cNvPicPr>
            <a:picLocks noChangeAspect="1"/>
          </p:cNvPicPr>
          <p:nvPr/>
        </p:nvPicPr>
        <p:blipFill rotWithShape="1">
          <a:blip r:embed="rId3" cstate="print">
            <a:extLst>
              <a:ext uri="{28A0092B-C50C-407E-A947-70E740481C1C}">
                <a14:useLocalDpi xmlns:a14="http://schemas.microsoft.com/office/drawing/2010/main" val="0"/>
              </a:ext>
            </a:extLst>
          </a:blip>
          <a:srcRect l="31013" t="48116" r="60188" b="8184"/>
          <a:stretch/>
        </p:blipFill>
        <p:spPr>
          <a:xfrm>
            <a:off x="4929174" y="194297"/>
            <a:ext cx="4214825" cy="5886554"/>
          </a:xfrm>
          <a:prstGeom prst="rect">
            <a:avLst/>
          </a:prstGeom>
        </p:spPr>
      </p:pic>
      <p:pic>
        <p:nvPicPr>
          <p:cNvPr id="7" name="그림 6"/>
          <p:cNvPicPr>
            <a:picLocks noChangeAspect="1"/>
          </p:cNvPicPr>
          <p:nvPr/>
        </p:nvPicPr>
        <p:blipFill rotWithShape="1">
          <a:blip r:embed="rId3" cstate="print">
            <a:extLst>
              <a:ext uri="{28A0092B-C50C-407E-A947-70E740481C1C}">
                <a14:useLocalDpi xmlns:a14="http://schemas.microsoft.com/office/drawing/2010/main" val="0"/>
              </a:ext>
            </a:extLst>
          </a:blip>
          <a:srcRect l="30960" t="74799" r="63616" b="12138"/>
          <a:stretch/>
        </p:blipFill>
        <p:spPr>
          <a:xfrm>
            <a:off x="96321" y="1473610"/>
            <a:ext cx="4586450" cy="3158026"/>
          </a:xfrm>
          <a:prstGeom prst="rect">
            <a:avLst/>
          </a:prstGeom>
        </p:spPr>
      </p:pic>
      <p:sp>
        <p:nvSpPr>
          <p:cNvPr id="8" name="직사각형 7"/>
          <p:cNvSpPr/>
          <p:nvPr/>
        </p:nvSpPr>
        <p:spPr>
          <a:xfrm>
            <a:off x="2337264" y="4892346"/>
            <a:ext cx="1733167" cy="369332"/>
          </a:xfrm>
          <a:prstGeom prst="rect">
            <a:avLst/>
          </a:prstGeom>
        </p:spPr>
        <p:txBody>
          <a:bodyPr wrap="none">
            <a:spAutoFit/>
          </a:bodyPr>
          <a:lstStyle/>
          <a:p>
            <a:r>
              <a:rPr lang="ko-KR" altLang="en-US" b="1" dirty="0"/>
              <a:t>반사된 빛의 색</a:t>
            </a:r>
            <a:endParaRPr lang="en-US" b="1" dirty="0"/>
          </a:p>
        </p:txBody>
      </p:sp>
      <p:pic>
        <p:nvPicPr>
          <p:cNvPr id="10" name="그림 9"/>
          <p:cNvPicPr>
            <a:picLocks noChangeAspect="1"/>
          </p:cNvPicPr>
          <p:nvPr/>
        </p:nvPicPr>
        <p:blipFill rotWithShape="1">
          <a:blip r:embed="rId4">
            <a:extLst>
              <a:ext uri="{28A0092B-C50C-407E-A947-70E740481C1C}">
                <a14:useLocalDpi xmlns:a14="http://schemas.microsoft.com/office/drawing/2010/main" val="0"/>
              </a:ext>
            </a:extLst>
          </a:blip>
          <a:srcRect t="2325" b="61011"/>
          <a:stretch/>
        </p:blipFill>
        <p:spPr>
          <a:xfrm>
            <a:off x="3372" y="6277174"/>
            <a:ext cx="9140627" cy="580826"/>
          </a:xfrm>
          <a:prstGeom prst="rect">
            <a:avLst/>
          </a:prstGeom>
        </p:spPr>
      </p:pic>
      <p:sp>
        <p:nvSpPr>
          <p:cNvPr id="11" name="직사각형 10"/>
          <p:cNvSpPr/>
          <p:nvPr/>
        </p:nvSpPr>
        <p:spPr>
          <a:xfrm>
            <a:off x="4945768" y="936606"/>
            <a:ext cx="4297680" cy="4800600"/>
          </a:xfrm>
          <a:prstGeom prst="rect">
            <a:avLst/>
          </a:prstGeom>
          <a:blipFill dpi="0" rotWithShape="1">
            <a:blip r:embed="rId5">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115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3">
            <a:extLst>
              <a:ext uri="{28A0092B-C50C-407E-A947-70E740481C1C}">
                <a14:useLocalDpi xmlns:a14="http://schemas.microsoft.com/office/drawing/2010/main" val="0"/>
              </a:ext>
            </a:extLst>
          </a:blip>
          <a:srcRect l="1323" t="50210" r="50661" b="2692"/>
          <a:stretch/>
        </p:blipFill>
        <p:spPr>
          <a:xfrm>
            <a:off x="130549" y="786661"/>
            <a:ext cx="8781087" cy="3235476"/>
          </a:xfrm>
          <a:prstGeom prst="rect">
            <a:avLst/>
          </a:prstGeom>
        </p:spPr>
      </p:pic>
      <p:pic>
        <p:nvPicPr>
          <p:cNvPr id="5" name="그림 4"/>
          <p:cNvPicPr>
            <a:picLocks noChangeAspect="1"/>
          </p:cNvPicPr>
          <p:nvPr/>
        </p:nvPicPr>
        <p:blipFill rotWithShape="1">
          <a:blip r:embed="rId4">
            <a:extLst>
              <a:ext uri="{28A0092B-C50C-407E-A947-70E740481C1C}">
                <a14:useLocalDpi xmlns:a14="http://schemas.microsoft.com/office/drawing/2010/main" val="0"/>
              </a:ext>
            </a:extLst>
          </a:blip>
          <a:srcRect l="1323" t="50000" r="50000" b="2434"/>
          <a:stretch/>
        </p:blipFill>
        <p:spPr>
          <a:xfrm>
            <a:off x="130549" y="4022137"/>
            <a:ext cx="8902058" cy="2851037"/>
          </a:xfrm>
          <a:prstGeom prst="rect">
            <a:avLst/>
          </a:prstGeom>
        </p:spPr>
      </p:pic>
      <p:sp>
        <p:nvSpPr>
          <p:cNvPr id="7" name="제목 1"/>
          <p:cNvSpPr txBox="1">
            <a:spLocks/>
          </p:cNvSpPr>
          <p:nvPr/>
        </p:nvSpPr>
        <p:spPr>
          <a:xfrm>
            <a:off x="251520" y="260648"/>
            <a:ext cx="2952328" cy="64807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ko-KR" altLang="en-US" sz="3500" b="1" dirty="0" smtClean="0"/>
              <a:t>문제 해결</a:t>
            </a:r>
            <a:endParaRPr lang="en-US" sz="3500" b="1" dirty="0"/>
          </a:p>
        </p:txBody>
      </p:sp>
    </p:spTree>
    <p:extLst>
      <p:ext uri="{BB962C8B-B14F-4D97-AF65-F5344CB8AC3E}">
        <p14:creationId xmlns:p14="http://schemas.microsoft.com/office/powerpoint/2010/main" val="4054139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2422" t="1388" r="12878" b="21925"/>
          <a:stretch/>
        </p:blipFill>
        <p:spPr bwMode="auto">
          <a:xfrm>
            <a:off x="323528" y="1052736"/>
            <a:ext cx="8418286" cy="5609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제목 1"/>
          <p:cNvSpPr txBox="1">
            <a:spLocks/>
          </p:cNvSpPr>
          <p:nvPr/>
        </p:nvSpPr>
        <p:spPr>
          <a:xfrm>
            <a:off x="251520" y="260648"/>
            <a:ext cx="2952328" cy="64807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ko-KR" altLang="en-US" sz="3500" b="1" dirty="0" smtClean="0"/>
              <a:t>문제 해결</a:t>
            </a:r>
            <a:endParaRPr lang="en-US" sz="3500" b="1" dirty="0"/>
          </a:p>
        </p:txBody>
      </p:sp>
    </p:spTree>
    <p:extLst>
      <p:ext uri="{BB962C8B-B14F-4D97-AF65-F5344CB8AC3E}">
        <p14:creationId xmlns:p14="http://schemas.microsoft.com/office/powerpoint/2010/main" val="4054139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abry–Perot interferometer: incoming radiation undergoes multiple reflections between two plane-parallel surfaces of reflectance R, mounted at distance d. Interference of the transmitted partial beams leads to the transmission structure (see Eq. 8, Fig. 1), which can be optimized to match periodic absorption structure.  "/>
          <p:cNvPicPr>
            <a:picLocks noChangeAspect="1" noChangeArrowheads="1"/>
          </p:cNvPicPr>
          <p:nvPr/>
        </p:nvPicPr>
        <p:blipFill rotWithShape="1">
          <a:blip r:embed="rId3">
            <a:extLst>
              <a:ext uri="{28A0092B-C50C-407E-A947-70E740481C1C}">
                <a14:useLocalDpi xmlns:a14="http://schemas.microsoft.com/office/drawing/2010/main" val="0"/>
              </a:ext>
            </a:extLst>
          </a:blip>
          <a:srcRect l="17474" t="12222" r="20385" b="30378"/>
          <a:stretch/>
        </p:blipFill>
        <p:spPr bwMode="auto">
          <a:xfrm>
            <a:off x="730307" y="1412776"/>
            <a:ext cx="7406635" cy="4399632"/>
          </a:xfrm>
          <a:prstGeom prst="rect">
            <a:avLst/>
          </a:prstGeom>
          <a:noFill/>
          <a:extLst>
            <a:ext uri="{909E8E84-426E-40DD-AFC4-6F175D3DCCD1}">
              <a14:hiddenFill xmlns:a14="http://schemas.microsoft.com/office/drawing/2010/main">
                <a:solidFill>
                  <a:srgbClr val="FFFFFF"/>
                </a:solidFill>
              </a14:hiddenFill>
            </a:ext>
          </a:extLst>
        </p:spPr>
      </p:pic>
      <p:sp>
        <p:nvSpPr>
          <p:cNvPr id="5" name="제목 1"/>
          <p:cNvSpPr txBox="1">
            <a:spLocks/>
          </p:cNvSpPr>
          <p:nvPr/>
        </p:nvSpPr>
        <p:spPr>
          <a:xfrm>
            <a:off x="251520" y="260648"/>
            <a:ext cx="2952328" cy="64807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ko-KR" altLang="en-US" sz="3500" b="1" dirty="0" smtClean="0"/>
              <a:t>문제 해결</a:t>
            </a:r>
            <a:endParaRPr lang="en-US" sz="3500" b="1" dirty="0"/>
          </a:p>
        </p:txBody>
      </p:sp>
      <p:sp>
        <p:nvSpPr>
          <p:cNvPr id="2" name="직사각형 1"/>
          <p:cNvSpPr/>
          <p:nvPr/>
        </p:nvSpPr>
        <p:spPr>
          <a:xfrm>
            <a:off x="251520" y="6211669"/>
            <a:ext cx="8712968" cy="646331"/>
          </a:xfrm>
          <a:prstGeom prst="rect">
            <a:avLst/>
          </a:prstGeom>
        </p:spPr>
        <p:txBody>
          <a:bodyPr wrap="square">
            <a:spAutoFit/>
          </a:bodyPr>
          <a:lstStyle/>
          <a:p>
            <a:r>
              <a:rPr lang="ko-KR" altLang="en-US" dirty="0" smtClean="0"/>
              <a:t>자료 출처</a:t>
            </a:r>
            <a:r>
              <a:rPr lang="en-US" altLang="ko-KR" dirty="0"/>
              <a:t>: Multilayer optical </a:t>
            </a:r>
            <a:r>
              <a:rPr lang="en-US" altLang="ko-KR" dirty="0" smtClean="0"/>
              <a:t>calculations / </a:t>
            </a:r>
            <a:r>
              <a:rPr lang="en-US" dirty="0" smtClean="0"/>
              <a:t>Steven </a:t>
            </a:r>
            <a:r>
              <a:rPr lang="en-US" dirty="0"/>
              <a:t>J. </a:t>
            </a:r>
            <a:r>
              <a:rPr lang="en-US" dirty="0" smtClean="0"/>
              <a:t>Byrnes(Cambridge</a:t>
            </a:r>
            <a:r>
              <a:rPr lang="en-US" dirty="0"/>
              <a:t>, Massachusetts, </a:t>
            </a:r>
            <a:r>
              <a:rPr lang="en-US" dirty="0" smtClean="0"/>
              <a:t>USA) / Nov,6,2018 </a:t>
            </a:r>
            <a:endParaRPr lang="en-US" dirty="0"/>
          </a:p>
        </p:txBody>
      </p:sp>
    </p:spTree>
    <p:extLst>
      <p:ext uri="{BB962C8B-B14F-4D97-AF65-F5344CB8AC3E}">
        <p14:creationId xmlns:p14="http://schemas.microsoft.com/office/powerpoint/2010/main" val="3415778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p:cNvPicPr>
            <a:picLocks noChangeAspect="1"/>
          </p:cNvPicPr>
          <p:nvPr/>
        </p:nvPicPr>
        <p:blipFill rotWithShape="1">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l="10293" t="19949" r="31736" b="10147"/>
          <a:stretch/>
        </p:blipFill>
        <p:spPr>
          <a:xfrm>
            <a:off x="410319" y="1124744"/>
            <a:ext cx="8497205" cy="5550024"/>
          </a:xfrm>
          <a:prstGeom prst="rect">
            <a:avLst/>
          </a:prstGeom>
        </p:spPr>
      </p:pic>
      <p:sp>
        <p:nvSpPr>
          <p:cNvPr id="9" name="직사각형 8"/>
          <p:cNvSpPr/>
          <p:nvPr/>
        </p:nvSpPr>
        <p:spPr>
          <a:xfrm>
            <a:off x="0" y="914400"/>
            <a:ext cx="8906256" cy="5760720"/>
          </a:xfrm>
          <a:prstGeom prst="rect">
            <a:avLst/>
          </a:prstGeom>
          <a:blipFill dpi="0" rotWithShape="1">
            <a:blip r:embed="rId5">
              <a:alphaModFix amt="48000"/>
            </a:blip>
            <a:srcRect/>
            <a:stretch>
              <a:fillRect l="-24757" t="-15098" r="-57337" b="-1640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46807" t="21866" r="29722" b="33867"/>
          <a:stretch/>
        </p:blipFill>
        <p:spPr bwMode="auto">
          <a:xfrm>
            <a:off x="6926237" y="35479"/>
            <a:ext cx="2217763" cy="235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직사각형 9"/>
          <p:cNvSpPr/>
          <p:nvPr/>
        </p:nvSpPr>
        <p:spPr>
          <a:xfrm>
            <a:off x="6956188" y="2017786"/>
            <a:ext cx="1107996" cy="369332"/>
          </a:xfrm>
          <a:prstGeom prst="rect">
            <a:avLst/>
          </a:prstGeom>
        </p:spPr>
        <p:txBody>
          <a:bodyPr wrap="none">
            <a:spAutoFit/>
          </a:bodyPr>
          <a:lstStyle/>
          <a:p>
            <a:r>
              <a:rPr lang="ko-KR" altLang="en-US" b="1" smtClean="0"/>
              <a:t>오차부분</a:t>
            </a:r>
            <a:endParaRPr lang="en-US" b="1" dirty="0"/>
          </a:p>
        </p:txBody>
      </p:sp>
      <p:sp>
        <p:nvSpPr>
          <p:cNvPr id="7" name="제목 1"/>
          <p:cNvSpPr txBox="1">
            <a:spLocks/>
          </p:cNvSpPr>
          <p:nvPr/>
        </p:nvSpPr>
        <p:spPr>
          <a:xfrm>
            <a:off x="251520" y="260648"/>
            <a:ext cx="2952328" cy="64807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ko-KR" altLang="en-US" sz="3500" b="1" dirty="0" smtClean="0"/>
              <a:t>문제 해결</a:t>
            </a:r>
            <a:endParaRPr lang="en-US" sz="3500" b="1" dirty="0"/>
          </a:p>
        </p:txBody>
      </p:sp>
    </p:spTree>
    <p:extLst>
      <p:ext uri="{BB962C8B-B14F-4D97-AF65-F5344CB8AC3E}">
        <p14:creationId xmlns:p14="http://schemas.microsoft.com/office/powerpoint/2010/main" val="2480788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p:cNvSpPr>
          <p:nvPr/>
        </p:nvSpPr>
        <p:spPr>
          <a:xfrm>
            <a:off x="-26640" y="1340768"/>
            <a:ext cx="8964488" cy="1872208"/>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endParaRPr lang="en-US" sz="3000" dirty="0"/>
          </a:p>
        </p:txBody>
      </p:sp>
      <p:sp>
        <p:nvSpPr>
          <p:cNvPr id="5" name="제목 1"/>
          <p:cNvSpPr txBox="1">
            <a:spLocks/>
          </p:cNvSpPr>
          <p:nvPr/>
        </p:nvSpPr>
        <p:spPr>
          <a:xfrm>
            <a:off x="3407296" y="2888940"/>
            <a:ext cx="2096616" cy="648072"/>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ko-KR" altLang="en-US" sz="5000" b="1" dirty="0" smtClean="0"/>
              <a:t>마치며</a:t>
            </a:r>
            <a:endParaRPr lang="en-US" sz="5000" b="1" dirty="0"/>
          </a:p>
        </p:txBody>
      </p:sp>
    </p:spTree>
    <p:extLst>
      <p:ext uri="{BB962C8B-B14F-4D97-AF65-F5344CB8AC3E}">
        <p14:creationId xmlns:p14="http://schemas.microsoft.com/office/powerpoint/2010/main" val="19157114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p:cNvSpPr>
          <p:nvPr/>
        </p:nvSpPr>
        <p:spPr>
          <a:xfrm>
            <a:off x="-26640" y="1340768"/>
            <a:ext cx="8964488" cy="1872208"/>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endParaRPr lang="en-US" sz="3000" dirty="0"/>
          </a:p>
        </p:txBody>
      </p:sp>
      <p:sp>
        <p:nvSpPr>
          <p:cNvPr id="5" name="제목 1"/>
          <p:cNvSpPr txBox="1">
            <a:spLocks/>
          </p:cNvSpPr>
          <p:nvPr/>
        </p:nvSpPr>
        <p:spPr>
          <a:xfrm>
            <a:off x="2411760" y="2348880"/>
            <a:ext cx="5086436" cy="1728192"/>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ko-KR" altLang="en-US" sz="6000" b="1" dirty="0" smtClean="0"/>
              <a:t>감사합니다</a:t>
            </a:r>
            <a:endParaRPr lang="en-US" sz="6000" b="1" dirty="0"/>
          </a:p>
        </p:txBody>
      </p:sp>
    </p:spTree>
    <p:extLst>
      <p:ext uri="{BB962C8B-B14F-4D97-AF65-F5344CB8AC3E}">
        <p14:creationId xmlns:p14="http://schemas.microsoft.com/office/powerpoint/2010/main" val="2178833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88640"/>
            <a:ext cx="8229600" cy="1143000"/>
          </a:xfrm>
        </p:spPr>
        <p:txBody>
          <a:bodyPr/>
          <a:lstStyle/>
          <a:p>
            <a:r>
              <a:rPr lang="ko-KR" altLang="en-US" dirty="0" smtClean="0"/>
              <a:t>목차</a:t>
            </a:r>
            <a:endParaRPr lang="en-US" dirty="0"/>
          </a:p>
        </p:txBody>
      </p:sp>
      <p:sp>
        <p:nvSpPr>
          <p:cNvPr id="3" name="내용 개체 틀 2"/>
          <p:cNvSpPr>
            <a:spLocks noGrp="1"/>
          </p:cNvSpPr>
          <p:nvPr>
            <p:ph idx="1"/>
          </p:nvPr>
        </p:nvSpPr>
        <p:spPr>
          <a:xfrm>
            <a:off x="467544" y="1844824"/>
            <a:ext cx="8229600" cy="3888432"/>
          </a:xfrm>
        </p:spPr>
        <p:txBody>
          <a:bodyPr>
            <a:noAutofit/>
          </a:bodyPr>
          <a:lstStyle/>
          <a:p>
            <a:r>
              <a:rPr lang="en-US" sz="3000" dirty="0"/>
              <a:t>Time </a:t>
            </a:r>
            <a:r>
              <a:rPr lang="en-US" sz="3000" dirty="0" smtClean="0"/>
              <a:t>table</a:t>
            </a:r>
          </a:p>
          <a:p>
            <a:endParaRPr lang="en-US" sz="3000" dirty="0"/>
          </a:p>
          <a:p>
            <a:r>
              <a:rPr lang="ko-KR" altLang="en-US" sz="3000" dirty="0" smtClean="0"/>
              <a:t>알고리즘</a:t>
            </a:r>
            <a:endParaRPr lang="en-US" sz="3000" dirty="0" smtClean="0"/>
          </a:p>
          <a:p>
            <a:endParaRPr lang="en-US" sz="3000" dirty="0"/>
          </a:p>
          <a:p>
            <a:r>
              <a:rPr lang="ko-KR" altLang="en-US" sz="3000" dirty="0" smtClean="0"/>
              <a:t>결</a:t>
            </a:r>
            <a:r>
              <a:rPr lang="ko-KR" altLang="en-US" sz="3000" dirty="0"/>
              <a:t>과</a:t>
            </a:r>
            <a:endParaRPr lang="en-US" altLang="ko-KR" sz="3000" dirty="0" smtClean="0"/>
          </a:p>
          <a:p>
            <a:endParaRPr lang="en-US" sz="3000" dirty="0"/>
          </a:p>
          <a:p>
            <a:r>
              <a:rPr lang="ko-KR" altLang="en-US" sz="3000" dirty="0" smtClean="0"/>
              <a:t>문제 해결</a:t>
            </a:r>
            <a:endParaRPr lang="en-US" altLang="ko-KR" sz="3000" dirty="0" smtClean="0"/>
          </a:p>
        </p:txBody>
      </p:sp>
    </p:spTree>
    <p:extLst>
      <p:ext uri="{BB962C8B-B14F-4D97-AF65-F5344CB8AC3E}">
        <p14:creationId xmlns:p14="http://schemas.microsoft.com/office/powerpoint/2010/main" val="89720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부제목 6"/>
          <p:cNvSpPr txBox="1">
            <a:spLocks/>
          </p:cNvSpPr>
          <p:nvPr/>
        </p:nvSpPr>
        <p:spPr>
          <a:xfrm>
            <a:off x="259838" y="188640"/>
            <a:ext cx="2439953" cy="622920"/>
          </a:xfrm>
          <a:prstGeom prst="rect">
            <a:avLst/>
          </a:prstGeom>
        </p:spPr>
        <p:txBody>
          <a:bodyPr vert="horz" lIns="91440" tIns="45720" rIns="91440" bIns="45720" rtlCol="0">
            <a:normAutofit/>
          </a:bodyPr>
          <a:lstStyle>
            <a:lvl1pPr marL="0" indent="0" algn="ctr"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ko-KR" b="1" dirty="0" smtClean="0">
                <a:solidFill>
                  <a:schemeClr val="tx1"/>
                </a:solidFill>
              </a:rPr>
              <a:t>Time</a:t>
            </a:r>
            <a:r>
              <a:rPr lang="ko-KR" altLang="en-US" b="1" dirty="0" smtClean="0">
                <a:solidFill>
                  <a:schemeClr val="tx1"/>
                </a:solidFill>
              </a:rPr>
              <a:t> </a:t>
            </a:r>
            <a:r>
              <a:rPr lang="en-US" altLang="ko-KR" b="1" dirty="0" smtClean="0">
                <a:solidFill>
                  <a:schemeClr val="tx1"/>
                </a:solidFill>
              </a:rPr>
              <a:t>table</a:t>
            </a:r>
            <a:endParaRPr lang="en-US" b="1" dirty="0">
              <a:solidFill>
                <a:schemeClr val="tx1"/>
              </a:solidFill>
            </a:endParaRPr>
          </a:p>
        </p:txBody>
      </p:sp>
      <p:graphicFrame>
        <p:nvGraphicFramePr>
          <p:cNvPr id="6" name="표 5"/>
          <p:cNvGraphicFramePr>
            <a:graphicFrameLocks noGrp="1"/>
          </p:cNvGraphicFramePr>
          <p:nvPr>
            <p:extLst>
              <p:ext uri="{D42A27DB-BD31-4B8C-83A1-F6EECF244321}">
                <p14:modId xmlns:p14="http://schemas.microsoft.com/office/powerpoint/2010/main" val="1691293669"/>
              </p:ext>
            </p:extLst>
          </p:nvPr>
        </p:nvGraphicFramePr>
        <p:xfrm>
          <a:off x="0" y="929640"/>
          <a:ext cx="9143999" cy="5928360"/>
        </p:xfrm>
        <a:graphic>
          <a:graphicData uri="http://schemas.openxmlformats.org/drawingml/2006/table">
            <a:tbl>
              <a:tblPr firstRow="1" bandRow="1">
                <a:tableStyleId>{5C22544A-7EE6-4342-B048-85BDC9FD1C3A}</a:tableStyleId>
              </a:tblPr>
              <a:tblGrid>
                <a:gridCol w="827584"/>
                <a:gridCol w="4968552"/>
                <a:gridCol w="3347863"/>
              </a:tblGrid>
              <a:tr h="355064">
                <a:tc>
                  <a:txBody>
                    <a:bodyPr/>
                    <a:lstStyle/>
                    <a:p>
                      <a:pPr algn="ctr"/>
                      <a:r>
                        <a:rPr lang="ko-KR" altLang="en-US" dirty="0" smtClean="0"/>
                        <a:t>날짜</a:t>
                      </a:r>
                      <a:endParaRPr lang="en-US" dirty="0"/>
                    </a:p>
                  </a:txBody>
                  <a:tcPr/>
                </a:tc>
                <a:tc>
                  <a:txBody>
                    <a:bodyPr/>
                    <a:lstStyle/>
                    <a:p>
                      <a:pPr algn="ctr"/>
                      <a:r>
                        <a:rPr lang="ko-KR" altLang="en-US" dirty="0" smtClean="0"/>
                        <a:t>계획</a:t>
                      </a:r>
                      <a:endParaRPr lang="en-US" dirty="0"/>
                    </a:p>
                  </a:txBody>
                  <a:tcPr/>
                </a:tc>
                <a:tc>
                  <a:txBody>
                    <a:bodyPr/>
                    <a:lstStyle/>
                    <a:p>
                      <a:pPr algn="ctr"/>
                      <a:r>
                        <a:rPr lang="ko-KR" altLang="en-US" dirty="0" smtClean="0"/>
                        <a:t>비고</a:t>
                      </a:r>
                      <a:endParaRPr lang="en-US" dirty="0"/>
                    </a:p>
                  </a:txBody>
                  <a:tcPr/>
                </a:tc>
              </a:tr>
              <a:tr h="370840">
                <a:tc>
                  <a:txBody>
                    <a:bodyPr/>
                    <a:lstStyle/>
                    <a:p>
                      <a:r>
                        <a:rPr lang="en-US" dirty="0" smtClean="0"/>
                        <a:t>9/13</a:t>
                      </a:r>
                      <a:endParaRPr lang="en-US" dirty="0"/>
                    </a:p>
                  </a:txBody>
                  <a:tcPr/>
                </a:tc>
                <a:tc>
                  <a:txBody>
                    <a:bodyPr/>
                    <a:lstStyle/>
                    <a:p>
                      <a:r>
                        <a:rPr lang="ko-KR" altLang="en-US" dirty="0" smtClean="0"/>
                        <a:t>기본 골격 구상</a:t>
                      </a:r>
                      <a:r>
                        <a:rPr lang="en-US" altLang="ko-KR" dirty="0" smtClean="0"/>
                        <a:t>, </a:t>
                      </a:r>
                      <a:r>
                        <a:rPr lang="ko-KR" altLang="en-US" dirty="0" smtClean="0"/>
                        <a:t>자료 탐색 및 </a:t>
                      </a:r>
                      <a:r>
                        <a:rPr lang="en-US" altLang="ko-KR" dirty="0" smtClean="0"/>
                        <a:t>Matrix</a:t>
                      </a:r>
                      <a:r>
                        <a:rPr lang="en-US" altLang="ko-KR" baseline="0" dirty="0" smtClean="0"/>
                        <a:t> + T, R</a:t>
                      </a:r>
                      <a:endParaRPr lang="en-US" dirty="0"/>
                    </a:p>
                  </a:txBody>
                  <a:tcPr/>
                </a:tc>
                <a:tc>
                  <a:txBody>
                    <a:bodyPr/>
                    <a:lstStyle/>
                    <a:p>
                      <a:pPr algn="ctr"/>
                      <a:r>
                        <a:rPr lang="ko-KR" altLang="en-US" dirty="0" smtClean="0"/>
                        <a:t>완료</a:t>
                      </a:r>
                      <a:endParaRPr lang="en-US" dirty="0"/>
                    </a:p>
                  </a:txBody>
                  <a:tcPr/>
                </a:tc>
              </a:tr>
              <a:tr h="370840">
                <a:tc>
                  <a:txBody>
                    <a:bodyPr/>
                    <a:lstStyle/>
                    <a:p>
                      <a:r>
                        <a:rPr lang="en-US" dirty="0" smtClean="0"/>
                        <a:t>9/20</a:t>
                      </a:r>
                    </a:p>
                  </a:txBody>
                  <a:tcPr/>
                </a:tc>
                <a:tc>
                  <a:txBody>
                    <a:bodyPr/>
                    <a:lstStyle/>
                    <a:p>
                      <a:r>
                        <a:rPr lang="ko-KR" altLang="en-US" baseline="0" dirty="0" smtClean="0"/>
                        <a:t>골격 작성 및 </a:t>
                      </a:r>
                      <a:r>
                        <a:rPr lang="en-US" altLang="ko-KR" baseline="0" dirty="0" smtClean="0"/>
                        <a:t>RGB Converter </a:t>
                      </a:r>
                      <a:r>
                        <a:rPr lang="ko-KR" altLang="en-US" baseline="0" dirty="0" smtClean="0"/>
                        <a:t>작성 및 </a:t>
                      </a:r>
                      <a:r>
                        <a:rPr lang="en-US" altLang="ko-KR" baseline="0" dirty="0" smtClean="0"/>
                        <a:t>RGB</a:t>
                      </a:r>
                      <a:endParaRPr lang="en-US" dirty="0"/>
                    </a:p>
                  </a:txBody>
                  <a:tcPr/>
                </a:tc>
                <a:tc>
                  <a:txBody>
                    <a:bodyPr/>
                    <a:lstStyle/>
                    <a:p>
                      <a:pPr algn="ctr"/>
                      <a:r>
                        <a:rPr lang="ko-KR" altLang="en-US" dirty="0" smtClean="0"/>
                        <a:t>완료</a:t>
                      </a:r>
                      <a:endParaRPr lang="en-US" dirty="0"/>
                    </a:p>
                  </a:txBody>
                  <a:tcPr/>
                </a:tc>
              </a:tr>
              <a:tr h="370840">
                <a:tc>
                  <a:txBody>
                    <a:bodyPr/>
                    <a:lstStyle/>
                    <a:p>
                      <a:r>
                        <a:rPr lang="en-US" dirty="0" smtClean="0"/>
                        <a:t>9/27</a:t>
                      </a:r>
                      <a:endParaRPr lang="en-US" dirty="0"/>
                    </a:p>
                  </a:txBody>
                  <a:tcPr/>
                </a:tc>
                <a:tc>
                  <a:txBody>
                    <a:bodyPr/>
                    <a:lstStyle/>
                    <a:p>
                      <a:r>
                        <a:rPr lang="en-US" dirty="0" smtClean="0"/>
                        <a:t>Transfer</a:t>
                      </a:r>
                      <a:r>
                        <a:rPr lang="en-US" baseline="0" dirty="0" smtClean="0"/>
                        <a:t> Matrix </a:t>
                      </a:r>
                      <a:r>
                        <a:rPr lang="ko-KR" altLang="en-US" baseline="0" dirty="0" smtClean="0"/>
                        <a:t>작성 및 </a:t>
                      </a:r>
                      <a:r>
                        <a:rPr lang="en-US" altLang="ko-KR" baseline="0" dirty="0" smtClean="0"/>
                        <a:t>Matrix + T, R</a:t>
                      </a:r>
                      <a:endParaRPr lang="en-US" dirty="0"/>
                    </a:p>
                  </a:txBody>
                  <a:tcPr/>
                </a:tc>
                <a:tc>
                  <a:txBody>
                    <a:bodyPr/>
                    <a:lstStyle/>
                    <a:p>
                      <a:pPr algn="ctr"/>
                      <a:r>
                        <a:rPr lang="ko-KR" altLang="en-US" dirty="0" smtClean="0"/>
                        <a:t>미달</a:t>
                      </a:r>
                      <a:r>
                        <a:rPr lang="en-US" altLang="ko-KR" dirty="0" smtClean="0"/>
                        <a:t>:</a:t>
                      </a:r>
                      <a:r>
                        <a:rPr lang="en-US" altLang="ko-KR" baseline="0" dirty="0" smtClean="0"/>
                        <a:t> </a:t>
                      </a:r>
                      <a:r>
                        <a:rPr lang="ko-KR" altLang="en-US" baseline="0" dirty="0" smtClean="0"/>
                        <a:t>자료의 파장 맞춰야 함</a:t>
                      </a:r>
                      <a:endParaRPr lang="en-US" dirty="0"/>
                    </a:p>
                  </a:txBody>
                  <a:tcPr/>
                </a:tc>
              </a:tr>
              <a:tr h="370840">
                <a:tc>
                  <a:txBody>
                    <a:bodyPr/>
                    <a:lstStyle/>
                    <a:p>
                      <a:r>
                        <a:rPr lang="en-US" dirty="0" smtClean="0"/>
                        <a:t>10/4</a:t>
                      </a:r>
                      <a:endParaRPr lang="en-US" dirty="0"/>
                    </a:p>
                  </a:txBody>
                  <a:tcPr/>
                </a:tc>
                <a:tc>
                  <a:txBody>
                    <a:bodyPr/>
                    <a:lstStyle/>
                    <a:p>
                      <a:r>
                        <a:rPr lang="en-US" dirty="0" smtClean="0"/>
                        <a:t>Transfer Matrix </a:t>
                      </a:r>
                      <a:r>
                        <a:rPr lang="ko-KR" altLang="en-US" dirty="0" smtClean="0"/>
                        <a:t>오류 수정 및 </a:t>
                      </a:r>
                      <a:r>
                        <a:rPr lang="en-US" altLang="ko-KR" dirty="0" err="1" smtClean="0"/>
                        <a:t>Poynting</a:t>
                      </a:r>
                      <a:r>
                        <a:rPr lang="en-US" altLang="ko-KR" baseline="0" dirty="0" smtClean="0"/>
                        <a:t> Vector</a:t>
                      </a:r>
                      <a:endParaRPr lang="en-US" dirty="0"/>
                    </a:p>
                  </a:txBody>
                  <a:tcPr/>
                </a:tc>
                <a:tc>
                  <a:txBody>
                    <a:bodyPr/>
                    <a:lstStyle/>
                    <a:p>
                      <a:pPr algn="ctr"/>
                      <a:r>
                        <a:rPr lang="ko-KR" altLang="en-US" dirty="0" smtClean="0"/>
                        <a:t>완료</a:t>
                      </a:r>
                      <a:endParaRPr lang="en-US" dirty="0"/>
                    </a:p>
                  </a:txBody>
                  <a:tcPr/>
                </a:tc>
              </a:tr>
              <a:tr h="370840">
                <a:tc>
                  <a:txBody>
                    <a:bodyPr/>
                    <a:lstStyle/>
                    <a:p>
                      <a:r>
                        <a:rPr lang="en-US" dirty="0" smtClean="0"/>
                        <a:t>10/11</a:t>
                      </a:r>
                      <a:endParaRPr lang="en-US" dirty="0"/>
                    </a:p>
                  </a:txBody>
                  <a:tcPr/>
                </a:tc>
                <a:tc>
                  <a:txBody>
                    <a:bodyPr/>
                    <a:lstStyle/>
                    <a:p>
                      <a:r>
                        <a:rPr lang="ko-KR" altLang="en-US" dirty="0" smtClean="0"/>
                        <a:t>메인 파일에 연결 후 작동 및 이론검토</a:t>
                      </a:r>
                      <a:endParaRPr lang="en-US" dirty="0"/>
                    </a:p>
                  </a:txBody>
                  <a:tcPr/>
                </a:tc>
                <a:tc>
                  <a:txBody>
                    <a:bodyPr/>
                    <a:lstStyle/>
                    <a:p>
                      <a:pPr algn="ctr"/>
                      <a:r>
                        <a:rPr lang="ko-KR" altLang="en-US" dirty="0" smtClean="0"/>
                        <a:t>완료</a:t>
                      </a:r>
                      <a:endParaRPr lang="en-US" dirty="0"/>
                    </a:p>
                  </a:txBody>
                  <a:tcPr/>
                </a:tc>
              </a:tr>
              <a:tr h="370840">
                <a:tc>
                  <a:txBody>
                    <a:bodyPr/>
                    <a:lstStyle/>
                    <a:p>
                      <a:r>
                        <a:rPr lang="en-US" dirty="0" smtClean="0"/>
                        <a:t>10/18</a:t>
                      </a:r>
                      <a:endParaRPr lang="en-US" dirty="0"/>
                    </a:p>
                  </a:txBody>
                  <a:tcPr/>
                </a:tc>
                <a:tc>
                  <a:txBody>
                    <a:bodyPr/>
                    <a:lstStyle/>
                    <a:p>
                      <a:r>
                        <a:rPr lang="ko-KR" altLang="en-US" dirty="0" smtClean="0"/>
                        <a:t>실험 모델 설정 및 </a:t>
                      </a:r>
                      <a:r>
                        <a:rPr lang="en-US" dirty="0" smtClean="0"/>
                        <a:t>Essential</a:t>
                      </a:r>
                      <a:r>
                        <a:rPr lang="en-US" baseline="0" dirty="0" smtClean="0"/>
                        <a:t> Macleod </a:t>
                      </a:r>
                      <a:r>
                        <a:rPr lang="ko-KR" altLang="en-US" baseline="0" dirty="0" smtClean="0"/>
                        <a:t>사용</a:t>
                      </a:r>
                      <a:endParaRPr lang="en-US" dirty="0"/>
                    </a:p>
                  </a:txBody>
                  <a:tcPr/>
                </a:tc>
                <a:tc>
                  <a:txBody>
                    <a:bodyPr/>
                    <a:lstStyle/>
                    <a:p>
                      <a:pPr algn="ctr"/>
                      <a:r>
                        <a:rPr lang="ko-KR" altLang="en-US" dirty="0" smtClean="0"/>
                        <a:t>미달</a:t>
                      </a:r>
                      <a:r>
                        <a:rPr lang="en-US" altLang="ko-KR" dirty="0" smtClean="0"/>
                        <a:t>(3</a:t>
                      </a:r>
                      <a:r>
                        <a:rPr lang="ko-KR" altLang="en-US" dirty="0" smtClean="0"/>
                        <a:t>주 </a:t>
                      </a:r>
                      <a:r>
                        <a:rPr lang="ko-KR" altLang="en-US" dirty="0" err="1" smtClean="0"/>
                        <a:t>딜레이</a:t>
                      </a:r>
                      <a:r>
                        <a:rPr lang="en-US" altLang="ko-KR" dirty="0" smtClean="0"/>
                        <a:t>)</a:t>
                      </a:r>
                      <a:endParaRPr lang="en-US" dirty="0"/>
                    </a:p>
                  </a:txBody>
                  <a:tcPr/>
                </a:tc>
              </a:tr>
              <a:tr h="370840">
                <a:tc>
                  <a:txBody>
                    <a:bodyPr/>
                    <a:lstStyle/>
                    <a:p>
                      <a:r>
                        <a:rPr lang="en-US" dirty="0" smtClean="0"/>
                        <a:t>10/25</a:t>
                      </a:r>
                      <a:endParaRPr lang="en-US" dirty="0"/>
                    </a:p>
                  </a:txBody>
                  <a:tcPr/>
                </a:tc>
                <a:tc>
                  <a:txBody>
                    <a:bodyPr/>
                    <a:lstStyle/>
                    <a:p>
                      <a:r>
                        <a:rPr lang="ko-KR" altLang="en-US" dirty="0" smtClean="0"/>
                        <a:t>비교를 토대로 이론 검토 </a:t>
                      </a:r>
                      <a:r>
                        <a:rPr lang="en-US" altLang="ko-KR" dirty="0" smtClean="0"/>
                        <a:t>+ </a:t>
                      </a:r>
                      <a:r>
                        <a:rPr lang="en-US" altLang="ko-KR" dirty="0" err="1" smtClean="0"/>
                        <a:t>Fabry</a:t>
                      </a:r>
                      <a:r>
                        <a:rPr lang="en-US" altLang="ko-KR" dirty="0" smtClean="0"/>
                        <a:t>-Perot</a:t>
                      </a:r>
                      <a:endParaRPr lang="en-US" dirty="0"/>
                    </a:p>
                  </a:txBody>
                  <a:tcPr/>
                </a:tc>
                <a:tc>
                  <a:txBody>
                    <a:bodyPr/>
                    <a:lstStyle/>
                    <a:p>
                      <a:pPr algn="ctr"/>
                      <a:r>
                        <a:rPr lang="ko-KR" altLang="en-US" dirty="0" smtClean="0"/>
                        <a:t>미달</a:t>
                      </a:r>
                      <a:r>
                        <a:rPr lang="en-US" altLang="ko-KR" dirty="0" smtClean="0"/>
                        <a:t>(3</a:t>
                      </a:r>
                      <a:r>
                        <a:rPr lang="ko-KR" altLang="en-US" dirty="0" smtClean="0"/>
                        <a:t>주 </a:t>
                      </a:r>
                      <a:r>
                        <a:rPr lang="ko-KR" altLang="en-US" dirty="0" err="1" smtClean="0"/>
                        <a:t>딜레이</a:t>
                      </a:r>
                      <a:r>
                        <a:rPr lang="en-US" altLang="ko-KR" dirty="0" smtClean="0"/>
                        <a:t>)</a:t>
                      </a:r>
                      <a:endParaRPr lang="en-US" dirty="0"/>
                    </a:p>
                  </a:txBody>
                  <a:tcPr/>
                </a:tc>
              </a:tr>
              <a:tr h="370840">
                <a:tc>
                  <a:txBody>
                    <a:bodyPr/>
                    <a:lstStyle/>
                    <a:p>
                      <a:r>
                        <a:rPr lang="en-US" dirty="0" smtClean="0"/>
                        <a:t>11/1</a:t>
                      </a:r>
                      <a:endParaRPr lang="en-US" dirty="0"/>
                    </a:p>
                  </a:txBody>
                  <a:tcPr/>
                </a:tc>
                <a:tc>
                  <a:txBody>
                    <a:bodyPr/>
                    <a:lstStyle/>
                    <a:p>
                      <a:r>
                        <a:rPr lang="en-US" dirty="0" smtClean="0"/>
                        <a:t>Essential Macleod </a:t>
                      </a:r>
                      <a:r>
                        <a:rPr lang="ko-KR" altLang="en-US" dirty="0" smtClean="0"/>
                        <a:t>와 비교 </a:t>
                      </a:r>
                      <a:r>
                        <a:rPr lang="en-US" altLang="ko-KR" dirty="0" smtClean="0"/>
                        <a:t>+ </a:t>
                      </a:r>
                      <a:r>
                        <a:rPr lang="ko-KR" altLang="en-US" dirty="0" smtClean="0"/>
                        <a:t>이론 검토</a:t>
                      </a:r>
                      <a:endParaRPr lang="en-US" dirty="0"/>
                    </a:p>
                  </a:txBody>
                  <a:tcPr/>
                </a:tc>
                <a:tc>
                  <a:txBody>
                    <a:bodyPr/>
                    <a:lstStyle/>
                    <a:p>
                      <a:pPr algn="ctr"/>
                      <a:r>
                        <a:rPr lang="ko-KR" altLang="en-US" dirty="0" smtClean="0"/>
                        <a:t>미달</a:t>
                      </a:r>
                      <a:r>
                        <a:rPr lang="en-US" altLang="ko-KR" dirty="0" smtClean="0"/>
                        <a:t>(3</a:t>
                      </a:r>
                      <a:r>
                        <a:rPr lang="ko-KR" altLang="en-US" dirty="0" smtClean="0"/>
                        <a:t>주 </a:t>
                      </a:r>
                      <a:r>
                        <a:rPr lang="ko-KR" altLang="en-US" dirty="0" err="1" smtClean="0"/>
                        <a:t>딜레이</a:t>
                      </a:r>
                      <a:r>
                        <a:rPr lang="en-US" altLang="ko-KR" dirty="0" smtClean="0"/>
                        <a:t>)</a:t>
                      </a:r>
                      <a:endParaRPr lang="en-US" dirty="0"/>
                    </a:p>
                  </a:txBody>
                  <a:tcPr/>
                </a:tc>
              </a:tr>
              <a:tr h="370840">
                <a:tc>
                  <a:txBody>
                    <a:bodyPr/>
                    <a:lstStyle/>
                    <a:p>
                      <a:r>
                        <a:rPr lang="en-US" dirty="0" smtClean="0"/>
                        <a:t>11/8</a:t>
                      </a:r>
                      <a:endParaRPr lang="en-US" dirty="0"/>
                    </a:p>
                  </a:txBody>
                  <a:tcPr/>
                </a:tc>
                <a:tc>
                  <a:txBody>
                    <a:bodyPr/>
                    <a:lstStyle/>
                    <a:p>
                      <a:r>
                        <a:rPr lang="ko-KR" altLang="en-US" dirty="0" smtClean="0"/>
                        <a:t>실험 모델 설정 </a:t>
                      </a:r>
                      <a:r>
                        <a:rPr lang="ko-KR" altLang="en-US" smtClean="0"/>
                        <a:t>및 이론 검토</a:t>
                      </a:r>
                      <a:endParaRPr lang="en-US" dirty="0"/>
                    </a:p>
                  </a:txBody>
                  <a:tcPr/>
                </a:tc>
                <a:tc>
                  <a:txBody>
                    <a:bodyPr/>
                    <a:lstStyle/>
                    <a:p>
                      <a:pPr algn="ctr"/>
                      <a:r>
                        <a:rPr lang="ko-KR" altLang="en-US" dirty="0" smtClean="0"/>
                        <a:t>미달</a:t>
                      </a:r>
                      <a:r>
                        <a:rPr lang="en-US" altLang="ko-KR" dirty="0" smtClean="0"/>
                        <a:t>: </a:t>
                      </a:r>
                      <a:r>
                        <a:rPr lang="ko-KR" altLang="en-US" dirty="0" smtClean="0"/>
                        <a:t>음수파트 </a:t>
                      </a:r>
                      <a:r>
                        <a:rPr lang="ko-KR" altLang="en-US" dirty="0" err="1" smtClean="0"/>
                        <a:t>계속나옴</a:t>
                      </a:r>
                      <a:endParaRPr lang="en-US" dirty="0"/>
                    </a:p>
                  </a:txBody>
                  <a:tcPr/>
                </a:tc>
              </a:tr>
              <a:tr h="370840">
                <a:tc>
                  <a:txBody>
                    <a:bodyPr/>
                    <a:lstStyle/>
                    <a:p>
                      <a:r>
                        <a:rPr lang="en-US" dirty="0" smtClean="0"/>
                        <a:t>11/15</a:t>
                      </a:r>
                      <a:endParaRPr lang="en-US" dirty="0"/>
                    </a:p>
                  </a:txBody>
                  <a:tcPr/>
                </a:tc>
                <a:tc>
                  <a:txBody>
                    <a:bodyPr/>
                    <a:lstStyle/>
                    <a:p>
                      <a:r>
                        <a:rPr lang="en-US" smtClean="0"/>
                        <a:t>Essential Macleod </a:t>
                      </a:r>
                      <a:r>
                        <a:rPr lang="ko-KR" altLang="en-US" smtClean="0"/>
                        <a:t>와 비교</a:t>
                      </a:r>
                      <a:endParaRPr lang="en-US" dirty="0"/>
                    </a:p>
                  </a:txBody>
                  <a:tcPr/>
                </a:tc>
                <a:tc>
                  <a:txBody>
                    <a:bodyPr/>
                    <a:lstStyle/>
                    <a:p>
                      <a:pPr algn="ctr"/>
                      <a:r>
                        <a:rPr lang="ko-KR" altLang="en-US" dirty="0" smtClean="0"/>
                        <a:t>완료</a:t>
                      </a:r>
                      <a:endParaRPr lang="en-US" dirty="0"/>
                    </a:p>
                  </a:txBody>
                  <a:tcPr/>
                </a:tc>
              </a:tr>
              <a:tr h="370840">
                <a:tc>
                  <a:txBody>
                    <a:bodyPr/>
                    <a:lstStyle/>
                    <a:p>
                      <a:r>
                        <a:rPr lang="en-US" dirty="0" smtClean="0"/>
                        <a:t>11/22</a:t>
                      </a:r>
                      <a:endParaRPr lang="en-US" dirty="0"/>
                    </a:p>
                  </a:txBody>
                  <a:tcPr/>
                </a:tc>
                <a:tc>
                  <a:txBody>
                    <a:bodyPr/>
                    <a:lstStyle/>
                    <a:p>
                      <a:r>
                        <a:rPr lang="ko-KR" altLang="en-US" smtClean="0"/>
                        <a:t>비교 후 수정 및 이론 검토</a:t>
                      </a:r>
                      <a:r>
                        <a:rPr lang="en-US" altLang="ko-KR" smtClean="0"/>
                        <a:t>, </a:t>
                      </a:r>
                      <a:r>
                        <a:rPr lang="ko-KR" altLang="en-US" baseline="0" smtClean="0"/>
                        <a:t>굴절률 측정</a:t>
                      </a:r>
                      <a:endParaRPr lang="en-US" dirty="0"/>
                    </a:p>
                  </a:txBody>
                  <a:tcPr/>
                </a:tc>
                <a:tc>
                  <a:txBody>
                    <a:bodyPr/>
                    <a:lstStyle/>
                    <a:p>
                      <a:pPr algn="ctr"/>
                      <a:r>
                        <a:rPr lang="ko-KR" altLang="en-US" dirty="0" smtClean="0"/>
                        <a:t>미달</a:t>
                      </a:r>
                      <a:r>
                        <a:rPr lang="en-US" altLang="ko-KR" dirty="0" smtClean="0"/>
                        <a:t>: </a:t>
                      </a:r>
                      <a:r>
                        <a:rPr lang="ko-KR" altLang="en-US" dirty="0" smtClean="0"/>
                        <a:t>굴절률 측정기계</a:t>
                      </a:r>
                      <a:endParaRPr lang="en-US" dirty="0"/>
                    </a:p>
                  </a:txBody>
                  <a:tcPr/>
                </a:tc>
              </a:tr>
              <a:tr h="370840">
                <a:tc>
                  <a:txBody>
                    <a:bodyPr/>
                    <a:lstStyle/>
                    <a:p>
                      <a:r>
                        <a:rPr lang="en-US" dirty="0" smtClean="0"/>
                        <a:t>11/29</a:t>
                      </a:r>
                      <a:endParaRPr lang="en-US" dirty="0"/>
                    </a:p>
                  </a:txBody>
                  <a:tcPr/>
                </a:tc>
                <a:tc>
                  <a:txBody>
                    <a:bodyPr/>
                    <a:lstStyle/>
                    <a:p>
                      <a:r>
                        <a:rPr lang="en-US" dirty="0" smtClean="0"/>
                        <a:t>2</a:t>
                      </a:r>
                      <a:r>
                        <a:rPr lang="ko-KR" altLang="en-US" dirty="0" smtClean="0"/>
                        <a:t>차 수정 및 속도 개선</a:t>
                      </a:r>
                      <a:endParaRPr lang="en-US" dirty="0"/>
                    </a:p>
                  </a:txBody>
                  <a:tcPr/>
                </a:tc>
                <a:tc>
                  <a:txBody>
                    <a:bodyPr/>
                    <a:lstStyle/>
                    <a:p>
                      <a:pPr algn="ctr"/>
                      <a:r>
                        <a:rPr lang="ko-KR" altLang="en-US" dirty="0" smtClean="0"/>
                        <a:t>완료</a:t>
                      </a:r>
                      <a:endParaRPr lang="en-US" dirty="0"/>
                    </a:p>
                  </a:txBody>
                  <a:tcPr/>
                </a:tc>
              </a:tr>
              <a:tr h="370840">
                <a:tc>
                  <a:txBody>
                    <a:bodyPr/>
                    <a:lstStyle/>
                    <a:p>
                      <a:r>
                        <a:rPr lang="en-US" dirty="0" smtClean="0"/>
                        <a:t>12/6</a:t>
                      </a:r>
                      <a:endParaRPr lang="en-US" dirty="0"/>
                    </a:p>
                  </a:txBody>
                  <a:tcPr/>
                </a:tc>
                <a:tc>
                  <a:txBody>
                    <a:bodyPr/>
                    <a:lstStyle/>
                    <a:p>
                      <a:r>
                        <a:rPr lang="ko-KR" altLang="en-US" dirty="0" smtClean="0"/>
                        <a:t>오류 수정 및</a:t>
                      </a:r>
                      <a:r>
                        <a:rPr lang="ko-KR" altLang="en-US" baseline="0" dirty="0" smtClean="0"/>
                        <a:t> 추가 사항 검토</a:t>
                      </a:r>
                      <a:endParaRPr lang="en-US" dirty="0"/>
                    </a:p>
                  </a:txBody>
                  <a:tcPr/>
                </a:tc>
                <a:tc>
                  <a:txBody>
                    <a:bodyPr/>
                    <a:lstStyle/>
                    <a:p>
                      <a:pPr algn="ctr"/>
                      <a:r>
                        <a:rPr lang="ko-KR" altLang="en-US" dirty="0" smtClean="0"/>
                        <a:t>완료</a:t>
                      </a:r>
                      <a:endParaRPr lang="en-US" dirty="0"/>
                    </a:p>
                  </a:txBody>
                  <a:tcPr/>
                </a:tc>
              </a:tr>
              <a:tr h="370840">
                <a:tc>
                  <a:txBody>
                    <a:bodyPr/>
                    <a:lstStyle/>
                    <a:p>
                      <a:r>
                        <a:rPr lang="en-US" dirty="0" smtClean="0"/>
                        <a:t>12/13</a:t>
                      </a:r>
                      <a:endParaRPr lang="en-US" dirty="0"/>
                    </a:p>
                  </a:txBody>
                  <a:tcPr/>
                </a:tc>
                <a:tc>
                  <a:txBody>
                    <a:bodyPr/>
                    <a:lstStyle/>
                    <a:p>
                      <a:r>
                        <a:rPr lang="ko-KR" altLang="en-US" dirty="0" smtClean="0"/>
                        <a:t>오류 수정 및</a:t>
                      </a:r>
                      <a:r>
                        <a:rPr lang="ko-KR" altLang="en-US" baseline="0" dirty="0" smtClean="0"/>
                        <a:t> 추가 사항 검토</a:t>
                      </a:r>
                      <a:endParaRPr lang="en-US" dirty="0"/>
                    </a:p>
                  </a:txBody>
                  <a:tcPr/>
                </a:tc>
                <a:tc>
                  <a:txBody>
                    <a:bodyPr/>
                    <a:lstStyle/>
                    <a:p>
                      <a:pPr algn="ctr"/>
                      <a:r>
                        <a:rPr lang="ko-KR" altLang="en-US" dirty="0" smtClean="0"/>
                        <a:t>완료</a:t>
                      </a:r>
                      <a:endParaRPr lang="en-US" dirty="0"/>
                    </a:p>
                  </a:txBody>
                  <a:tcPr/>
                </a:tc>
              </a:tr>
              <a:tr h="370840">
                <a:tc>
                  <a:txBody>
                    <a:bodyPr/>
                    <a:lstStyle/>
                    <a:p>
                      <a:r>
                        <a:rPr lang="en-US" dirty="0" smtClean="0"/>
                        <a:t>12/20</a:t>
                      </a:r>
                      <a:endParaRPr lang="en-US" dirty="0"/>
                    </a:p>
                  </a:txBody>
                  <a:tcPr/>
                </a:tc>
                <a:tc>
                  <a:txBody>
                    <a:bodyPr/>
                    <a:lstStyle/>
                    <a:p>
                      <a:r>
                        <a:rPr lang="ko-KR" altLang="en-US" dirty="0" smtClean="0"/>
                        <a:t>오류 수정 및</a:t>
                      </a:r>
                      <a:r>
                        <a:rPr lang="ko-KR" altLang="en-US" baseline="0" dirty="0" smtClean="0"/>
                        <a:t> 추가 사항 검토</a:t>
                      </a:r>
                      <a:endParaRPr lang="en-US" dirty="0"/>
                    </a:p>
                  </a:txBody>
                  <a:tcPr/>
                </a:tc>
                <a:tc>
                  <a:txBody>
                    <a:bodyPr/>
                    <a:lstStyle/>
                    <a:p>
                      <a:pPr algn="ctr"/>
                      <a:r>
                        <a:rPr lang="ko-KR" altLang="en-US" dirty="0" smtClean="0"/>
                        <a:t>완료</a:t>
                      </a:r>
                      <a:endParaRPr lang="en-US" dirty="0"/>
                    </a:p>
                  </a:txBody>
                  <a:tcPr/>
                </a:tc>
              </a:tr>
            </a:tbl>
          </a:graphicData>
        </a:graphic>
      </p:graphicFrame>
    </p:spTree>
    <p:extLst>
      <p:ext uri="{BB962C8B-B14F-4D97-AF65-F5344CB8AC3E}">
        <p14:creationId xmlns:p14="http://schemas.microsoft.com/office/powerpoint/2010/main" val="3802922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모서리가 둥근 직사각형 3"/>
          <p:cNvSpPr/>
          <p:nvPr/>
        </p:nvSpPr>
        <p:spPr>
          <a:xfrm>
            <a:off x="198903" y="2916633"/>
            <a:ext cx="1553710" cy="101227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566665" y="3184244"/>
            <a:ext cx="1008112" cy="477054"/>
          </a:xfrm>
          <a:prstGeom prst="rect">
            <a:avLst/>
          </a:prstGeom>
          <a:noFill/>
        </p:spPr>
        <p:txBody>
          <a:bodyPr wrap="square" rtlCol="0">
            <a:spAutoFit/>
          </a:bodyPr>
          <a:lstStyle/>
          <a:p>
            <a:r>
              <a:rPr lang="ko-KR" altLang="en-US" sz="2500" b="1" dirty="0" smtClean="0"/>
              <a:t>입력</a:t>
            </a:r>
            <a:endParaRPr lang="en-US" sz="2500" b="1" dirty="0"/>
          </a:p>
        </p:txBody>
      </p:sp>
      <p:sp>
        <p:nvSpPr>
          <p:cNvPr id="7" name="모서리가 둥근 직사각형 6"/>
          <p:cNvSpPr/>
          <p:nvPr/>
        </p:nvSpPr>
        <p:spPr>
          <a:xfrm>
            <a:off x="4669040" y="2916633"/>
            <a:ext cx="1553710" cy="101227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718198" y="3184244"/>
            <a:ext cx="1455393" cy="477054"/>
          </a:xfrm>
          <a:prstGeom prst="rect">
            <a:avLst/>
          </a:prstGeom>
          <a:noFill/>
        </p:spPr>
        <p:txBody>
          <a:bodyPr wrap="square" rtlCol="0">
            <a:spAutoFit/>
          </a:bodyPr>
          <a:lstStyle/>
          <a:p>
            <a:r>
              <a:rPr lang="ko-KR" altLang="en-US" sz="2500" b="1" smtClean="0"/>
              <a:t>선형근</a:t>
            </a:r>
            <a:r>
              <a:rPr lang="ko-KR" altLang="en-US" sz="2500" b="1"/>
              <a:t>사</a:t>
            </a:r>
            <a:endParaRPr lang="en-US" sz="2500" b="1" dirty="0"/>
          </a:p>
        </p:txBody>
      </p:sp>
      <p:sp>
        <p:nvSpPr>
          <p:cNvPr id="9" name="모서리가 둥근 직사각형 8"/>
          <p:cNvSpPr/>
          <p:nvPr/>
        </p:nvSpPr>
        <p:spPr>
          <a:xfrm>
            <a:off x="6948264" y="2916633"/>
            <a:ext cx="1553710" cy="101227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221063" y="3184244"/>
            <a:ext cx="1008112" cy="477054"/>
          </a:xfrm>
          <a:prstGeom prst="rect">
            <a:avLst/>
          </a:prstGeom>
          <a:noFill/>
        </p:spPr>
        <p:txBody>
          <a:bodyPr wrap="square" rtlCol="0">
            <a:spAutoFit/>
          </a:bodyPr>
          <a:lstStyle/>
          <a:p>
            <a:r>
              <a:rPr lang="en-US" sz="2500" b="1" dirty="0" smtClean="0"/>
              <a:t>TMM</a:t>
            </a:r>
            <a:endParaRPr lang="en-US" sz="2500" b="1" dirty="0"/>
          </a:p>
        </p:txBody>
      </p:sp>
      <p:sp>
        <p:nvSpPr>
          <p:cNvPr id="11" name="부제목 6"/>
          <p:cNvSpPr txBox="1">
            <a:spLocks/>
          </p:cNvSpPr>
          <p:nvPr/>
        </p:nvSpPr>
        <p:spPr>
          <a:xfrm>
            <a:off x="259838" y="188640"/>
            <a:ext cx="2439953" cy="622920"/>
          </a:xfrm>
          <a:prstGeom prst="rect">
            <a:avLst/>
          </a:prstGeom>
        </p:spPr>
        <p:txBody>
          <a:bodyPr vert="horz" lIns="91440" tIns="45720" rIns="91440" bIns="45720" rtlCol="0">
            <a:normAutofit/>
          </a:bodyPr>
          <a:lstStyle>
            <a:lvl1pPr marL="0" indent="0" algn="ctr"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ko-KR" altLang="en-US" b="1" dirty="0" smtClean="0">
                <a:solidFill>
                  <a:schemeClr val="tx1"/>
                </a:solidFill>
              </a:rPr>
              <a:t>알고리</a:t>
            </a:r>
            <a:r>
              <a:rPr lang="ko-KR" altLang="en-US" b="1" dirty="0">
                <a:solidFill>
                  <a:schemeClr val="tx1"/>
                </a:solidFill>
              </a:rPr>
              <a:t>즘</a:t>
            </a:r>
            <a:endParaRPr lang="en-US" b="1" dirty="0">
              <a:solidFill>
                <a:schemeClr val="tx1"/>
              </a:solidFill>
            </a:endParaRPr>
          </a:p>
        </p:txBody>
      </p:sp>
      <p:sp>
        <p:nvSpPr>
          <p:cNvPr id="12" name="모서리가 둥근 직사각형 11"/>
          <p:cNvSpPr/>
          <p:nvPr/>
        </p:nvSpPr>
        <p:spPr>
          <a:xfrm>
            <a:off x="3639800" y="1052736"/>
            <a:ext cx="1553710" cy="101227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796503" y="1320347"/>
            <a:ext cx="1246985" cy="477054"/>
          </a:xfrm>
          <a:prstGeom prst="rect">
            <a:avLst/>
          </a:prstGeom>
          <a:noFill/>
        </p:spPr>
        <p:txBody>
          <a:bodyPr wrap="square" rtlCol="0">
            <a:spAutoFit/>
          </a:bodyPr>
          <a:lstStyle/>
          <a:p>
            <a:r>
              <a:rPr lang="ko-KR" altLang="en-US" sz="2500" b="1" dirty="0" smtClean="0"/>
              <a:t>색 좌표</a:t>
            </a:r>
            <a:endParaRPr lang="en-US" sz="2500" b="1" dirty="0"/>
          </a:p>
        </p:txBody>
      </p:sp>
      <p:sp>
        <p:nvSpPr>
          <p:cNvPr id="14" name="모서리가 둥근 직사각형 13"/>
          <p:cNvSpPr/>
          <p:nvPr/>
        </p:nvSpPr>
        <p:spPr>
          <a:xfrm>
            <a:off x="2442226" y="2916633"/>
            <a:ext cx="1553710" cy="101227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438087" y="3184244"/>
            <a:ext cx="1679035" cy="477054"/>
          </a:xfrm>
          <a:prstGeom prst="rect">
            <a:avLst/>
          </a:prstGeom>
          <a:noFill/>
        </p:spPr>
        <p:txBody>
          <a:bodyPr wrap="square" rtlCol="0">
            <a:spAutoFit/>
          </a:bodyPr>
          <a:lstStyle/>
          <a:p>
            <a:r>
              <a:rPr lang="ko-KR" altLang="en-US" sz="2500" b="1" dirty="0" smtClean="0"/>
              <a:t>메인 파일</a:t>
            </a:r>
            <a:endParaRPr lang="en-US" sz="2500" b="1" dirty="0"/>
          </a:p>
        </p:txBody>
      </p:sp>
      <p:sp>
        <p:nvSpPr>
          <p:cNvPr id="16" name="모서리가 둥근 직사각형 15"/>
          <p:cNvSpPr/>
          <p:nvPr/>
        </p:nvSpPr>
        <p:spPr>
          <a:xfrm>
            <a:off x="3659574" y="5205464"/>
            <a:ext cx="1553710" cy="101227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008837" y="5496811"/>
            <a:ext cx="855183" cy="477054"/>
          </a:xfrm>
          <a:prstGeom prst="rect">
            <a:avLst/>
          </a:prstGeom>
          <a:noFill/>
        </p:spPr>
        <p:txBody>
          <a:bodyPr wrap="square" rtlCol="0">
            <a:spAutoFit/>
          </a:bodyPr>
          <a:lstStyle/>
          <a:p>
            <a:r>
              <a:rPr lang="ko-KR" altLang="en-US" sz="2500" b="1" dirty="0" smtClean="0"/>
              <a:t>출력</a:t>
            </a:r>
            <a:endParaRPr lang="en-US" sz="2500" b="1" dirty="0"/>
          </a:p>
        </p:txBody>
      </p:sp>
      <p:cxnSp>
        <p:nvCxnSpPr>
          <p:cNvPr id="19" name="직선 화살표 연결선 18"/>
          <p:cNvCxnSpPr>
            <a:endCxn id="14" idx="1"/>
          </p:cNvCxnSpPr>
          <p:nvPr/>
        </p:nvCxnSpPr>
        <p:spPr>
          <a:xfrm>
            <a:off x="1752613" y="3422771"/>
            <a:ext cx="689613"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p:nvPr/>
        </p:nvCxnSpPr>
        <p:spPr>
          <a:xfrm>
            <a:off x="3979427" y="3422771"/>
            <a:ext cx="689613"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6222750" y="3437619"/>
            <a:ext cx="689613"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endCxn id="12" idx="3"/>
          </p:cNvCxnSpPr>
          <p:nvPr/>
        </p:nvCxnSpPr>
        <p:spPr>
          <a:xfrm flipH="1" flipV="1">
            <a:off x="5193510" y="1558874"/>
            <a:ext cx="2531610" cy="136502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a:endCxn id="16" idx="0"/>
          </p:cNvCxnSpPr>
          <p:nvPr/>
        </p:nvCxnSpPr>
        <p:spPr>
          <a:xfrm>
            <a:off x="3208811" y="3928909"/>
            <a:ext cx="1227618" cy="127655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a:endCxn id="14" idx="0"/>
          </p:cNvCxnSpPr>
          <p:nvPr/>
        </p:nvCxnSpPr>
        <p:spPr>
          <a:xfrm flipH="1">
            <a:off x="3219081" y="2087215"/>
            <a:ext cx="1154844" cy="829418"/>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095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251520" y="260648"/>
            <a:ext cx="2952328" cy="648072"/>
          </a:xfrm>
        </p:spPr>
        <p:txBody>
          <a:bodyPr>
            <a:normAutofit/>
          </a:bodyPr>
          <a:lstStyle/>
          <a:p>
            <a:pPr algn="l"/>
            <a:r>
              <a:rPr lang="ko-KR" altLang="en-US" sz="3500" b="1" dirty="0" smtClean="0"/>
              <a:t>결과</a:t>
            </a:r>
            <a:r>
              <a:rPr lang="en-US" altLang="ko-KR" sz="3500" b="1" dirty="0" smtClean="0"/>
              <a:t>(1)</a:t>
            </a:r>
            <a:endParaRPr lang="en-US" sz="3500" b="1" dirty="0"/>
          </a:p>
        </p:txBody>
      </p:sp>
      <p:graphicFrame>
        <p:nvGraphicFramePr>
          <p:cNvPr id="3" name="표 2"/>
          <p:cNvGraphicFramePr>
            <a:graphicFrameLocks noGrp="1"/>
          </p:cNvGraphicFramePr>
          <p:nvPr>
            <p:extLst>
              <p:ext uri="{D42A27DB-BD31-4B8C-83A1-F6EECF244321}">
                <p14:modId xmlns:p14="http://schemas.microsoft.com/office/powerpoint/2010/main" val="2062368243"/>
              </p:ext>
            </p:extLst>
          </p:nvPr>
        </p:nvGraphicFramePr>
        <p:xfrm>
          <a:off x="1115616" y="980728"/>
          <a:ext cx="6984775" cy="5676324"/>
        </p:xfrm>
        <a:graphic>
          <a:graphicData uri="http://schemas.openxmlformats.org/drawingml/2006/table">
            <a:tbl>
              <a:tblPr firstRow="1" bandRow="1">
                <a:tableStyleId>{5C22544A-7EE6-4342-B048-85BDC9FD1C3A}</a:tableStyleId>
              </a:tblPr>
              <a:tblGrid>
                <a:gridCol w="2038573"/>
                <a:gridCol w="1920614"/>
                <a:gridCol w="3025588"/>
              </a:tblGrid>
              <a:tr h="504056">
                <a:tc>
                  <a:txBody>
                    <a:bodyPr/>
                    <a:lstStyle/>
                    <a:p>
                      <a:r>
                        <a:rPr lang="en-US" dirty="0" smtClean="0"/>
                        <a:t>Layer</a:t>
                      </a:r>
                      <a:endParaRPr lang="en-US" dirty="0"/>
                    </a:p>
                  </a:txBody>
                  <a:tcPr/>
                </a:tc>
                <a:tc>
                  <a:txBody>
                    <a:bodyPr/>
                    <a:lstStyle/>
                    <a:p>
                      <a:r>
                        <a:rPr lang="en-US" dirty="0" smtClean="0"/>
                        <a:t>Material</a:t>
                      </a:r>
                      <a:endParaRPr lang="en-US" dirty="0"/>
                    </a:p>
                  </a:txBody>
                  <a:tcPr/>
                </a:tc>
                <a:tc>
                  <a:txBody>
                    <a:bodyPr/>
                    <a:lstStyle/>
                    <a:p>
                      <a:r>
                        <a:rPr lang="en-US" dirty="0" smtClean="0"/>
                        <a:t>Physical </a:t>
                      </a:r>
                    </a:p>
                    <a:p>
                      <a:r>
                        <a:rPr lang="en-US" dirty="0" smtClean="0"/>
                        <a:t>Thickness(nm)</a:t>
                      </a:r>
                      <a:endParaRPr lang="en-US" dirty="0"/>
                    </a:p>
                  </a:txBody>
                  <a:tcPr/>
                </a:tc>
              </a:tr>
              <a:tr h="419687">
                <a:tc>
                  <a:txBody>
                    <a:bodyPr/>
                    <a:lstStyle/>
                    <a:p>
                      <a:r>
                        <a:rPr lang="en-US" dirty="0" smtClean="0"/>
                        <a:t>Medium</a:t>
                      </a:r>
                      <a:endParaRPr lang="en-US" dirty="0"/>
                    </a:p>
                  </a:txBody>
                  <a:tcPr/>
                </a:tc>
                <a:tc>
                  <a:txBody>
                    <a:bodyPr/>
                    <a:lstStyle/>
                    <a:p>
                      <a:pPr algn="r"/>
                      <a:r>
                        <a:rPr lang="en-US" dirty="0" smtClean="0"/>
                        <a:t>Air</a:t>
                      </a:r>
                      <a:endParaRPr lang="en-US" dirty="0"/>
                    </a:p>
                  </a:txBody>
                  <a:tcPr/>
                </a:tc>
                <a:tc>
                  <a:txBody>
                    <a:bodyPr/>
                    <a:lstStyle/>
                    <a:p>
                      <a:pPr algn="r"/>
                      <a:endParaRPr lang="en-US" dirty="0"/>
                    </a:p>
                  </a:txBody>
                  <a:tcPr/>
                </a:tc>
              </a:tr>
              <a:tr h="419687">
                <a:tc>
                  <a:txBody>
                    <a:bodyPr/>
                    <a:lstStyle/>
                    <a:p>
                      <a:r>
                        <a:rPr lang="en-US" dirty="0" smtClean="0"/>
                        <a:t>1</a:t>
                      </a:r>
                      <a:endParaRPr lang="en-US" dirty="0"/>
                    </a:p>
                  </a:txBody>
                  <a:tcPr/>
                </a:tc>
                <a:tc>
                  <a:txBody>
                    <a:bodyPr/>
                    <a:lstStyle/>
                    <a:p>
                      <a:pPr algn="r"/>
                      <a:r>
                        <a:rPr lang="en-US" dirty="0" smtClean="0"/>
                        <a:t>Tio2</a:t>
                      </a:r>
                      <a:endParaRPr lang="en-US" dirty="0"/>
                    </a:p>
                  </a:txBody>
                  <a:tcPr/>
                </a:tc>
                <a:tc>
                  <a:txBody>
                    <a:bodyPr/>
                    <a:lstStyle/>
                    <a:p>
                      <a:pPr algn="r"/>
                      <a:r>
                        <a:rPr lang="en-US" dirty="0" smtClean="0"/>
                        <a:t>42</a:t>
                      </a:r>
                      <a:endParaRPr lang="en-US" dirty="0"/>
                    </a:p>
                  </a:txBody>
                  <a:tcPr/>
                </a:tc>
              </a:tr>
              <a:tr h="419687">
                <a:tc>
                  <a:txBody>
                    <a:bodyPr/>
                    <a:lstStyle/>
                    <a:p>
                      <a:r>
                        <a:rPr lang="en-US" dirty="0" smtClean="0"/>
                        <a:t>2</a:t>
                      </a:r>
                      <a:endParaRPr lang="en-US" dirty="0"/>
                    </a:p>
                  </a:txBody>
                  <a:tcPr/>
                </a:tc>
                <a:tc>
                  <a:txBody>
                    <a:bodyPr/>
                    <a:lstStyle/>
                    <a:p>
                      <a:pPr algn="r"/>
                      <a:r>
                        <a:rPr lang="en-US" dirty="0" smtClean="0"/>
                        <a:t>Ag</a:t>
                      </a:r>
                      <a:endParaRPr lang="en-US" dirty="0"/>
                    </a:p>
                  </a:txBody>
                  <a:tcPr/>
                </a:tc>
                <a:tc>
                  <a:txBody>
                    <a:bodyPr/>
                    <a:lstStyle/>
                    <a:p>
                      <a:pPr algn="r"/>
                      <a:r>
                        <a:rPr lang="en-US" dirty="0" smtClean="0"/>
                        <a:t>30</a:t>
                      </a:r>
                      <a:endParaRPr lang="en-US" dirty="0"/>
                    </a:p>
                  </a:txBody>
                  <a:tcPr/>
                </a:tc>
              </a:tr>
              <a:tr h="419687">
                <a:tc>
                  <a:txBody>
                    <a:bodyPr/>
                    <a:lstStyle/>
                    <a:p>
                      <a:r>
                        <a:rPr lang="en-US" dirty="0" smtClean="0"/>
                        <a:t>3</a:t>
                      </a:r>
                      <a:endParaRPr lang="en-US" dirty="0"/>
                    </a:p>
                  </a:txBody>
                  <a:tcPr/>
                </a:tc>
                <a:tc>
                  <a:txBody>
                    <a:bodyPr/>
                    <a:lstStyle/>
                    <a:p>
                      <a:pPr algn="r"/>
                      <a:r>
                        <a:rPr lang="en-US" dirty="0" smtClean="0"/>
                        <a:t>Tio2</a:t>
                      </a:r>
                      <a:endParaRPr lang="en-US" dirty="0"/>
                    </a:p>
                  </a:txBody>
                  <a:tcPr/>
                </a:tc>
                <a:tc>
                  <a:txBody>
                    <a:bodyPr/>
                    <a:lstStyle/>
                    <a:p>
                      <a:pPr algn="r"/>
                      <a:r>
                        <a:rPr lang="en-US" dirty="0" smtClean="0"/>
                        <a:t>68</a:t>
                      </a:r>
                      <a:endParaRPr lang="en-US" dirty="0"/>
                    </a:p>
                  </a:txBody>
                  <a:tcPr/>
                </a:tc>
              </a:tr>
              <a:tr h="419687">
                <a:tc>
                  <a:txBody>
                    <a:bodyPr/>
                    <a:lstStyle/>
                    <a:p>
                      <a:r>
                        <a:rPr lang="en-US" dirty="0" smtClean="0"/>
                        <a:t>4</a:t>
                      </a:r>
                      <a:endParaRPr lang="en-US" dirty="0"/>
                    </a:p>
                  </a:txBody>
                  <a:tcPr/>
                </a:tc>
                <a:tc>
                  <a:txBody>
                    <a:bodyPr/>
                    <a:lstStyle/>
                    <a:p>
                      <a:pPr algn="r"/>
                      <a:r>
                        <a:rPr lang="en-US" dirty="0" smtClean="0"/>
                        <a:t>Ag</a:t>
                      </a:r>
                      <a:endParaRPr lang="en-US" dirty="0"/>
                    </a:p>
                  </a:txBody>
                  <a:tcPr/>
                </a:tc>
                <a:tc>
                  <a:txBody>
                    <a:bodyPr/>
                    <a:lstStyle/>
                    <a:p>
                      <a:pPr algn="r"/>
                      <a:r>
                        <a:rPr lang="en-US" dirty="0" smtClean="0"/>
                        <a:t>40</a:t>
                      </a:r>
                      <a:endParaRPr lang="en-US" dirty="0"/>
                    </a:p>
                  </a:txBody>
                  <a:tcPr/>
                </a:tc>
              </a:tr>
              <a:tr h="419687">
                <a:tc>
                  <a:txBody>
                    <a:bodyPr/>
                    <a:lstStyle/>
                    <a:p>
                      <a:r>
                        <a:rPr lang="en-US" dirty="0" smtClean="0"/>
                        <a:t>5</a:t>
                      </a:r>
                      <a:endParaRPr lang="en-US" dirty="0"/>
                    </a:p>
                  </a:txBody>
                  <a:tcPr/>
                </a:tc>
                <a:tc>
                  <a:txBody>
                    <a:bodyPr/>
                    <a:lstStyle/>
                    <a:p>
                      <a:pPr algn="r"/>
                      <a:r>
                        <a:rPr lang="en-US" dirty="0" smtClean="0"/>
                        <a:t>Tio2</a:t>
                      </a:r>
                      <a:endParaRPr lang="en-US" dirty="0"/>
                    </a:p>
                  </a:txBody>
                  <a:tcPr/>
                </a:tc>
                <a:tc>
                  <a:txBody>
                    <a:bodyPr/>
                    <a:lstStyle/>
                    <a:p>
                      <a:pPr algn="r"/>
                      <a:r>
                        <a:rPr lang="en-US" dirty="0" smtClean="0"/>
                        <a:t>66</a:t>
                      </a:r>
                      <a:endParaRPr lang="en-US" dirty="0"/>
                    </a:p>
                  </a:txBody>
                  <a:tcPr/>
                </a:tc>
              </a:tr>
              <a:tr h="419687">
                <a:tc>
                  <a:txBody>
                    <a:bodyPr/>
                    <a:lstStyle/>
                    <a:p>
                      <a:r>
                        <a:rPr lang="en-US" dirty="0" smtClean="0"/>
                        <a:t>6</a:t>
                      </a:r>
                      <a:endParaRPr lang="en-US" dirty="0"/>
                    </a:p>
                  </a:txBody>
                  <a:tcPr/>
                </a:tc>
                <a:tc>
                  <a:txBody>
                    <a:bodyPr/>
                    <a:lstStyle/>
                    <a:p>
                      <a:pPr algn="r"/>
                      <a:r>
                        <a:rPr lang="en-US" dirty="0" smtClean="0"/>
                        <a:t>Ag</a:t>
                      </a:r>
                      <a:endParaRPr lang="en-US" dirty="0"/>
                    </a:p>
                  </a:txBody>
                  <a:tcPr/>
                </a:tc>
                <a:tc>
                  <a:txBody>
                    <a:bodyPr/>
                    <a:lstStyle/>
                    <a:p>
                      <a:pPr algn="r"/>
                      <a:r>
                        <a:rPr lang="en-US" dirty="0" smtClean="0"/>
                        <a:t>30</a:t>
                      </a:r>
                      <a:endParaRPr lang="en-US" dirty="0"/>
                    </a:p>
                  </a:txBody>
                  <a:tcPr/>
                </a:tc>
              </a:tr>
              <a:tr h="419687">
                <a:tc>
                  <a:txBody>
                    <a:bodyPr/>
                    <a:lstStyle/>
                    <a:p>
                      <a:r>
                        <a:rPr lang="en-US" dirty="0" smtClean="0"/>
                        <a:t>7</a:t>
                      </a:r>
                      <a:endParaRPr lang="en-US" dirty="0"/>
                    </a:p>
                  </a:txBody>
                  <a:tcPr/>
                </a:tc>
                <a:tc>
                  <a:txBody>
                    <a:bodyPr/>
                    <a:lstStyle/>
                    <a:p>
                      <a:pPr algn="r"/>
                      <a:r>
                        <a:rPr lang="en-US" dirty="0" smtClean="0"/>
                        <a:t>Tio2</a:t>
                      </a:r>
                      <a:endParaRPr lang="en-US" dirty="0"/>
                    </a:p>
                  </a:txBody>
                  <a:tcPr/>
                </a:tc>
                <a:tc>
                  <a:txBody>
                    <a:bodyPr/>
                    <a:lstStyle/>
                    <a:p>
                      <a:pPr algn="r"/>
                      <a:r>
                        <a:rPr lang="en-US" dirty="0" smtClean="0"/>
                        <a:t>80</a:t>
                      </a:r>
                      <a:endParaRPr lang="en-US" dirty="0"/>
                    </a:p>
                  </a:txBody>
                  <a:tcPr/>
                </a:tc>
              </a:tr>
              <a:tr h="419687">
                <a:tc>
                  <a:txBody>
                    <a:bodyPr/>
                    <a:lstStyle/>
                    <a:p>
                      <a:r>
                        <a:rPr lang="en-US" dirty="0" smtClean="0"/>
                        <a:t>8</a:t>
                      </a:r>
                      <a:endParaRPr lang="en-US" dirty="0"/>
                    </a:p>
                  </a:txBody>
                  <a:tcPr/>
                </a:tc>
                <a:tc>
                  <a:txBody>
                    <a:bodyPr/>
                    <a:lstStyle/>
                    <a:p>
                      <a:pPr algn="r"/>
                      <a:r>
                        <a:rPr lang="en-US" dirty="0" smtClean="0"/>
                        <a:t>Ag</a:t>
                      </a:r>
                      <a:endParaRPr lang="en-US" dirty="0"/>
                    </a:p>
                  </a:txBody>
                  <a:tcPr/>
                </a:tc>
                <a:tc>
                  <a:txBody>
                    <a:bodyPr/>
                    <a:lstStyle/>
                    <a:p>
                      <a:pPr algn="r"/>
                      <a:r>
                        <a:rPr lang="en-US" dirty="0" smtClean="0"/>
                        <a:t>10</a:t>
                      </a:r>
                      <a:endParaRPr lang="en-US" dirty="0"/>
                    </a:p>
                  </a:txBody>
                  <a:tcPr/>
                </a:tc>
              </a:tr>
              <a:tr h="419687">
                <a:tc>
                  <a:txBody>
                    <a:bodyPr/>
                    <a:lstStyle/>
                    <a:p>
                      <a:r>
                        <a:rPr lang="en-US" dirty="0" smtClean="0"/>
                        <a:t>9</a:t>
                      </a:r>
                      <a:endParaRPr lang="en-US" dirty="0"/>
                    </a:p>
                  </a:txBody>
                  <a:tcPr/>
                </a:tc>
                <a:tc>
                  <a:txBody>
                    <a:bodyPr/>
                    <a:lstStyle/>
                    <a:p>
                      <a:pPr algn="r"/>
                      <a:r>
                        <a:rPr lang="en-US" dirty="0" smtClean="0"/>
                        <a:t>Tio2</a:t>
                      </a:r>
                      <a:endParaRPr lang="en-US" dirty="0"/>
                    </a:p>
                  </a:txBody>
                  <a:tcPr/>
                </a:tc>
                <a:tc>
                  <a:txBody>
                    <a:bodyPr/>
                    <a:lstStyle/>
                    <a:p>
                      <a:pPr algn="r"/>
                      <a:r>
                        <a:rPr lang="en-US" dirty="0" smtClean="0"/>
                        <a:t>42</a:t>
                      </a:r>
                      <a:endParaRPr lang="en-US" dirty="0"/>
                    </a:p>
                  </a:txBody>
                  <a:tcPr/>
                </a:tc>
              </a:tr>
              <a:tr h="419687">
                <a:tc>
                  <a:txBody>
                    <a:bodyPr/>
                    <a:lstStyle/>
                    <a:p>
                      <a:r>
                        <a:rPr lang="en-US" dirty="0" smtClean="0"/>
                        <a:t>10</a:t>
                      </a:r>
                      <a:endParaRPr lang="en-US" dirty="0"/>
                    </a:p>
                  </a:txBody>
                  <a:tcPr/>
                </a:tc>
                <a:tc>
                  <a:txBody>
                    <a:bodyPr/>
                    <a:lstStyle/>
                    <a:p>
                      <a:pPr algn="r"/>
                      <a:r>
                        <a:rPr lang="en-US" dirty="0" smtClean="0"/>
                        <a:t>Glass</a:t>
                      </a:r>
                      <a:endParaRPr lang="en-US" dirty="0"/>
                    </a:p>
                  </a:txBody>
                  <a:tcPr/>
                </a:tc>
                <a:tc>
                  <a:txBody>
                    <a:bodyPr/>
                    <a:lstStyle/>
                    <a:p>
                      <a:pPr algn="r"/>
                      <a:r>
                        <a:rPr lang="en-US" dirty="0" smtClean="0"/>
                        <a:t>1</a:t>
                      </a:r>
                      <a:endParaRPr lang="en-US" dirty="0"/>
                    </a:p>
                  </a:txBody>
                  <a:tcPr/>
                </a:tc>
              </a:tr>
              <a:tr h="419687">
                <a:tc>
                  <a:txBody>
                    <a:bodyPr/>
                    <a:lstStyle/>
                    <a:p>
                      <a:r>
                        <a:rPr lang="en-US" dirty="0" smtClean="0"/>
                        <a:t>Substrate</a:t>
                      </a:r>
                      <a:endParaRPr lang="en-US" dirty="0"/>
                    </a:p>
                  </a:txBody>
                  <a:tcPr/>
                </a:tc>
                <a:tc>
                  <a:txBody>
                    <a:bodyPr/>
                    <a:lstStyle/>
                    <a:p>
                      <a:pPr algn="r"/>
                      <a:r>
                        <a:rPr lang="en-US" dirty="0" smtClean="0"/>
                        <a:t>Air</a:t>
                      </a:r>
                      <a:endParaRPr lang="en-US" dirty="0"/>
                    </a:p>
                  </a:txBody>
                  <a:tcPr/>
                </a:tc>
                <a:tc>
                  <a:txBody>
                    <a:bodyPr/>
                    <a:lstStyle/>
                    <a:p>
                      <a:pPr algn="r"/>
                      <a:endParaRPr lang="en-US" dirty="0"/>
                    </a:p>
                  </a:txBody>
                  <a:tcPr/>
                </a:tc>
              </a:tr>
            </a:tbl>
          </a:graphicData>
        </a:graphic>
      </p:graphicFrame>
      <p:sp>
        <p:nvSpPr>
          <p:cNvPr id="4" name="제목 1"/>
          <p:cNvSpPr txBox="1">
            <a:spLocks/>
          </p:cNvSpPr>
          <p:nvPr/>
        </p:nvSpPr>
        <p:spPr>
          <a:xfrm>
            <a:off x="5940152" y="398079"/>
            <a:ext cx="2376264" cy="648072"/>
          </a:xfrm>
          <a:prstGeom prst="rect">
            <a:avLst/>
          </a:prstGeom>
        </p:spPr>
        <p:txBody>
          <a:bodyPr vert="horz" lIns="91440" tIns="45720" rIns="91440" bIns="45720" rtlCol="0" anchor="ctr">
            <a:normAutofit fontScale="92500"/>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500" dirty="0" smtClean="0"/>
              <a:t>Degree: 45</a:t>
            </a:r>
            <a:endParaRPr lang="en-US" sz="3500" dirty="0"/>
          </a:p>
        </p:txBody>
      </p:sp>
    </p:spTree>
    <p:extLst>
      <p:ext uri="{BB962C8B-B14F-4D97-AF65-F5344CB8AC3E}">
        <p14:creationId xmlns:p14="http://schemas.microsoft.com/office/powerpoint/2010/main" val="3530167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p:cNvPicPr>
            <a:picLocks noChangeAspect="1"/>
          </p:cNvPicPr>
          <p:nvPr/>
        </p:nvPicPr>
        <p:blipFill rotWithShape="1">
          <a:blip r:embed="rId3">
            <a:extLst>
              <a:ext uri="{28A0092B-C50C-407E-A947-70E740481C1C}">
                <a14:useLocalDpi xmlns:a14="http://schemas.microsoft.com/office/drawing/2010/main" val="0"/>
              </a:ext>
            </a:extLst>
          </a:blip>
          <a:srcRect l="4308" t="14568" r="10769" b="9314"/>
          <a:stretch/>
        </p:blipFill>
        <p:spPr>
          <a:xfrm>
            <a:off x="0" y="1700808"/>
            <a:ext cx="9120750" cy="4428191"/>
          </a:xfrm>
          <a:prstGeom prst="rect">
            <a:avLst/>
          </a:prstGeom>
        </p:spPr>
      </p:pic>
      <p:sp>
        <p:nvSpPr>
          <p:cNvPr id="4" name="제목 1"/>
          <p:cNvSpPr>
            <a:spLocks noGrp="1"/>
          </p:cNvSpPr>
          <p:nvPr>
            <p:ph type="title"/>
          </p:nvPr>
        </p:nvSpPr>
        <p:spPr>
          <a:xfrm>
            <a:off x="251520" y="260648"/>
            <a:ext cx="2952328" cy="648072"/>
          </a:xfrm>
        </p:spPr>
        <p:txBody>
          <a:bodyPr>
            <a:normAutofit/>
          </a:bodyPr>
          <a:lstStyle/>
          <a:p>
            <a:pPr algn="l"/>
            <a:r>
              <a:rPr lang="ko-KR" altLang="en-US" sz="3500" b="1" dirty="0" smtClean="0"/>
              <a:t>결과</a:t>
            </a:r>
            <a:r>
              <a:rPr lang="en-US" altLang="ko-KR" sz="3500" b="1" dirty="0"/>
              <a:t> (1)</a:t>
            </a:r>
            <a:endParaRPr lang="en-US" sz="3500" b="1" dirty="0"/>
          </a:p>
        </p:txBody>
      </p:sp>
    </p:spTree>
    <p:extLst>
      <p:ext uri="{BB962C8B-B14F-4D97-AF65-F5344CB8AC3E}">
        <p14:creationId xmlns:p14="http://schemas.microsoft.com/office/powerpoint/2010/main" val="2517543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3">
            <a:extLst>
              <a:ext uri="{28A0092B-C50C-407E-A947-70E740481C1C}">
                <a14:useLocalDpi xmlns:a14="http://schemas.microsoft.com/office/drawing/2010/main" val="0"/>
              </a:ext>
            </a:extLst>
          </a:blip>
          <a:srcRect l="10000" t="8109" r="9692" b="7015"/>
          <a:stretch/>
        </p:blipFill>
        <p:spPr>
          <a:xfrm>
            <a:off x="14068" y="1556792"/>
            <a:ext cx="9129932" cy="4739869"/>
          </a:xfrm>
          <a:prstGeom prst="rect">
            <a:avLst/>
          </a:prstGeom>
        </p:spPr>
      </p:pic>
      <p:sp>
        <p:nvSpPr>
          <p:cNvPr id="4" name="제목 1"/>
          <p:cNvSpPr>
            <a:spLocks noGrp="1"/>
          </p:cNvSpPr>
          <p:nvPr>
            <p:ph type="title"/>
          </p:nvPr>
        </p:nvSpPr>
        <p:spPr>
          <a:xfrm>
            <a:off x="251520" y="260648"/>
            <a:ext cx="2952328" cy="648072"/>
          </a:xfrm>
        </p:spPr>
        <p:txBody>
          <a:bodyPr>
            <a:normAutofit/>
          </a:bodyPr>
          <a:lstStyle/>
          <a:p>
            <a:pPr algn="l"/>
            <a:r>
              <a:rPr lang="ko-KR" altLang="en-US" sz="3500" b="1" dirty="0" smtClean="0"/>
              <a:t>결과</a:t>
            </a:r>
            <a:r>
              <a:rPr lang="en-US" altLang="ko-KR" sz="3500" b="1" dirty="0"/>
              <a:t> (1)</a:t>
            </a:r>
            <a:endParaRPr lang="en-US" sz="3500" b="1" dirty="0"/>
          </a:p>
        </p:txBody>
      </p:sp>
    </p:spTree>
    <p:extLst>
      <p:ext uri="{BB962C8B-B14F-4D97-AF65-F5344CB8AC3E}">
        <p14:creationId xmlns:p14="http://schemas.microsoft.com/office/powerpoint/2010/main" val="2401408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251520" y="260648"/>
            <a:ext cx="2952328" cy="648072"/>
          </a:xfrm>
        </p:spPr>
        <p:txBody>
          <a:bodyPr>
            <a:normAutofit/>
          </a:bodyPr>
          <a:lstStyle/>
          <a:p>
            <a:pPr algn="l"/>
            <a:r>
              <a:rPr lang="ko-KR" altLang="en-US" sz="3500" b="1" dirty="0" smtClean="0"/>
              <a:t>결과</a:t>
            </a:r>
            <a:r>
              <a:rPr lang="en-US" altLang="ko-KR" sz="3500" b="1" dirty="0"/>
              <a:t> </a:t>
            </a:r>
            <a:r>
              <a:rPr lang="en-US" altLang="ko-KR" sz="3500" b="1" dirty="0" smtClean="0"/>
              <a:t>(2)</a:t>
            </a:r>
            <a:endParaRPr lang="en-US" sz="3500" b="1" dirty="0"/>
          </a:p>
        </p:txBody>
      </p:sp>
      <p:graphicFrame>
        <p:nvGraphicFramePr>
          <p:cNvPr id="3" name="표 2"/>
          <p:cNvGraphicFramePr>
            <a:graphicFrameLocks noGrp="1"/>
          </p:cNvGraphicFramePr>
          <p:nvPr>
            <p:extLst>
              <p:ext uri="{D42A27DB-BD31-4B8C-83A1-F6EECF244321}">
                <p14:modId xmlns:p14="http://schemas.microsoft.com/office/powerpoint/2010/main" val="315892524"/>
              </p:ext>
            </p:extLst>
          </p:nvPr>
        </p:nvGraphicFramePr>
        <p:xfrm>
          <a:off x="1115616" y="980728"/>
          <a:ext cx="7200800" cy="5676324"/>
        </p:xfrm>
        <a:graphic>
          <a:graphicData uri="http://schemas.openxmlformats.org/drawingml/2006/table">
            <a:tbl>
              <a:tblPr firstRow="1" bandRow="1">
                <a:tableStyleId>{5C22544A-7EE6-4342-B048-85BDC9FD1C3A}</a:tableStyleId>
              </a:tblPr>
              <a:tblGrid>
                <a:gridCol w="1449322"/>
                <a:gridCol w="1365460"/>
                <a:gridCol w="2151040"/>
                <a:gridCol w="2234978"/>
              </a:tblGrid>
              <a:tr h="504056">
                <a:tc>
                  <a:txBody>
                    <a:bodyPr/>
                    <a:lstStyle/>
                    <a:p>
                      <a:r>
                        <a:rPr lang="en-US" dirty="0" smtClean="0"/>
                        <a:t>Layer</a:t>
                      </a:r>
                      <a:endParaRPr lang="en-US" dirty="0"/>
                    </a:p>
                  </a:txBody>
                  <a:tcPr/>
                </a:tc>
                <a:tc>
                  <a:txBody>
                    <a:bodyPr/>
                    <a:lstStyle/>
                    <a:p>
                      <a:r>
                        <a:rPr lang="en-US" dirty="0" smtClean="0"/>
                        <a:t>Material</a:t>
                      </a:r>
                      <a:endParaRPr lang="en-US" dirty="0"/>
                    </a:p>
                  </a:txBody>
                  <a:tcPr/>
                </a:tc>
                <a:tc>
                  <a:txBody>
                    <a:bodyPr/>
                    <a:lstStyle/>
                    <a:p>
                      <a:r>
                        <a:rPr lang="en-US" dirty="0" smtClean="0"/>
                        <a:t>Physical </a:t>
                      </a:r>
                    </a:p>
                    <a:p>
                      <a:r>
                        <a:rPr lang="en-US" dirty="0" smtClean="0"/>
                        <a:t>Thickness(nm)</a:t>
                      </a:r>
                      <a:endParaRPr lang="en-US" dirty="0"/>
                    </a:p>
                  </a:txBody>
                  <a:tcPr/>
                </a:tc>
                <a:tc>
                  <a:txBody>
                    <a:bodyPr/>
                    <a:lstStyle/>
                    <a:p>
                      <a:r>
                        <a:rPr lang="en-US" dirty="0" smtClean="0"/>
                        <a:t>Medium </a:t>
                      </a:r>
                    </a:p>
                    <a:p>
                      <a:r>
                        <a:rPr lang="en-US" dirty="0" smtClean="0"/>
                        <a:t>Thickness(mm)</a:t>
                      </a:r>
                    </a:p>
                  </a:txBody>
                  <a:tcPr/>
                </a:tc>
              </a:tr>
              <a:tr h="419687">
                <a:tc>
                  <a:txBody>
                    <a:bodyPr/>
                    <a:lstStyle/>
                    <a:p>
                      <a:r>
                        <a:rPr lang="en-US" dirty="0" smtClean="0"/>
                        <a:t>Medium</a:t>
                      </a:r>
                      <a:endParaRPr lang="en-US" dirty="0"/>
                    </a:p>
                  </a:txBody>
                  <a:tcPr/>
                </a:tc>
                <a:tc>
                  <a:txBody>
                    <a:bodyPr/>
                    <a:lstStyle/>
                    <a:p>
                      <a:pPr algn="r"/>
                      <a:r>
                        <a:rPr lang="en-US" dirty="0" smtClean="0"/>
                        <a:t>Air</a:t>
                      </a:r>
                      <a:endParaRPr lang="en-US" dirty="0"/>
                    </a:p>
                  </a:txBody>
                  <a:tcPr/>
                </a:tc>
                <a:tc>
                  <a:txBody>
                    <a:bodyPr/>
                    <a:lstStyle/>
                    <a:p>
                      <a:pPr algn="r"/>
                      <a:endParaRPr lang="en-US" dirty="0"/>
                    </a:p>
                  </a:txBody>
                  <a:tcPr/>
                </a:tc>
                <a:tc>
                  <a:txBody>
                    <a:bodyPr/>
                    <a:lstStyle/>
                    <a:p>
                      <a:pPr algn="r"/>
                      <a:endParaRPr lang="en-US"/>
                    </a:p>
                  </a:txBody>
                  <a:tcPr/>
                </a:tc>
              </a:tr>
              <a:tr h="419687">
                <a:tc>
                  <a:txBody>
                    <a:bodyPr/>
                    <a:lstStyle/>
                    <a:p>
                      <a:r>
                        <a:rPr lang="en-US" dirty="0" smtClean="0"/>
                        <a:t>1</a:t>
                      </a:r>
                      <a:endParaRPr lang="en-US" dirty="0"/>
                    </a:p>
                  </a:txBody>
                  <a:tcPr/>
                </a:tc>
                <a:tc>
                  <a:txBody>
                    <a:bodyPr/>
                    <a:lstStyle/>
                    <a:p>
                      <a:pPr algn="r"/>
                      <a:r>
                        <a:rPr lang="en-US" dirty="0" smtClean="0"/>
                        <a:t>Tio2</a:t>
                      </a:r>
                      <a:endParaRPr lang="en-US" dirty="0"/>
                    </a:p>
                  </a:txBody>
                  <a:tcPr/>
                </a:tc>
                <a:tc>
                  <a:txBody>
                    <a:bodyPr/>
                    <a:lstStyle/>
                    <a:p>
                      <a:pPr algn="r"/>
                      <a:r>
                        <a:rPr lang="en-US" dirty="0" smtClean="0"/>
                        <a:t>42</a:t>
                      </a:r>
                      <a:endParaRPr lang="en-US" dirty="0"/>
                    </a:p>
                  </a:txBody>
                  <a:tcPr/>
                </a:tc>
                <a:tc>
                  <a:txBody>
                    <a:bodyPr/>
                    <a:lstStyle/>
                    <a:p>
                      <a:pPr algn="r"/>
                      <a:endParaRPr lang="en-US"/>
                    </a:p>
                  </a:txBody>
                  <a:tcPr/>
                </a:tc>
              </a:tr>
              <a:tr h="419687">
                <a:tc>
                  <a:txBody>
                    <a:bodyPr/>
                    <a:lstStyle/>
                    <a:p>
                      <a:r>
                        <a:rPr lang="en-US" dirty="0" smtClean="0"/>
                        <a:t>2</a:t>
                      </a:r>
                      <a:endParaRPr lang="en-US" dirty="0"/>
                    </a:p>
                  </a:txBody>
                  <a:tcPr/>
                </a:tc>
                <a:tc>
                  <a:txBody>
                    <a:bodyPr/>
                    <a:lstStyle/>
                    <a:p>
                      <a:pPr algn="r"/>
                      <a:r>
                        <a:rPr lang="en-US" dirty="0" smtClean="0"/>
                        <a:t>Ag</a:t>
                      </a:r>
                      <a:endParaRPr lang="en-US" dirty="0"/>
                    </a:p>
                  </a:txBody>
                  <a:tcPr/>
                </a:tc>
                <a:tc>
                  <a:txBody>
                    <a:bodyPr/>
                    <a:lstStyle/>
                    <a:p>
                      <a:pPr algn="r"/>
                      <a:r>
                        <a:rPr lang="en-US" dirty="0" smtClean="0"/>
                        <a:t>30</a:t>
                      </a:r>
                      <a:endParaRPr lang="en-US" dirty="0"/>
                    </a:p>
                  </a:txBody>
                  <a:tcPr/>
                </a:tc>
                <a:tc>
                  <a:txBody>
                    <a:bodyPr/>
                    <a:lstStyle/>
                    <a:p>
                      <a:pPr algn="r"/>
                      <a:endParaRPr lang="en-US"/>
                    </a:p>
                  </a:txBody>
                  <a:tcPr/>
                </a:tc>
              </a:tr>
              <a:tr h="419687">
                <a:tc>
                  <a:txBody>
                    <a:bodyPr/>
                    <a:lstStyle/>
                    <a:p>
                      <a:r>
                        <a:rPr lang="en-US" dirty="0" smtClean="0"/>
                        <a:t>3</a:t>
                      </a:r>
                      <a:endParaRPr lang="en-US" dirty="0"/>
                    </a:p>
                  </a:txBody>
                  <a:tcPr/>
                </a:tc>
                <a:tc>
                  <a:txBody>
                    <a:bodyPr/>
                    <a:lstStyle/>
                    <a:p>
                      <a:pPr algn="r"/>
                      <a:r>
                        <a:rPr lang="en-US" dirty="0" smtClean="0"/>
                        <a:t>Tio2</a:t>
                      </a:r>
                      <a:endParaRPr lang="en-US" dirty="0"/>
                    </a:p>
                  </a:txBody>
                  <a:tcPr/>
                </a:tc>
                <a:tc>
                  <a:txBody>
                    <a:bodyPr/>
                    <a:lstStyle/>
                    <a:p>
                      <a:pPr algn="r"/>
                      <a:r>
                        <a:rPr lang="en-US" dirty="0" smtClean="0"/>
                        <a:t>68</a:t>
                      </a:r>
                      <a:endParaRPr lang="en-US" dirty="0"/>
                    </a:p>
                  </a:txBody>
                  <a:tcPr/>
                </a:tc>
                <a:tc>
                  <a:txBody>
                    <a:bodyPr/>
                    <a:lstStyle/>
                    <a:p>
                      <a:pPr algn="r"/>
                      <a:endParaRPr lang="en-US"/>
                    </a:p>
                  </a:txBody>
                  <a:tcPr/>
                </a:tc>
              </a:tr>
              <a:tr h="419687">
                <a:tc>
                  <a:txBody>
                    <a:bodyPr/>
                    <a:lstStyle/>
                    <a:p>
                      <a:r>
                        <a:rPr lang="en-US" dirty="0" smtClean="0"/>
                        <a:t>4</a:t>
                      </a:r>
                      <a:endParaRPr lang="en-US" dirty="0"/>
                    </a:p>
                  </a:txBody>
                  <a:tcPr/>
                </a:tc>
                <a:tc>
                  <a:txBody>
                    <a:bodyPr/>
                    <a:lstStyle/>
                    <a:p>
                      <a:pPr algn="r"/>
                      <a:r>
                        <a:rPr lang="en-US" dirty="0" smtClean="0"/>
                        <a:t>Ag</a:t>
                      </a:r>
                      <a:endParaRPr lang="en-US" dirty="0"/>
                    </a:p>
                  </a:txBody>
                  <a:tcPr/>
                </a:tc>
                <a:tc>
                  <a:txBody>
                    <a:bodyPr/>
                    <a:lstStyle/>
                    <a:p>
                      <a:pPr algn="r"/>
                      <a:r>
                        <a:rPr lang="en-US" dirty="0" smtClean="0"/>
                        <a:t>40</a:t>
                      </a:r>
                      <a:endParaRPr lang="en-US" dirty="0"/>
                    </a:p>
                  </a:txBody>
                  <a:tcPr/>
                </a:tc>
                <a:tc>
                  <a:txBody>
                    <a:bodyPr/>
                    <a:lstStyle/>
                    <a:p>
                      <a:pPr algn="r"/>
                      <a:endParaRPr lang="en-US" dirty="0"/>
                    </a:p>
                  </a:txBody>
                  <a:tcPr/>
                </a:tc>
              </a:tr>
              <a:tr h="419687">
                <a:tc>
                  <a:txBody>
                    <a:bodyPr/>
                    <a:lstStyle/>
                    <a:p>
                      <a:r>
                        <a:rPr lang="en-US" dirty="0" smtClean="0"/>
                        <a:t>5</a:t>
                      </a:r>
                      <a:endParaRPr lang="en-US" dirty="0"/>
                    </a:p>
                  </a:txBody>
                  <a:tcPr/>
                </a:tc>
                <a:tc>
                  <a:txBody>
                    <a:bodyPr/>
                    <a:lstStyle/>
                    <a:p>
                      <a:pPr algn="r"/>
                      <a:r>
                        <a:rPr lang="en-US" dirty="0" smtClean="0"/>
                        <a:t>Tio2</a:t>
                      </a:r>
                      <a:endParaRPr lang="en-US" dirty="0"/>
                    </a:p>
                  </a:txBody>
                  <a:tcPr/>
                </a:tc>
                <a:tc>
                  <a:txBody>
                    <a:bodyPr/>
                    <a:lstStyle/>
                    <a:p>
                      <a:pPr algn="r"/>
                      <a:r>
                        <a:rPr lang="en-US" dirty="0" smtClean="0"/>
                        <a:t>66</a:t>
                      </a:r>
                      <a:endParaRPr lang="en-US" dirty="0"/>
                    </a:p>
                  </a:txBody>
                  <a:tcPr/>
                </a:tc>
                <a:tc>
                  <a:txBody>
                    <a:bodyPr/>
                    <a:lstStyle/>
                    <a:p>
                      <a:pPr algn="r"/>
                      <a:endParaRPr lang="en-US" dirty="0"/>
                    </a:p>
                  </a:txBody>
                  <a:tcPr/>
                </a:tc>
              </a:tr>
              <a:tr h="419687">
                <a:tc>
                  <a:txBody>
                    <a:bodyPr/>
                    <a:lstStyle/>
                    <a:p>
                      <a:r>
                        <a:rPr lang="en-US" dirty="0" smtClean="0"/>
                        <a:t>6</a:t>
                      </a:r>
                      <a:endParaRPr lang="en-US" dirty="0"/>
                    </a:p>
                  </a:txBody>
                  <a:tcPr/>
                </a:tc>
                <a:tc>
                  <a:txBody>
                    <a:bodyPr/>
                    <a:lstStyle/>
                    <a:p>
                      <a:pPr algn="r"/>
                      <a:r>
                        <a:rPr lang="en-US" dirty="0" smtClean="0"/>
                        <a:t>Ag</a:t>
                      </a:r>
                      <a:endParaRPr lang="en-US" dirty="0"/>
                    </a:p>
                  </a:txBody>
                  <a:tcPr/>
                </a:tc>
                <a:tc>
                  <a:txBody>
                    <a:bodyPr/>
                    <a:lstStyle/>
                    <a:p>
                      <a:pPr algn="r"/>
                      <a:r>
                        <a:rPr lang="en-US" dirty="0" smtClean="0"/>
                        <a:t>30</a:t>
                      </a:r>
                      <a:endParaRPr lang="en-US" dirty="0"/>
                    </a:p>
                  </a:txBody>
                  <a:tcPr/>
                </a:tc>
                <a:tc>
                  <a:txBody>
                    <a:bodyPr/>
                    <a:lstStyle/>
                    <a:p>
                      <a:pPr algn="r"/>
                      <a:endParaRPr lang="en-US" dirty="0"/>
                    </a:p>
                  </a:txBody>
                  <a:tcPr/>
                </a:tc>
              </a:tr>
              <a:tr h="419687">
                <a:tc>
                  <a:txBody>
                    <a:bodyPr/>
                    <a:lstStyle/>
                    <a:p>
                      <a:r>
                        <a:rPr lang="en-US" dirty="0" smtClean="0"/>
                        <a:t>7</a:t>
                      </a:r>
                      <a:endParaRPr lang="en-US" dirty="0"/>
                    </a:p>
                  </a:txBody>
                  <a:tcPr/>
                </a:tc>
                <a:tc>
                  <a:txBody>
                    <a:bodyPr/>
                    <a:lstStyle/>
                    <a:p>
                      <a:pPr algn="r"/>
                      <a:r>
                        <a:rPr lang="en-US" dirty="0" smtClean="0"/>
                        <a:t>Tio2</a:t>
                      </a:r>
                      <a:endParaRPr lang="en-US" dirty="0"/>
                    </a:p>
                  </a:txBody>
                  <a:tcPr/>
                </a:tc>
                <a:tc>
                  <a:txBody>
                    <a:bodyPr/>
                    <a:lstStyle/>
                    <a:p>
                      <a:pPr algn="r"/>
                      <a:r>
                        <a:rPr lang="en-US" dirty="0" smtClean="0"/>
                        <a:t>80</a:t>
                      </a:r>
                      <a:endParaRPr lang="en-US" dirty="0"/>
                    </a:p>
                  </a:txBody>
                  <a:tcPr/>
                </a:tc>
                <a:tc>
                  <a:txBody>
                    <a:bodyPr/>
                    <a:lstStyle/>
                    <a:p>
                      <a:pPr algn="r"/>
                      <a:endParaRPr lang="en-US"/>
                    </a:p>
                  </a:txBody>
                  <a:tcPr/>
                </a:tc>
              </a:tr>
              <a:tr h="419687">
                <a:tc>
                  <a:txBody>
                    <a:bodyPr/>
                    <a:lstStyle/>
                    <a:p>
                      <a:r>
                        <a:rPr lang="en-US" dirty="0" smtClean="0"/>
                        <a:t>8</a:t>
                      </a:r>
                      <a:endParaRPr lang="en-US" dirty="0"/>
                    </a:p>
                  </a:txBody>
                  <a:tcPr/>
                </a:tc>
                <a:tc>
                  <a:txBody>
                    <a:bodyPr/>
                    <a:lstStyle/>
                    <a:p>
                      <a:pPr algn="r"/>
                      <a:r>
                        <a:rPr lang="en-US" dirty="0" smtClean="0"/>
                        <a:t>Ag</a:t>
                      </a:r>
                      <a:endParaRPr lang="en-US" dirty="0"/>
                    </a:p>
                  </a:txBody>
                  <a:tcPr/>
                </a:tc>
                <a:tc>
                  <a:txBody>
                    <a:bodyPr/>
                    <a:lstStyle/>
                    <a:p>
                      <a:pPr algn="r"/>
                      <a:r>
                        <a:rPr lang="en-US" dirty="0" smtClean="0"/>
                        <a:t>10</a:t>
                      </a:r>
                      <a:endParaRPr lang="en-US" dirty="0"/>
                    </a:p>
                  </a:txBody>
                  <a:tcPr/>
                </a:tc>
                <a:tc>
                  <a:txBody>
                    <a:bodyPr/>
                    <a:lstStyle/>
                    <a:p>
                      <a:pPr algn="r"/>
                      <a:endParaRPr lang="en-US"/>
                    </a:p>
                  </a:txBody>
                  <a:tcPr/>
                </a:tc>
              </a:tr>
              <a:tr h="419687">
                <a:tc>
                  <a:txBody>
                    <a:bodyPr/>
                    <a:lstStyle/>
                    <a:p>
                      <a:r>
                        <a:rPr lang="en-US" dirty="0" smtClean="0"/>
                        <a:t>9</a:t>
                      </a:r>
                      <a:endParaRPr lang="en-US" dirty="0"/>
                    </a:p>
                  </a:txBody>
                  <a:tcPr/>
                </a:tc>
                <a:tc>
                  <a:txBody>
                    <a:bodyPr/>
                    <a:lstStyle/>
                    <a:p>
                      <a:pPr algn="r"/>
                      <a:r>
                        <a:rPr lang="en-US" dirty="0" smtClean="0"/>
                        <a:t>Tio2</a:t>
                      </a:r>
                      <a:endParaRPr lang="en-US" dirty="0"/>
                    </a:p>
                  </a:txBody>
                  <a:tcPr/>
                </a:tc>
                <a:tc>
                  <a:txBody>
                    <a:bodyPr/>
                    <a:lstStyle/>
                    <a:p>
                      <a:pPr algn="r"/>
                      <a:r>
                        <a:rPr lang="en-US" dirty="0" smtClean="0"/>
                        <a:t>42</a:t>
                      </a:r>
                      <a:endParaRPr lang="en-US" dirty="0"/>
                    </a:p>
                  </a:txBody>
                  <a:tcPr/>
                </a:tc>
                <a:tc>
                  <a:txBody>
                    <a:bodyPr/>
                    <a:lstStyle/>
                    <a:p>
                      <a:pPr algn="r"/>
                      <a:endParaRPr lang="en-US"/>
                    </a:p>
                  </a:txBody>
                  <a:tcPr/>
                </a:tc>
              </a:tr>
              <a:tr h="419687">
                <a:tc>
                  <a:txBody>
                    <a:bodyPr/>
                    <a:lstStyle/>
                    <a:p>
                      <a:r>
                        <a:rPr lang="en-US" dirty="0" smtClean="0"/>
                        <a:t>10</a:t>
                      </a:r>
                      <a:endParaRPr lang="en-US" dirty="0"/>
                    </a:p>
                  </a:txBody>
                  <a:tcPr/>
                </a:tc>
                <a:tc>
                  <a:txBody>
                    <a:bodyPr/>
                    <a:lstStyle/>
                    <a:p>
                      <a:pPr algn="r"/>
                      <a:r>
                        <a:rPr lang="en-US" dirty="0" smtClean="0"/>
                        <a:t>Glass</a:t>
                      </a:r>
                      <a:endParaRPr lang="en-US" dirty="0"/>
                    </a:p>
                  </a:txBody>
                  <a:tcPr/>
                </a:tc>
                <a:tc>
                  <a:txBody>
                    <a:bodyPr/>
                    <a:lstStyle/>
                    <a:p>
                      <a:pPr algn="r"/>
                      <a:endParaRPr lang="en-US" dirty="0"/>
                    </a:p>
                  </a:txBody>
                  <a:tcPr/>
                </a:tc>
                <a:tc>
                  <a:txBody>
                    <a:bodyPr/>
                    <a:lstStyle/>
                    <a:p>
                      <a:pPr algn="r"/>
                      <a:r>
                        <a:rPr lang="en-US" dirty="0" smtClean="0"/>
                        <a:t>1</a:t>
                      </a:r>
                      <a:endParaRPr lang="en-US" dirty="0"/>
                    </a:p>
                  </a:txBody>
                  <a:tcPr/>
                </a:tc>
              </a:tr>
              <a:tr h="419687">
                <a:tc>
                  <a:txBody>
                    <a:bodyPr/>
                    <a:lstStyle/>
                    <a:p>
                      <a:r>
                        <a:rPr lang="en-US" dirty="0" smtClean="0"/>
                        <a:t>Substrate</a:t>
                      </a:r>
                      <a:endParaRPr lang="en-US" dirty="0"/>
                    </a:p>
                  </a:txBody>
                  <a:tcPr/>
                </a:tc>
                <a:tc>
                  <a:txBody>
                    <a:bodyPr/>
                    <a:lstStyle/>
                    <a:p>
                      <a:pPr algn="r"/>
                      <a:r>
                        <a:rPr lang="en-US" dirty="0" smtClean="0"/>
                        <a:t>Air</a:t>
                      </a:r>
                      <a:endParaRPr lang="en-US" dirty="0"/>
                    </a:p>
                  </a:txBody>
                  <a:tcPr/>
                </a:tc>
                <a:tc>
                  <a:txBody>
                    <a:bodyPr/>
                    <a:lstStyle/>
                    <a:p>
                      <a:pPr algn="r"/>
                      <a:endParaRPr lang="en-US"/>
                    </a:p>
                  </a:txBody>
                  <a:tcPr/>
                </a:tc>
                <a:tc>
                  <a:txBody>
                    <a:bodyPr/>
                    <a:lstStyle/>
                    <a:p>
                      <a:pPr algn="r"/>
                      <a:endParaRPr lang="en-US" dirty="0"/>
                    </a:p>
                  </a:txBody>
                  <a:tcPr/>
                </a:tc>
              </a:tr>
            </a:tbl>
          </a:graphicData>
        </a:graphic>
      </p:graphicFrame>
      <p:sp>
        <p:nvSpPr>
          <p:cNvPr id="4" name="제목 1"/>
          <p:cNvSpPr txBox="1">
            <a:spLocks/>
          </p:cNvSpPr>
          <p:nvPr/>
        </p:nvSpPr>
        <p:spPr>
          <a:xfrm>
            <a:off x="6156176" y="398079"/>
            <a:ext cx="2376264" cy="64807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500" dirty="0" smtClean="0"/>
              <a:t>Degree: 0</a:t>
            </a:r>
            <a:endParaRPr lang="en-US" sz="3500" dirty="0"/>
          </a:p>
        </p:txBody>
      </p:sp>
    </p:spTree>
    <p:extLst>
      <p:ext uri="{BB962C8B-B14F-4D97-AF65-F5344CB8AC3E}">
        <p14:creationId xmlns:p14="http://schemas.microsoft.com/office/powerpoint/2010/main" val="4054139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3">
            <a:extLst>
              <a:ext uri="{28A0092B-C50C-407E-A947-70E740481C1C}">
                <a14:useLocalDpi xmlns:a14="http://schemas.microsoft.com/office/drawing/2010/main" val="0"/>
              </a:ext>
            </a:extLst>
          </a:blip>
          <a:srcRect l="10293" t="19949" r="31736" b="10147"/>
          <a:stretch/>
        </p:blipFill>
        <p:spPr>
          <a:xfrm>
            <a:off x="251655" y="1053976"/>
            <a:ext cx="8497205" cy="5550024"/>
          </a:xfrm>
          <a:prstGeom prst="rect">
            <a:avLst/>
          </a:prstGeom>
        </p:spPr>
      </p:pic>
      <p:sp>
        <p:nvSpPr>
          <p:cNvPr id="6" name="제목 1"/>
          <p:cNvSpPr>
            <a:spLocks noGrp="1"/>
          </p:cNvSpPr>
          <p:nvPr>
            <p:ph type="title"/>
          </p:nvPr>
        </p:nvSpPr>
        <p:spPr>
          <a:xfrm>
            <a:off x="251520" y="260648"/>
            <a:ext cx="2952328" cy="648072"/>
          </a:xfrm>
        </p:spPr>
        <p:txBody>
          <a:bodyPr>
            <a:normAutofit/>
          </a:bodyPr>
          <a:lstStyle/>
          <a:p>
            <a:pPr algn="l"/>
            <a:r>
              <a:rPr lang="ko-KR" altLang="en-US" sz="3500" b="1" dirty="0"/>
              <a:t>결과</a:t>
            </a:r>
            <a:r>
              <a:rPr lang="en-US" altLang="ko-KR" sz="3500" b="1" dirty="0"/>
              <a:t> (2)</a:t>
            </a:r>
            <a:endParaRPr lang="en-US" sz="3500" b="1" dirty="0"/>
          </a:p>
        </p:txBody>
      </p:sp>
      <p:sp>
        <p:nvSpPr>
          <p:cNvPr id="7" name="제목 1"/>
          <p:cNvSpPr txBox="1">
            <a:spLocks/>
          </p:cNvSpPr>
          <p:nvPr/>
        </p:nvSpPr>
        <p:spPr>
          <a:xfrm>
            <a:off x="4211960" y="1038853"/>
            <a:ext cx="2952328" cy="648072"/>
          </a:xfrm>
          <a:prstGeom prst="rect">
            <a:avLst/>
          </a:prstGeom>
        </p:spPr>
        <p:txBody>
          <a:bodyPr vert="horz" lIns="91440" tIns="45720" rIns="91440" bIns="45720" rtlCol="0" anchor="ctr">
            <a:normAutofit fontScale="92500"/>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ko-KR" altLang="en-US" sz="3500" b="1" dirty="0" smtClean="0"/>
              <a:t>실선</a:t>
            </a:r>
            <a:r>
              <a:rPr lang="en-US" altLang="ko-KR" sz="3500" b="1" dirty="0" smtClean="0"/>
              <a:t>: T, </a:t>
            </a:r>
            <a:r>
              <a:rPr lang="ko-KR" altLang="en-US" sz="3500" b="1" dirty="0" smtClean="0"/>
              <a:t>점선</a:t>
            </a:r>
            <a:r>
              <a:rPr lang="en-US" altLang="ko-KR" sz="3500" b="1" dirty="0" smtClean="0"/>
              <a:t>:R</a:t>
            </a:r>
            <a:endParaRPr lang="en-US" sz="3500" b="1" dirty="0"/>
          </a:p>
        </p:txBody>
      </p:sp>
    </p:spTree>
    <p:extLst>
      <p:ext uri="{BB962C8B-B14F-4D97-AF65-F5344CB8AC3E}">
        <p14:creationId xmlns:p14="http://schemas.microsoft.com/office/powerpoint/2010/main" val="40541395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1535</TotalTime>
  <Words>879</Words>
  <Application>Microsoft Office PowerPoint</Application>
  <PresentationFormat>화면 슬라이드 쇼(4:3)</PresentationFormat>
  <Paragraphs>215</Paragraphs>
  <Slides>19</Slides>
  <Notes>19</Notes>
  <HiddenSlides>1</HiddenSlides>
  <MMClips>0</MMClips>
  <ScaleCrop>false</ScaleCrop>
  <HeadingPairs>
    <vt:vector size="4" baseType="variant">
      <vt:variant>
        <vt:lpstr>테마</vt:lpstr>
      </vt:variant>
      <vt:variant>
        <vt:i4>1</vt:i4>
      </vt:variant>
      <vt:variant>
        <vt:lpstr>슬라이드 제목</vt:lpstr>
      </vt:variant>
      <vt:variant>
        <vt:i4>19</vt:i4>
      </vt:variant>
    </vt:vector>
  </HeadingPairs>
  <TitlesOfParts>
    <vt:vector size="20" baseType="lpstr">
      <vt:lpstr>Office 테마</vt:lpstr>
      <vt:lpstr>서성민</vt:lpstr>
      <vt:lpstr>목차</vt:lpstr>
      <vt:lpstr>PowerPoint 프레젠테이션</vt:lpstr>
      <vt:lpstr>PowerPoint 프레젠테이션</vt:lpstr>
      <vt:lpstr>결과(1)</vt:lpstr>
      <vt:lpstr>결과 (1)</vt:lpstr>
      <vt:lpstr>결과 (1)</vt:lpstr>
      <vt:lpstr>결과 (2)</vt:lpstr>
      <vt:lpstr>결과 (2)</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서성민</dc:title>
  <dc:creator>Microsoft Corporation</dc:creator>
  <cp:lastModifiedBy>sungmin seo</cp:lastModifiedBy>
  <cp:revision>103</cp:revision>
  <dcterms:created xsi:type="dcterms:W3CDTF">2006-10-05T04:04:58Z</dcterms:created>
  <dcterms:modified xsi:type="dcterms:W3CDTF">2019-12-20T04:25:53Z</dcterms:modified>
</cp:coreProperties>
</file>