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3" r:id="rId6"/>
    <p:sldId id="260" r:id="rId7"/>
    <p:sldId id="262" r:id="rId8"/>
    <p:sldId id="261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71900" y="4293096"/>
            <a:ext cx="1944216" cy="421695"/>
          </a:xfrm>
        </p:spPr>
        <p:txBody>
          <a:bodyPr>
            <a:normAutofit fontScale="90000"/>
          </a:bodyPr>
          <a:lstStyle/>
          <a:p>
            <a:r>
              <a:rPr lang="ko-KR" altLang="en-US" sz="2500" dirty="0" smtClean="0"/>
              <a:t>서성민</a:t>
            </a:r>
            <a:endParaRPr lang="en-US" sz="25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71600" y="1196752"/>
            <a:ext cx="734481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/>
              <a:t>Transfer Matrix Method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3790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2" t="28112" r="5964" b="22628"/>
          <a:stretch/>
        </p:blipFill>
        <p:spPr bwMode="auto">
          <a:xfrm>
            <a:off x="119191" y="3356992"/>
            <a:ext cx="8593317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" t="42228" r="4914" b="35887"/>
          <a:stretch/>
        </p:blipFill>
        <p:spPr bwMode="auto">
          <a:xfrm>
            <a:off x="107504" y="116632"/>
            <a:ext cx="8605004" cy="114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" t="23875" r="3816" b="54952"/>
          <a:stretch/>
        </p:blipFill>
        <p:spPr bwMode="auto">
          <a:xfrm>
            <a:off x="107504" y="1620473"/>
            <a:ext cx="8568952" cy="108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82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3877" y="1052736"/>
            <a:ext cx="8217159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return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p_light_e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np.real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tmp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np.cos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1j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last_theta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))/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np.real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tmp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np.cos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1j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*theta))/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np.array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tp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)**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+ \</a:t>
            </a:r>
            <a:b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s_light_e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np.real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tmp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np.cos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last_theta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))/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np.real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tmp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np.cos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(theta))/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np.array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ts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)**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3877" y="4852612"/>
            <a:ext cx="443735" cy="42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(j)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1155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404664"/>
            <a:ext cx="8648521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 = np.array([[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0.41847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-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0.15866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-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0.082835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[-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0.091169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0.25243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0.015708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0.0009209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-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0.0025498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0.17860</a:t>
            </a: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]])</a:t>
            </a: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3717032"/>
            <a:ext cx="8648521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g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b =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.RGB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np.real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(power))</a:t>
            </a:r>
            <a:b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denominator = r + g + b</a:t>
            </a:r>
            <a:b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return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[r/denominator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g/denominator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b/denominator]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2343656"/>
            <a:ext cx="443735" cy="42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(k)</a:t>
            </a:r>
            <a:endParaRPr lang="en-US" sz="25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5635734"/>
            <a:ext cx="443735" cy="42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(l)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5796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8416" y="4145305"/>
            <a:ext cx="8490048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.color_matching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np.dot(t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xyz.T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).T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8416" y="1268760"/>
            <a:ext cx="8510764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np.dot(power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.color_matching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8415" y="1822758"/>
            <a:ext cx="443735" cy="42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(m)</a:t>
            </a:r>
            <a:endParaRPr lang="en-US" sz="25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8416" y="5175895"/>
            <a:ext cx="443735" cy="42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(n)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8019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9" t="13508" r="28814" b="14718"/>
          <a:stretch/>
        </p:blipFill>
        <p:spPr bwMode="auto">
          <a:xfrm>
            <a:off x="702151" y="2127171"/>
            <a:ext cx="4774591" cy="446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38609" r="5465" b="22782"/>
          <a:stretch/>
        </p:blipFill>
        <p:spPr bwMode="auto">
          <a:xfrm>
            <a:off x="755576" y="116632"/>
            <a:ext cx="7388942" cy="197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5476742" y="6166774"/>
            <a:ext cx="443735" cy="42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(p)</a:t>
            </a:r>
            <a:endParaRPr lang="en-US" sz="25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154506" y="1673933"/>
            <a:ext cx="443735" cy="42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(o)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4616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68703" y="75906"/>
            <a:ext cx="554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raise </a:t>
            </a:r>
            <a:r>
              <a:rPr lang="en-US" dirty="0" err="1"/>
              <a:t>ValueError</a:t>
            </a:r>
            <a:r>
              <a:rPr lang="en-US" dirty="0"/>
              <a:t>("RGBA values should be within 0-1 range")</a:t>
            </a:r>
          </a:p>
          <a:p>
            <a:r>
              <a:rPr lang="en-US" dirty="0" err="1"/>
              <a:t>ValueError</a:t>
            </a:r>
            <a:r>
              <a:rPr lang="en-US" dirty="0"/>
              <a:t>: RGBA values should be within 0-1 range</a:t>
            </a:r>
          </a:p>
        </p:txBody>
      </p:sp>
      <p:pic>
        <p:nvPicPr>
          <p:cNvPr id="5" name="그림 4" descr="Multi_Laye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" y="75906"/>
            <a:ext cx="3664188" cy="1768918"/>
          </a:xfrm>
          <a:prstGeom prst="rect">
            <a:avLst/>
          </a:prstGeom>
        </p:spPr>
      </p:pic>
      <p:pic>
        <p:nvPicPr>
          <p:cNvPr id="6" name="그림 5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7591821" cy="4656739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3668703" y="1423129"/>
            <a:ext cx="443735" cy="42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(q)</a:t>
            </a:r>
            <a:endParaRPr lang="en-US" sz="25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203381" y="6223884"/>
            <a:ext cx="443735" cy="42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(r)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2890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6"/>
          <p:cNvSpPr txBox="1">
            <a:spLocks/>
          </p:cNvSpPr>
          <p:nvPr/>
        </p:nvSpPr>
        <p:spPr>
          <a:xfrm>
            <a:off x="259839" y="188640"/>
            <a:ext cx="1328192" cy="62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solidFill>
                  <a:schemeClr val="tx1"/>
                </a:solidFill>
              </a:rPr>
              <a:t>계획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23614"/>
              </p:ext>
            </p:extLst>
          </p:nvPr>
        </p:nvGraphicFramePr>
        <p:xfrm>
          <a:off x="0" y="929640"/>
          <a:ext cx="9143999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4"/>
                <a:gridCol w="4968552"/>
                <a:gridCol w="3347863"/>
              </a:tblGrid>
              <a:tr h="35506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날짜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계획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비고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기본 골격 구상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자료 탐색 및 </a:t>
                      </a:r>
                      <a:r>
                        <a:rPr lang="en-US" altLang="ko-KR" dirty="0" smtClean="0"/>
                        <a:t>Matrix</a:t>
                      </a:r>
                      <a:r>
                        <a:rPr lang="en-US" altLang="ko-KR" baseline="0" dirty="0" smtClean="0"/>
                        <a:t> + T,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완료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aseline="0" dirty="0" smtClean="0"/>
                        <a:t>골격 작성 및 </a:t>
                      </a:r>
                      <a:r>
                        <a:rPr lang="en-US" altLang="ko-KR" baseline="0" dirty="0" smtClean="0"/>
                        <a:t>RGB Converter </a:t>
                      </a:r>
                      <a:r>
                        <a:rPr lang="ko-KR" altLang="en-US" baseline="0" dirty="0" smtClean="0"/>
                        <a:t>작성 및 </a:t>
                      </a:r>
                      <a:r>
                        <a:rPr lang="en-US" altLang="ko-KR" baseline="0" dirty="0" smtClean="0"/>
                        <a:t>RGB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완료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</a:t>
                      </a:r>
                      <a:r>
                        <a:rPr lang="en-US" baseline="0" dirty="0" smtClean="0"/>
                        <a:t> Matrix </a:t>
                      </a:r>
                      <a:r>
                        <a:rPr lang="ko-KR" altLang="en-US" baseline="0" dirty="0" smtClean="0"/>
                        <a:t>작성 및 </a:t>
                      </a:r>
                      <a:r>
                        <a:rPr lang="en-US" altLang="ko-KR" baseline="0" dirty="0" smtClean="0"/>
                        <a:t>Matrix + T,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미달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자료의 파장 맞춰야 함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Matrix </a:t>
                      </a:r>
                      <a:r>
                        <a:rPr lang="ko-KR" altLang="en-US" dirty="0" smtClean="0"/>
                        <a:t>오류 수정 및 </a:t>
                      </a:r>
                      <a:r>
                        <a:rPr lang="en-US" altLang="ko-KR" dirty="0" err="1" smtClean="0"/>
                        <a:t>Poynting</a:t>
                      </a:r>
                      <a:r>
                        <a:rPr lang="en-US" altLang="ko-KR" baseline="0" dirty="0" smtClean="0"/>
                        <a:t> 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완료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메인 파일에 연결 후 작동 및 이론검토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완료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10/18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실험 모델 설정 및 </a:t>
                      </a:r>
                      <a:r>
                        <a:rPr lang="en-US" dirty="0" smtClean="0"/>
                        <a:t>Essential</a:t>
                      </a:r>
                      <a:r>
                        <a:rPr lang="en-US" baseline="0" dirty="0" smtClean="0"/>
                        <a:t> Macleod </a:t>
                      </a:r>
                      <a:r>
                        <a:rPr lang="ko-KR" altLang="en-US" baseline="0" dirty="0" smtClean="0"/>
                        <a:t>사용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10/25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비교를 토대로 이론 검토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en-US" altLang="ko-KR" dirty="0" err="1" smtClean="0"/>
                        <a:t>Fabry</a:t>
                      </a:r>
                      <a:r>
                        <a:rPr lang="en-US" altLang="ko-KR" dirty="0" smtClean="0"/>
                        <a:t>-Perot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Essential Macleod </a:t>
                      </a:r>
                      <a:r>
                        <a:rPr lang="ko-KR" altLang="en-US" dirty="0" smtClean="0"/>
                        <a:t>와 비교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smtClean="0"/>
                        <a:t>이론 검토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ko-KR" altLang="en-US" dirty="0" smtClean="0"/>
                        <a:t>차 수정 및 속도 개선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오류 수정 및</a:t>
                      </a:r>
                      <a:r>
                        <a:rPr lang="ko-KR" altLang="en-US" baseline="0" dirty="0" smtClean="0"/>
                        <a:t> 추가 사항 검토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굴절률 측정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오류 수정 및</a:t>
                      </a:r>
                      <a:r>
                        <a:rPr lang="ko-KR" altLang="en-US" baseline="0" dirty="0" smtClean="0"/>
                        <a:t> 추가 사항 검토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오류 수정 및</a:t>
                      </a:r>
                      <a:r>
                        <a:rPr lang="ko-KR" altLang="en-US" baseline="0" dirty="0" smtClean="0"/>
                        <a:t> 추가 사항 검토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오류 수정 및</a:t>
                      </a:r>
                      <a:r>
                        <a:rPr lang="ko-KR" altLang="en-US" baseline="0" dirty="0" smtClean="0"/>
                        <a:t> 추가 사항 검토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오류 수정 및</a:t>
                      </a:r>
                      <a:r>
                        <a:rPr lang="ko-KR" altLang="en-US" baseline="0" dirty="0" smtClean="0"/>
                        <a:t> 추가 사항 검토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오류 수정 및</a:t>
                      </a:r>
                      <a:r>
                        <a:rPr lang="ko-KR" altLang="en-US" baseline="0" dirty="0" smtClean="0"/>
                        <a:t> 추가 사항 검토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43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0900" y="404664"/>
            <a:ext cx="3098971" cy="93610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수정 사항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0900" y="1700808"/>
            <a:ext cx="849694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d_d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np.transpose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d_d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 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# to (4401, layer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num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, 2, 2)</a:t>
            </a:r>
            <a:b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s_s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np.transpose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s_s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 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# (layer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num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 + 1, 2, 2, 4401) to (4401, layer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num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 + 1, 2, 2)</a:t>
            </a:r>
            <a:b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p_p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np.transpose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p_p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20900" y="5229200"/>
            <a:ext cx="7707484" cy="730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 smtClean="0"/>
              <a:t>2</a:t>
            </a:r>
            <a:r>
              <a:rPr lang="ko-KR" altLang="en-US" sz="3000" dirty="0" smtClean="0"/>
              <a:t>차 발표에서 </a:t>
            </a:r>
            <a:r>
              <a:rPr lang="en-US" altLang="ko-KR" sz="3000" dirty="0" err="1" smtClean="0"/>
              <a:t>np.swapaxes</a:t>
            </a:r>
            <a:r>
              <a:rPr lang="ko-KR" altLang="en-US" sz="3000" dirty="0" smtClean="0"/>
              <a:t>를 썼으나 </a:t>
            </a:r>
            <a:r>
              <a:rPr lang="en-US" altLang="ko-KR" sz="3000" dirty="0" err="1" smtClean="0"/>
              <a:t>np.transpose</a:t>
            </a:r>
            <a:r>
              <a:rPr lang="ko-KR" altLang="en-US" sz="3000" dirty="0" smtClean="0"/>
              <a:t>로 수정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6012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3096344" cy="792088"/>
          </a:xfrm>
        </p:spPr>
        <p:txBody>
          <a:bodyPr/>
          <a:lstStyle/>
          <a:p>
            <a:r>
              <a:rPr lang="ko-KR" altLang="en-US" dirty="0" smtClean="0"/>
              <a:t>진행 </a:t>
            </a:r>
            <a:r>
              <a:rPr lang="ko-KR" altLang="en-US" dirty="0"/>
              <a:t>상황</a:t>
            </a:r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50671" y="1988840"/>
            <a:ext cx="8064896" cy="439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dirty="0" smtClean="0"/>
              <a:t>1. </a:t>
            </a:r>
            <a:r>
              <a:rPr lang="ko-KR" altLang="en-US" sz="2500" dirty="0" smtClean="0"/>
              <a:t>파일 작성 완료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그래프 그려봄</a:t>
            </a:r>
            <a:endParaRPr lang="en-US" altLang="ko-KR" sz="2500" dirty="0" smtClean="0"/>
          </a:p>
          <a:p>
            <a:pPr algn="l"/>
            <a:endParaRPr lang="en-US" altLang="ko-KR" sz="2500" dirty="0" smtClean="0"/>
          </a:p>
          <a:p>
            <a:pPr algn="l"/>
            <a:r>
              <a:rPr lang="en-US" altLang="ko-KR" sz="2500" dirty="0" smtClean="0"/>
              <a:t>2. Essential Macleod </a:t>
            </a:r>
            <a:r>
              <a:rPr lang="ko-KR" altLang="en-US" sz="2500" dirty="0" smtClean="0"/>
              <a:t>비교는 안 함</a:t>
            </a:r>
            <a:endParaRPr lang="en-US" altLang="ko-KR" sz="2500" dirty="0" smtClean="0"/>
          </a:p>
          <a:p>
            <a:pPr algn="l"/>
            <a:endParaRPr lang="en-US" altLang="ko-KR" sz="2500" dirty="0" smtClean="0"/>
          </a:p>
          <a:p>
            <a:pPr algn="l"/>
            <a:r>
              <a:rPr lang="en-US" altLang="ko-KR" sz="2500" dirty="0" smtClean="0"/>
              <a:t>3. Power</a:t>
            </a:r>
            <a:r>
              <a:rPr lang="ko-KR" altLang="en-US" sz="2500" dirty="0" smtClean="0"/>
              <a:t>가 음수로 나오는 경우 등 문제가 있음</a:t>
            </a:r>
            <a:endParaRPr lang="en-US" altLang="ko-KR" sz="2500" dirty="0" smtClean="0"/>
          </a:p>
          <a:p>
            <a:pPr algn="l"/>
            <a:endParaRPr lang="en-US" altLang="ko-KR" sz="2500" dirty="0"/>
          </a:p>
          <a:p>
            <a:pPr algn="l"/>
            <a:r>
              <a:rPr lang="en-US" altLang="ko-KR" sz="2500" dirty="0" smtClean="0"/>
              <a:t>4. 2</a:t>
            </a:r>
            <a:r>
              <a:rPr lang="ko-KR" altLang="en-US" sz="2500" dirty="0" smtClean="0"/>
              <a:t>차 발표 미달 사유인 파장 값 맞추는 문제해결</a:t>
            </a:r>
            <a:endParaRPr lang="en-US" altLang="ko-KR" sz="2500" dirty="0" smtClean="0"/>
          </a:p>
          <a:p>
            <a:pPr algn="l"/>
            <a:endParaRPr lang="en-US" altLang="ko-KR" sz="2500" dirty="0"/>
          </a:p>
          <a:p>
            <a:pPr algn="l"/>
            <a:r>
              <a:rPr lang="en-US" altLang="ko-KR" sz="2500" dirty="0" smtClean="0"/>
              <a:t>5. </a:t>
            </a:r>
            <a:r>
              <a:rPr lang="ko-KR" altLang="en-US" sz="2500" dirty="0" smtClean="0"/>
              <a:t>중간고사 기간 관계로 </a:t>
            </a:r>
            <a:r>
              <a:rPr lang="en-US" altLang="ko-KR" sz="2500" dirty="0" err="1" smtClean="0"/>
              <a:t>Poynting</a:t>
            </a:r>
            <a:r>
              <a:rPr lang="en-US" altLang="ko-KR" sz="2500" dirty="0" smtClean="0"/>
              <a:t> Vector</a:t>
            </a:r>
            <a:r>
              <a:rPr lang="ko-KR" altLang="en-US" sz="2500" dirty="0" smtClean="0"/>
              <a:t> 계산에 대한 이론적 설명은 중간 발표에 간략히 하기로 변경함</a:t>
            </a:r>
            <a:endParaRPr lang="en-US" altLang="ko-KR" sz="2500" dirty="0"/>
          </a:p>
          <a:p>
            <a:pPr algn="l"/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326665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3826768" cy="99412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알고리즘 개괄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1. </a:t>
            </a:r>
            <a:r>
              <a:rPr lang="ko-KR" altLang="en-US" dirty="0" smtClean="0"/>
              <a:t>입력으로 사용할 빛의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입사각</a:t>
            </a:r>
            <a:r>
              <a:rPr lang="en-US" altLang="ko-KR" dirty="0" smtClean="0"/>
              <a:t>, P-pol </a:t>
            </a:r>
            <a:r>
              <a:rPr lang="ko-KR" altLang="en-US" dirty="0" smtClean="0"/>
              <a:t>비율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재료들 이름 및 두께를 받음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dirty="0" smtClean="0"/>
              <a:t>2. </a:t>
            </a:r>
            <a:r>
              <a:rPr lang="ko-KR" altLang="en-US" dirty="0" smtClean="0"/>
              <a:t>입력오류 검토 후 연산파트로 전달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dirty="0" smtClean="0"/>
              <a:t>3. </a:t>
            </a:r>
            <a:r>
              <a:rPr lang="ko-KR" altLang="en-US" dirty="0" smtClean="0"/>
              <a:t>층 순서대로 투과율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반사율 및 델타 구해줌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P-pol, S-pol</a:t>
            </a:r>
            <a:r>
              <a:rPr lang="ko-KR" altLang="en-US" dirty="0" smtClean="0"/>
              <a:t>에서 총 투과율 연산 후 이를 통해 </a:t>
            </a:r>
            <a:r>
              <a:rPr lang="en-US" altLang="ko-KR" dirty="0" smtClean="0"/>
              <a:t>P-pol, S-pol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Power </a:t>
            </a:r>
            <a:r>
              <a:rPr lang="ko-KR" altLang="en-US" dirty="0" smtClean="0"/>
              <a:t>투과 비율 구함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RGB Converter</a:t>
            </a:r>
            <a:r>
              <a:rPr lang="ko-KR" altLang="en-US" dirty="0" smtClean="0"/>
              <a:t>를 통해 색을 출력하고 이를 적용하여 </a:t>
            </a:r>
            <a:r>
              <a:rPr lang="en-US" altLang="ko-KR" dirty="0" smtClean="0"/>
              <a:t>Plotting</a:t>
            </a:r>
          </a:p>
          <a:p>
            <a:endParaRPr lang="en-US" altLang="ko-K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0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499992" y="116632"/>
            <a:ext cx="396044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/>
          </a:p>
        </p:txBody>
      </p:sp>
      <p:pic>
        <p:nvPicPr>
          <p:cNvPr id="5" name="그림 4" descr="Multi_Laye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3" y="0"/>
            <a:ext cx="4176464" cy="2016223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0" y="2018163"/>
            <a:ext cx="443735" cy="42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(a)</a:t>
            </a:r>
            <a:endParaRPr lang="en-US" sz="2500" dirty="0"/>
          </a:p>
        </p:txBody>
      </p:sp>
      <p:pic>
        <p:nvPicPr>
          <p:cNvPr id="11" name="그림 10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112262"/>
            <a:ext cx="5588706" cy="4711211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3113722" y="6401778"/>
            <a:ext cx="443735" cy="42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(b)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3355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icrosoft Excel (제품 인증 실패) - Glas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" t="24352" r="83231" b="32446"/>
          <a:stretch/>
        </p:blipFill>
        <p:spPr>
          <a:xfrm>
            <a:off x="107504" y="188640"/>
            <a:ext cx="3528392" cy="5229433"/>
          </a:xfrm>
          <a:prstGeom prst="rect">
            <a:avLst/>
          </a:prstGeom>
        </p:spPr>
      </p:pic>
      <p:pic>
        <p:nvPicPr>
          <p:cNvPr id="5" name="그림 4" descr="Microsoft Excel (제품 인증 실패) - LED_BR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" t="24637" r="88495" b="35357"/>
          <a:stretch/>
        </p:blipFill>
        <p:spPr>
          <a:xfrm>
            <a:off x="4941346" y="188640"/>
            <a:ext cx="2619636" cy="518112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5842" y="5369760"/>
            <a:ext cx="443735" cy="42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(c)</a:t>
            </a:r>
            <a:endParaRPr lang="en-US" sz="25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939894" y="5424220"/>
            <a:ext cx="443735" cy="42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(d)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9237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8774" y="365725"/>
            <a:ext cx="805489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ref =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.binary_search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wave_length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refractive_i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True,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extinction_c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8774" y="2225022"/>
            <a:ext cx="811131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.wave_vector_const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np.array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([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20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np.pi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/i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for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i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in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>range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3900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8301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)])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980728"/>
            <a:ext cx="1944216" cy="42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5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05842" y="3677758"/>
            <a:ext cx="443735" cy="42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(f)</a:t>
            </a:r>
            <a:endParaRPr lang="en-US" sz="25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37288" y="1402423"/>
            <a:ext cx="443735" cy="42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(e)</a:t>
            </a:r>
            <a:endParaRPr lang="en-US" sz="25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05840" y="6096684"/>
            <a:ext cx="443735" cy="42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(g)</a:t>
            </a:r>
            <a:endParaRPr lang="en-US" sz="2500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88774" y="4600961"/>
            <a:ext cx="811131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b_layer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alpha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dd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ss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pp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.layer_constructor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b_layer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alpha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ref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thickness)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83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639" y="4005064"/>
            <a:ext cx="805652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total_E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.forward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(light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np.array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([theta]*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4401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q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d_d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s_s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p_p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last_theta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0639" y="1196752"/>
            <a:ext cx="805652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theta_2 = np.arcsin(b_layer*np.sin(theta)/ref)</a:t>
            </a: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60639" y="5733256"/>
            <a:ext cx="443735" cy="42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(i)</a:t>
            </a:r>
            <a:endParaRPr lang="en-US" sz="25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60639" y="2420888"/>
            <a:ext cx="443735" cy="42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(h)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6015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494</Words>
  <Application>Microsoft Office PowerPoint</Application>
  <PresentationFormat>화면 슬라이드 쇼(4:3)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서성민</vt:lpstr>
      <vt:lpstr>PowerPoint 프레젠테이션</vt:lpstr>
      <vt:lpstr>수정 사항</vt:lpstr>
      <vt:lpstr>진행 상황</vt:lpstr>
      <vt:lpstr>알고리즘 개괄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Sungmin Seo</cp:lastModifiedBy>
  <cp:revision>13</cp:revision>
  <dcterms:created xsi:type="dcterms:W3CDTF">2006-10-05T04:04:58Z</dcterms:created>
  <dcterms:modified xsi:type="dcterms:W3CDTF">2019-10-09T15:45:09Z</dcterms:modified>
</cp:coreProperties>
</file>