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7" r:id="rId5"/>
    <p:sldId id="266" r:id="rId6"/>
    <p:sldId id="270" r:id="rId7"/>
    <p:sldId id="271" r:id="rId8"/>
    <p:sldId id="269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1" r:id="rId17"/>
    <p:sldId id="304" r:id="rId18"/>
    <p:sldId id="283" r:id="rId19"/>
    <p:sldId id="284" r:id="rId20"/>
    <p:sldId id="285" r:id="rId21"/>
    <p:sldId id="288" r:id="rId22"/>
    <p:sldId id="286" r:id="rId23"/>
    <p:sldId id="287" r:id="rId24"/>
    <p:sldId id="289" r:id="rId25"/>
    <p:sldId id="290" r:id="rId26"/>
    <p:sldId id="291" r:id="rId27"/>
    <p:sldId id="292" r:id="rId28"/>
    <p:sldId id="293" r:id="rId29"/>
    <p:sldId id="303" r:id="rId30"/>
    <p:sldId id="294" r:id="rId31"/>
    <p:sldId id="296" r:id="rId32"/>
    <p:sldId id="295" r:id="rId33"/>
    <p:sldId id="297" r:id="rId34"/>
    <p:sldId id="298" r:id="rId35"/>
    <p:sldId id="299" r:id="rId36"/>
    <p:sldId id="300" r:id="rId37"/>
    <p:sldId id="301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71900" y="4293096"/>
            <a:ext cx="1944216" cy="421695"/>
          </a:xfrm>
        </p:spPr>
        <p:txBody>
          <a:bodyPr>
            <a:normAutofit fontScale="90000"/>
          </a:bodyPr>
          <a:lstStyle/>
          <a:p>
            <a:r>
              <a:rPr lang="ko-KR" altLang="en-US" sz="2500" dirty="0" smtClean="0"/>
              <a:t>서성민</a:t>
            </a:r>
            <a:endParaRPr lang="en-US" sz="25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971600" y="1196752"/>
            <a:ext cx="7344816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smtClean="0"/>
              <a:t>Transfer Matrix Method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98929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052736"/>
            <a:ext cx="9144000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ref =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cs typeface="Consolas" pitchFamily="49" charset="0"/>
              </a:rPr>
              <a:t>self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.binary_search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wave_length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refractive_i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True,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extinction_c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0" 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1053" y="445124"/>
            <a:ext cx="4572000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500" dirty="0" smtClean="0"/>
              <a:t>go </a:t>
            </a:r>
            <a:r>
              <a:rPr lang="ko-KR" altLang="en-US" sz="2500" dirty="0"/>
              <a:t>함수</a:t>
            </a:r>
            <a:r>
              <a:rPr lang="en-US" altLang="ko-KR" sz="2500" dirty="0"/>
              <a:t>: </a:t>
            </a:r>
            <a:r>
              <a:rPr lang="en-US" altLang="ko-KR" sz="2500" dirty="0" smtClean="0"/>
              <a:t>TMM </a:t>
            </a:r>
            <a:r>
              <a:rPr lang="ko-KR" altLang="en-US" sz="2500" dirty="0" smtClean="0"/>
              <a:t>연산 수행</a:t>
            </a:r>
            <a:endParaRPr lang="en-US" sz="2500" dirty="0"/>
          </a:p>
        </p:txBody>
      </p:sp>
      <p:sp>
        <p:nvSpPr>
          <p:cNvPr id="4" name="직사각형 3"/>
          <p:cNvSpPr/>
          <p:nvPr/>
        </p:nvSpPr>
        <p:spPr>
          <a:xfrm>
            <a:off x="161764" y="2204864"/>
            <a:ext cx="874846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dirty="0" smtClean="0"/>
              <a:t>파일에 저장돼있는 정보를 토대로 </a:t>
            </a:r>
            <a:r>
              <a:rPr lang="en-US" altLang="ko-KR" sz="2500" dirty="0" smtClean="0"/>
              <a:t>390~830(nm) 0.1nm </a:t>
            </a:r>
            <a:r>
              <a:rPr lang="ko-KR" altLang="en-US" sz="2500" dirty="0" smtClean="0"/>
              <a:t>간격으로 선형근사</a:t>
            </a:r>
            <a:r>
              <a:rPr lang="en-US" altLang="ko-KR" sz="2500" dirty="0" smtClean="0"/>
              <a:t>(</a:t>
            </a:r>
            <a:r>
              <a:rPr lang="ko-KR" altLang="en-US" sz="2500" dirty="0" smtClean="0"/>
              <a:t>이분탐색기반</a:t>
            </a:r>
            <a:r>
              <a:rPr lang="en-US" altLang="ko-KR" sz="2500" dirty="0" smtClean="0"/>
              <a:t>)</a:t>
            </a:r>
            <a:r>
              <a:rPr lang="ko-KR" altLang="en-US" sz="2500" dirty="0" smtClean="0"/>
              <a:t>를 통해 굴절률 재구성함</a:t>
            </a:r>
            <a:endParaRPr lang="en-US" sz="25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3243383"/>
            <a:ext cx="9144000" cy="278537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b_layer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alpha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dd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ss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pp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cs typeface="Consolas" pitchFamily="49" charset="0"/>
              </a:rPr>
              <a:t>self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.layer_constructor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b_layer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alpha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ref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thickness) 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# current ref, current theta, delta, s-polo, p-polo/(last-current)</a:t>
            </a:r>
            <a:b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d_d.append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dd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s_s.append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ss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p_p.append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pp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0" 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1764" y="6272558"/>
            <a:ext cx="882047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/>
              <a:t>alpha: </a:t>
            </a:r>
            <a:r>
              <a:rPr lang="ko-KR" altLang="en-US" sz="2500" dirty="0" smtClean="0"/>
              <a:t>현재 입사각</a:t>
            </a:r>
            <a:r>
              <a:rPr lang="en-US" altLang="ko-KR" sz="2500" dirty="0" smtClean="0"/>
              <a:t>, ref: </a:t>
            </a:r>
            <a:r>
              <a:rPr lang="ko-KR" altLang="en-US" sz="2500" dirty="0" smtClean="0"/>
              <a:t>다음 매질의 굴절률 </a:t>
            </a:r>
            <a:r>
              <a:rPr lang="en-US" altLang="ko-KR" sz="2500" dirty="0" smtClean="0"/>
              <a:t>(</a:t>
            </a:r>
            <a:r>
              <a:rPr lang="ko-KR" altLang="en-US" sz="2500" dirty="0" smtClean="0"/>
              <a:t>파장대별</a:t>
            </a:r>
            <a:r>
              <a:rPr lang="en-US" altLang="ko-KR" sz="2500" dirty="0" smtClean="0"/>
              <a:t>)</a:t>
            </a:r>
            <a:endParaRPr lang="en-US" sz="2500" dirty="0"/>
          </a:p>
        </p:txBody>
      </p:sp>
      <p:sp>
        <p:nvSpPr>
          <p:cNvPr id="7" name="직사각형 6"/>
          <p:cNvSpPr/>
          <p:nvPr/>
        </p:nvSpPr>
        <p:spPr>
          <a:xfrm>
            <a:off x="6449649" y="206597"/>
            <a:ext cx="252569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 smtClean="0"/>
              <a:t>(2) </a:t>
            </a:r>
            <a:r>
              <a:rPr lang="en-US" sz="2500" dirty="0" err="1" smtClean="0"/>
              <a:t>Plotting_part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810501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512" y="2995205"/>
            <a:ext cx="8820473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dd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= [[delta1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cs typeface="Consolas" pitchFamily="49" charset="0"/>
              </a:rPr>
              <a:t>self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.zero_layer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cs typeface="Consolas" pitchFamily="49" charset="0"/>
              </a:rPr>
              <a:t>self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.zero_layer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delta2]]</a:t>
            </a:r>
            <a:b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ss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= [[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cs typeface="Consolas" pitchFamily="49" charset="0"/>
              </a:rPr>
              <a:t>self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.init_layer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/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ts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tmp_s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tmp_s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cs typeface="Consolas" pitchFamily="49" charset="0"/>
              </a:rPr>
              <a:t>self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.init_layer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/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ts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]] 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# 3dim-array(2X2X4401)</a:t>
            </a:r>
            <a:b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pp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= [[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cs typeface="Consolas" pitchFamily="49" charset="0"/>
              </a:rPr>
              <a:t>self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.init_layer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/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tp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tmp_p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tmp_p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cs typeface="Consolas" pitchFamily="49" charset="0"/>
              </a:rPr>
              <a:t>self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.init_layer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/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tp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]]</a:t>
            </a:r>
            <a:b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return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ref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theta_2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dd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ss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pp</a:t>
            </a:r>
            <a:endParaRPr kumimoji="0" 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9513" y="476672"/>
            <a:ext cx="8640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/>
              <a:t>Constructor </a:t>
            </a:r>
            <a:r>
              <a:rPr lang="ko-KR" altLang="en-US" sz="2500" dirty="0" smtClean="0"/>
              <a:t>함수</a:t>
            </a:r>
            <a:r>
              <a:rPr lang="en-US" altLang="ko-KR" sz="2500" dirty="0" smtClean="0"/>
              <a:t>: </a:t>
            </a:r>
            <a:r>
              <a:rPr lang="ko-KR" altLang="en-US" sz="2500" dirty="0" err="1" smtClean="0"/>
              <a:t>스넬의</a:t>
            </a:r>
            <a:r>
              <a:rPr lang="ko-KR" altLang="en-US" sz="2500" dirty="0" smtClean="0"/>
              <a:t> 법칙으로 다음 순서의 입사각과 입사매질의 굴절률 구해줌</a:t>
            </a:r>
            <a:endParaRPr lang="en-US" sz="2500" dirty="0"/>
          </a:p>
        </p:txBody>
      </p:sp>
      <p:sp>
        <p:nvSpPr>
          <p:cNvPr id="4" name="직사각형 3"/>
          <p:cNvSpPr/>
          <p:nvPr/>
        </p:nvSpPr>
        <p:spPr>
          <a:xfrm>
            <a:off x="162323" y="6309320"/>
            <a:ext cx="712879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err="1" smtClean="0"/>
              <a:t>self.init_layer</a:t>
            </a:r>
            <a:r>
              <a:rPr lang="en-US" sz="2500" dirty="0" smtClean="0"/>
              <a:t> </a:t>
            </a:r>
            <a:r>
              <a:rPr lang="ko-KR" altLang="en-US" sz="2500" dirty="0" smtClean="0"/>
              <a:t>는 </a:t>
            </a:r>
            <a:r>
              <a:rPr lang="en-US" altLang="ko-KR" sz="2500" dirty="0" smtClean="0"/>
              <a:t>1</a:t>
            </a:r>
            <a:r>
              <a:rPr lang="ko-KR" altLang="en-US" sz="2500" dirty="0" smtClean="0"/>
              <a:t>로 구성된 </a:t>
            </a:r>
            <a:r>
              <a:rPr lang="en-US" altLang="ko-KR" sz="2500" dirty="0" smtClean="0"/>
              <a:t>4401</a:t>
            </a:r>
            <a:r>
              <a:rPr lang="ko-KR" altLang="en-US" sz="2500" dirty="0" smtClean="0"/>
              <a:t>크기 배열 상수</a:t>
            </a:r>
            <a:endParaRPr lang="en-US" altLang="ko-KR" sz="2500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9513" y="1553039"/>
            <a:ext cx="2736303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tmp_s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tmp_p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rs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/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ts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rp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/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tp</a:t>
            </a:r>
            <a:endParaRPr kumimoji="0" 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529" y="1309810"/>
            <a:ext cx="5758944" cy="134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050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5617" y="2123996"/>
            <a:ext cx="889139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dirty="0" smtClean="0"/>
              <a:t>Go </a:t>
            </a:r>
            <a:r>
              <a:rPr lang="ko-KR" altLang="en-US" sz="2500" dirty="0" smtClean="0"/>
              <a:t>함수에서 마지막 </a:t>
            </a:r>
            <a:r>
              <a:rPr lang="en-US" altLang="ko-KR" sz="2500" dirty="0" smtClean="0"/>
              <a:t>(</a:t>
            </a:r>
            <a:r>
              <a:rPr lang="ko-KR" altLang="en-US" sz="2500" dirty="0" smtClean="0"/>
              <a:t>공기</a:t>
            </a:r>
            <a:r>
              <a:rPr lang="en-US" altLang="ko-KR" sz="2500" dirty="0" smtClean="0"/>
              <a:t>)</a:t>
            </a:r>
            <a:r>
              <a:rPr lang="ko-KR" altLang="en-US" sz="2500" dirty="0" smtClean="0"/>
              <a:t>를 하나 더 넣어줌 두께는 </a:t>
            </a:r>
            <a:r>
              <a:rPr lang="en-US" altLang="ko-KR" sz="2500" dirty="0" smtClean="0"/>
              <a:t>0 </a:t>
            </a:r>
            <a:r>
              <a:rPr lang="ko-KR" altLang="en-US" sz="2500" dirty="0" smtClean="0"/>
              <a:t>으로</a:t>
            </a:r>
            <a:endParaRPr lang="en-US" altLang="ko-KR" sz="25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2" y="3140968"/>
            <a:ext cx="9038383" cy="41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63" y="3970961"/>
            <a:ext cx="8960123" cy="143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05617" y="5589240"/>
            <a:ext cx="874549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dirty="0" smtClean="0"/>
              <a:t>두께 </a:t>
            </a:r>
            <a:r>
              <a:rPr lang="en-US" altLang="ko-KR" sz="2500" dirty="0" smtClean="0"/>
              <a:t>0 : </a:t>
            </a:r>
            <a:r>
              <a:rPr lang="ko-KR" altLang="en-US" sz="2500" dirty="0" smtClean="0"/>
              <a:t>첫 번째 행렬이 단위행렬이 되므로 </a:t>
            </a:r>
            <a:r>
              <a:rPr lang="ko-KR" altLang="en-US" sz="2500" dirty="0" err="1" smtClean="0"/>
              <a:t>경계면만을</a:t>
            </a:r>
            <a:r>
              <a:rPr lang="ko-KR" altLang="en-US" sz="2500" dirty="0" smtClean="0"/>
              <a:t> 고려한 것과 동일</a:t>
            </a:r>
            <a:endParaRPr lang="en-US" altLang="ko-KR" sz="25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4655" y="620688"/>
            <a:ext cx="8676456" cy="12464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last_ref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last_theta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dump2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last_s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last_p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cs typeface="Consolas" pitchFamily="49" charset="0"/>
              </a:rPr>
              <a:t>self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.layer_constructor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b_layer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alpha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cs typeface="Consolas" pitchFamily="49" charset="0"/>
              </a:rPr>
              <a:t>self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.init_layer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0" 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50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93155" y="332656"/>
            <a:ext cx="806489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dirty="0" smtClean="0"/>
              <a:t>이제 구한 것들을 가지고 행렬 연산을 통해 다음을 구함</a:t>
            </a:r>
            <a:endParaRPr lang="en-US" altLang="ko-KR" sz="25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32" y="1052736"/>
            <a:ext cx="762952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9913" y="4581128"/>
            <a:ext cx="8167145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in_total_E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out_total_E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t_s_ans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t_p_ans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r_s_ans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r_p_ans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cs typeface="Consolas" pitchFamily="49" charset="0"/>
              </a:rPr>
              <a:t>self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.forward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(light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np.array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([theta]*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4401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p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q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d_d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s_s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p_p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last_theta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last_ref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0" 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501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7159" y="1628800"/>
            <a:ext cx="6804248" cy="201593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d_d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np.transpose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d_d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3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2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))</a:t>
            </a:r>
            <a:b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s_s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np.transpose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s_s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3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2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)) 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# (layer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num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 + 1, 2, 2, 4401) to (4401, layer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num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 + 1, 2, 2)</a:t>
            </a:r>
            <a:b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p_p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np.transpose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p_p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3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2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))</a:t>
            </a:r>
            <a:endParaRPr kumimoji="0" 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7159" y="3811543"/>
            <a:ext cx="4572000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500" dirty="0" smtClean="0"/>
              <a:t>축을 바꿔서 연산 준비</a:t>
            </a:r>
            <a:endParaRPr lang="en-US" altLang="ko-KR" sz="2500" dirty="0"/>
          </a:p>
        </p:txBody>
      </p:sp>
      <p:sp>
        <p:nvSpPr>
          <p:cNvPr id="7" name="직사각형 6"/>
          <p:cNvSpPr/>
          <p:nvPr/>
        </p:nvSpPr>
        <p:spPr>
          <a:xfrm>
            <a:off x="227159" y="404664"/>
            <a:ext cx="445320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 smtClean="0"/>
              <a:t>Forward </a:t>
            </a:r>
            <a:r>
              <a:rPr lang="ko-KR" altLang="en-US" sz="2500" dirty="0"/>
              <a:t>함수</a:t>
            </a:r>
            <a:r>
              <a:rPr lang="en-US" altLang="ko-KR" sz="2500" dirty="0"/>
              <a:t>: </a:t>
            </a:r>
            <a:r>
              <a:rPr lang="ko-KR" altLang="en-US" sz="2500" dirty="0" smtClean="0"/>
              <a:t>행렬 연산 수행</a:t>
            </a:r>
            <a:endParaRPr lang="en-US" sz="2500" dirty="0"/>
          </a:p>
        </p:txBody>
      </p:sp>
      <p:sp>
        <p:nvSpPr>
          <p:cNvPr id="8" name="직사각형 7"/>
          <p:cNvSpPr/>
          <p:nvPr/>
        </p:nvSpPr>
        <p:spPr>
          <a:xfrm>
            <a:off x="189936" y="5013176"/>
            <a:ext cx="635783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dirty="0" err="1" smtClean="0"/>
              <a:t>파장별</a:t>
            </a:r>
            <a:r>
              <a:rPr lang="ko-KR" altLang="en-US" sz="2500" dirty="0" smtClean="0"/>
              <a:t> </a:t>
            </a:r>
            <a:r>
              <a:rPr lang="en-US" altLang="ko-KR" sz="2500" dirty="0" smtClean="0"/>
              <a:t>t, r </a:t>
            </a:r>
            <a:r>
              <a:rPr lang="ko-KR" altLang="en-US" sz="2500" dirty="0" smtClean="0"/>
              <a:t>값을 구해서 </a:t>
            </a:r>
            <a:r>
              <a:rPr lang="en-US" altLang="ko-KR" sz="2500" dirty="0" smtClean="0"/>
              <a:t>container</a:t>
            </a:r>
            <a:r>
              <a:rPr lang="ko-KR" altLang="en-US" sz="2500" dirty="0" smtClean="0"/>
              <a:t>에 담아줌</a:t>
            </a:r>
            <a:endParaRPr lang="en-US" altLang="ko-KR" sz="2500" dirty="0" smtClean="0"/>
          </a:p>
          <a:p>
            <a:r>
              <a:rPr lang="en-US" altLang="ko-KR" sz="2500" dirty="0" smtClean="0"/>
              <a:t>(</a:t>
            </a:r>
            <a:r>
              <a:rPr lang="ko-KR" altLang="en-US" sz="2500" dirty="0" smtClean="0"/>
              <a:t>다음페이지 코드 참조</a:t>
            </a:r>
            <a:r>
              <a:rPr lang="en-US" altLang="ko-KR" sz="2500" dirty="0" smtClean="0"/>
              <a:t>)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357849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88640"/>
            <a:ext cx="9144000" cy="586314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ts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tp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rs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rp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= []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[]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[]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[]</a:t>
            </a:r>
            <a:b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for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i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in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itchFamily="49" charset="0"/>
                <a:cs typeface="Consolas" pitchFamily="49" charset="0"/>
              </a:rPr>
              <a:t>range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4401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):</a:t>
            </a:r>
            <a:b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m_s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s_s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[i][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b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m_p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p_p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[i][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b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for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ii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in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itchFamily="49" charset="0"/>
                <a:cs typeface="Consolas" pitchFamily="49" charset="0"/>
              </a:rPr>
              <a:t>range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cs typeface="Consolas" pitchFamily="49" charset="0"/>
              </a:rPr>
              <a:t>self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.num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):</a:t>
            </a:r>
            <a:b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m_s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= np.dot(np.dot(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m_s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d_d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[i][ii])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s_s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[i][ii+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])</a:t>
            </a:r>
            <a:b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m_p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= np.dot(np.dot(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m_p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d_d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[i][ii])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p_p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[i][ii+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])</a:t>
            </a:r>
            <a:b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ts.append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/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m_s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][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])</a:t>
            </a:r>
            <a:b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tp.append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/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m_p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][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])</a:t>
            </a:r>
            <a:b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rs.append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m_s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][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 /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m_s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][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])</a:t>
            </a:r>
            <a:b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rp.append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m_p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][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 /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m_p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][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])</a:t>
            </a:r>
            <a:endParaRPr kumimoji="0" 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337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527141"/>
            <a:ext cx="2417440" cy="1152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839505" y="5222539"/>
            <a:ext cx="49174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/>
              <a:t>여기서 위아래 </a:t>
            </a:r>
            <a:r>
              <a:rPr lang="en-US" altLang="ko-KR" sz="2000" dirty="0" smtClean="0"/>
              <a:t>k(Wave Vector) </a:t>
            </a:r>
            <a:r>
              <a:rPr lang="ko-KR" altLang="en-US" sz="2000" dirty="0" smtClean="0"/>
              <a:t>같음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공기</a:t>
            </a:r>
            <a:r>
              <a:rPr lang="en-US" altLang="ko-KR" sz="2000" dirty="0" smtClean="0"/>
              <a:t>)</a:t>
            </a:r>
            <a:endParaRPr lang="en-US" altLang="ko-KR" sz="2000" dirty="0"/>
          </a:p>
        </p:txBody>
      </p:sp>
      <p:sp>
        <p:nvSpPr>
          <p:cNvPr id="4" name="직사각형 3"/>
          <p:cNvSpPr/>
          <p:nvPr/>
        </p:nvSpPr>
        <p:spPr>
          <a:xfrm>
            <a:off x="3839507" y="4527141"/>
            <a:ext cx="28355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Conjugate </a:t>
            </a:r>
            <a:r>
              <a:rPr lang="ko-KR" altLang="en-US" sz="2000" dirty="0" smtClean="0"/>
              <a:t>곱으로 연산</a:t>
            </a:r>
            <a:endParaRPr lang="en-US" altLang="ko-KR" sz="2000" dirty="0"/>
          </a:p>
        </p:txBody>
      </p:sp>
      <p:sp>
        <p:nvSpPr>
          <p:cNvPr id="5" name="직사각형 4"/>
          <p:cNvSpPr/>
          <p:nvPr/>
        </p:nvSpPr>
        <p:spPr>
          <a:xfrm>
            <a:off x="251520" y="3443747"/>
            <a:ext cx="640322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dirty="0" err="1" smtClean="0"/>
              <a:t>np.array</a:t>
            </a:r>
            <a:r>
              <a:rPr lang="en-US" altLang="ko-KR" sz="2500" dirty="0" smtClean="0"/>
              <a:t>(</a:t>
            </a:r>
            <a:r>
              <a:rPr lang="en-US" altLang="ko-KR" sz="2500" dirty="0" err="1" smtClean="0"/>
              <a:t>mts.H</a:t>
            </a:r>
            <a:r>
              <a:rPr lang="en-US" altLang="ko-KR" sz="2500" dirty="0" smtClean="0"/>
              <a:t>).flatten() </a:t>
            </a:r>
            <a:r>
              <a:rPr lang="ko-KR" altLang="en-US" sz="2500" dirty="0" smtClean="0"/>
              <a:t>은 </a:t>
            </a:r>
            <a:r>
              <a:rPr lang="en-US" altLang="ko-KR" sz="2500" dirty="0" err="1" smtClean="0"/>
              <a:t>ts</a:t>
            </a:r>
            <a:r>
              <a:rPr lang="ko-KR" altLang="en-US" sz="2500" dirty="0" smtClean="0"/>
              <a:t>의 </a:t>
            </a:r>
            <a:r>
              <a:rPr lang="ko-KR" altLang="en-US" sz="2500" dirty="0" err="1" smtClean="0"/>
              <a:t>공액복소수</a:t>
            </a:r>
            <a:endParaRPr lang="en-US" altLang="ko-KR" sz="25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46865" y="228600"/>
            <a:ext cx="8676456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t_s_sq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t_p_sq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np.array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ts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)*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np.array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mts.H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).flatten()*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np.real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last_ref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*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np.cos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last_theta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))/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np.real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init_ref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*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np.cos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(theta))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\</a:t>
            </a:r>
            <a:b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               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np.array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tp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)*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np.array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mtp.H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).flatten()*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np.real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last_ref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*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np.cos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1j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*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last_theta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))/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np.real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init_ref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*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np.cos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1j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*theta))</a:t>
            </a:r>
            <a:endParaRPr kumimoji="0" 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" y="58827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np.real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last_ref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np.cos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last_theta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))/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np.real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init_ref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np.cos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(theta))</a:t>
            </a:r>
            <a:endParaRPr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585093" y="588278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np.real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last_ref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np.cos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(1j*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last_theta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))/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np.real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init_ref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np.cos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(1j*theta))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37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1520" y="332656"/>
            <a:ext cx="8388424" cy="393954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in_total_E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s_light_e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*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r_s_sq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*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np.real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init_ref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*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np.cos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(theta)) +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p_light_e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*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r_p_sq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*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np.real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init_ref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*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np.cos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1j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*theta))</a:t>
            </a:r>
            <a:b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out_total_E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p_light_e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*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t_p_sq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*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np.real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init_ref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*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np.cos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1j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*theta)) +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s_light_e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*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t_s_sq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*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np.real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init_ref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*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np.cos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(theta))</a:t>
            </a:r>
            <a:endParaRPr kumimoji="0" 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4581128"/>
            <a:ext cx="429727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dirty="0" smtClean="0"/>
              <a:t>Spectral Power Distribution</a:t>
            </a:r>
            <a:endParaRPr lang="en-US" altLang="ko-KR" sz="2500" dirty="0"/>
          </a:p>
        </p:txBody>
      </p:sp>
      <p:sp>
        <p:nvSpPr>
          <p:cNvPr id="9" name="직사각형 8"/>
          <p:cNvSpPr/>
          <p:nvPr/>
        </p:nvSpPr>
        <p:spPr>
          <a:xfrm>
            <a:off x="251520" y="5944781"/>
            <a:ext cx="880977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dirty="0" smtClean="0"/>
              <a:t>빛의 </a:t>
            </a:r>
            <a:r>
              <a:rPr lang="en-US" altLang="ko-KR" sz="2500" dirty="0" smtClean="0"/>
              <a:t>SPD </a:t>
            </a:r>
            <a:r>
              <a:rPr lang="ko-KR" altLang="en-US" sz="2500" dirty="0" smtClean="0"/>
              <a:t>정보는 가지고 있다</a:t>
            </a:r>
            <a:endParaRPr lang="en-US" altLang="ko-KR" sz="2500" dirty="0"/>
          </a:p>
        </p:txBody>
      </p:sp>
      <p:sp>
        <p:nvSpPr>
          <p:cNvPr id="10" name="직사각형 9"/>
          <p:cNvSpPr/>
          <p:nvPr/>
        </p:nvSpPr>
        <p:spPr>
          <a:xfrm>
            <a:off x="251520" y="5307298"/>
            <a:ext cx="828092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dirty="0" smtClean="0"/>
              <a:t>Intensity</a:t>
            </a:r>
            <a:r>
              <a:rPr lang="ko-KR" altLang="en-US" sz="2500" dirty="0" smtClean="0"/>
              <a:t>는 </a:t>
            </a:r>
            <a:r>
              <a:rPr lang="en-US" altLang="ko-KR" sz="2500" dirty="0" smtClean="0"/>
              <a:t>film</a:t>
            </a:r>
            <a:r>
              <a:rPr lang="ko-KR" altLang="en-US" sz="2500" dirty="0" smtClean="0"/>
              <a:t>에 평행하는 평면기준이다</a:t>
            </a:r>
            <a:r>
              <a:rPr lang="ko-KR" altLang="en-US" sz="2500" dirty="0"/>
              <a:t> </a:t>
            </a:r>
            <a:r>
              <a:rPr lang="en-US" altLang="ko-KR" sz="2500" dirty="0"/>
              <a:t>-&gt;</a:t>
            </a:r>
            <a:r>
              <a:rPr lang="ko-KR" altLang="en-US" sz="2500" dirty="0"/>
              <a:t>추후 수정</a:t>
            </a:r>
            <a:endParaRPr lang="en-US" altLang="ko-KR" sz="2500" dirty="0"/>
          </a:p>
        </p:txBody>
      </p:sp>
      <p:sp>
        <p:nvSpPr>
          <p:cNvPr id="12" name="직사각형 11"/>
          <p:cNvSpPr/>
          <p:nvPr/>
        </p:nvSpPr>
        <p:spPr>
          <a:xfrm>
            <a:off x="4535488" y="5934670"/>
            <a:ext cx="4608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빛이 가진 </a:t>
            </a:r>
            <a:r>
              <a:rPr lang="en-US" altLang="ko-KR" dirty="0" smtClean="0"/>
              <a:t>SPD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film </a:t>
            </a:r>
            <a:r>
              <a:rPr lang="ko-KR" altLang="en-US" dirty="0" smtClean="0"/>
              <a:t>통과 후 </a:t>
            </a:r>
            <a:r>
              <a:rPr lang="en-US" altLang="ko-KR" dirty="0" smtClean="0"/>
              <a:t>Intensity</a:t>
            </a:r>
            <a:r>
              <a:rPr lang="ko-KR" altLang="en-US" dirty="0" smtClean="0"/>
              <a:t>를 구하기 위해 처음 물질에 입사하는 각에 따른 값을 다시 곱해 줬다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검토 필요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269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97848" y="1611680"/>
            <a:ext cx="6708888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in_color = </a:t>
            </a:r>
            <a:r>
              <a:rPr kumimoji="0" lang="en-US" sz="2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cs typeface="Consolas" pitchFamily="49" charset="0"/>
              </a:rPr>
              <a:t>self</a:t>
            </a:r>
            <a:r>
              <a:rPr kumimoji="0" lang="en-US" sz="2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.gtc.rgb(in_total_E)</a:t>
            </a:r>
            <a:br>
              <a:rPr kumimoji="0" lang="en-US" sz="2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out_color = </a:t>
            </a:r>
            <a:r>
              <a:rPr kumimoji="0" lang="en-US" sz="2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cs typeface="Consolas" pitchFamily="49" charset="0"/>
              </a:rPr>
              <a:t>self</a:t>
            </a:r>
            <a:r>
              <a:rPr kumimoji="0" lang="en-US" sz="2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.gtc.rgb(out_total_E)</a:t>
            </a:r>
            <a:endParaRPr kumimoji="0" 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7848" y="387297"/>
            <a:ext cx="777686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dirty="0" smtClean="0"/>
              <a:t>이제 </a:t>
            </a:r>
            <a:r>
              <a:rPr lang="en-US" altLang="ko-KR" sz="2500" dirty="0" smtClean="0"/>
              <a:t>Transmittance </a:t>
            </a:r>
            <a:r>
              <a:rPr lang="ko-KR" altLang="en-US" sz="2500" dirty="0" smtClean="0"/>
              <a:t>와 </a:t>
            </a:r>
            <a:r>
              <a:rPr lang="en-US" altLang="ko-KR" sz="2500" dirty="0" smtClean="0"/>
              <a:t>Reflectance, </a:t>
            </a:r>
            <a:r>
              <a:rPr lang="ko-KR" altLang="en-US" sz="2500" dirty="0" smtClean="0"/>
              <a:t>입사 및 반사된 </a:t>
            </a:r>
            <a:r>
              <a:rPr lang="en-US" altLang="ko-KR" sz="2500" dirty="0" smtClean="0"/>
              <a:t>SPD </a:t>
            </a:r>
            <a:r>
              <a:rPr lang="ko-KR" altLang="en-US" sz="2500" dirty="0" smtClean="0"/>
              <a:t>를 구했다 </a:t>
            </a:r>
            <a:endParaRPr lang="en-US" altLang="ko-KR" sz="2500" dirty="0"/>
          </a:p>
        </p:txBody>
      </p:sp>
      <p:sp>
        <p:nvSpPr>
          <p:cNvPr id="4" name="직사각형 3"/>
          <p:cNvSpPr/>
          <p:nvPr/>
        </p:nvSpPr>
        <p:spPr>
          <a:xfrm>
            <a:off x="151291" y="2685064"/>
            <a:ext cx="4572000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500" dirty="0" smtClean="0"/>
              <a:t>(3)</a:t>
            </a:r>
            <a:r>
              <a:rPr lang="ko-KR" altLang="en-US" sz="2500" dirty="0" smtClean="0"/>
              <a:t>파일에게 색을 요구함</a:t>
            </a:r>
            <a:endParaRPr lang="en-US" altLang="ko-KR" sz="25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30" y="3789040"/>
            <a:ext cx="8640960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cs typeface="Consolas" pitchFamily="49" charset="0"/>
              </a:rPr>
              <a:t>self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.length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xyz = []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[]</a:t>
            </a:r>
            <a:b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 =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np.array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([[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0.41847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-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0.15866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-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0.082835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[-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0.091169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0.25243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0.015708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0.0009209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-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0.0025498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0.17860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]]) 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# xyz to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rgb</a:t>
            </a:r>
            <a:endParaRPr kumimoji="0" 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1910" y="5639148"/>
            <a:ext cx="906209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dirty="0" smtClean="0"/>
              <a:t>두 컨테이너와 </a:t>
            </a:r>
            <a:r>
              <a:rPr lang="en-US" altLang="ko-KR" sz="2500" dirty="0" smtClean="0"/>
              <a:t>xyz</a:t>
            </a:r>
            <a:r>
              <a:rPr lang="ko-KR" altLang="en-US" sz="2500" dirty="0" err="1" smtClean="0"/>
              <a:t>좌표계와</a:t>
            </a:r>
            <a:r>
              <a:rPr lang="ko-KR" altLang="en-US" sz="2500" dirty="0" smtClean="0"/>
              <a:t> </a:t>
            </a:r>
            <a:r>
              <a:rPr lang="en-US" altLang="ko-KR" sz="2500" dirty="0" err="1" smtClean="0"/>
              <a:t>rgb</a:t>
            </a:r>
            <a:r>
              <a:rPr lang="en-US" altLang="ko-KR" sz="2500" dirty="0" smtClean="0"/>
              <a:t> </a:t>
            </a:r>
            <a:r>
              <a:rPr lang="ko-KR" altLang="en-US" sz="2500" dirty="0" err="1" smtClean="0"/>
              <a:t>좌표계의</a:t>
            </a:r>
            <a:r>
              <a:rPr lang="ko-KR" altLang="en-US" sz="2500" dirty="0" smtClean="0"/>
              <a:t> 관계를 기술하는 상수들 준비</a:t>
            </a:r>
            <a:r>
              <a:rPr lang="en-US" altLang="ko-KR" sz="2500" dirty="0" smtClean="0"/>
              <a:t>(xyz color matching function</a:t>
            </a:r>
            <a:r>
              <a:rPr lang="ko-KR" altLang="en-US" sz="2500" dirty="0" smtClean="0"/>
              <a:t> 자료를 가지고 있음</a:t>
            </a:r>
            <a:r>
              <a:rPr lang="en-US" altLang="ko-KR" sz="2500" dirty="0" smtClean="0"/>
              <a:t>)</a:t>
            </a:r>
            <a:endParaRPr lang="en-US" altLang="ko-KR" sz="2500" dirty="0"/>
          </a:p>
        </p:txBody>
      </p:sp>
      <p:sp>
        <p:nvSpPr>
          <p:cNvPr id="8" name="직사각형 7"/>
          <p:cNvSpPr/>
          <p:nvPr/>
        </p:nvSpPr>
        <p:spPr>
          <a:xfrm>
            <a:off x="6009271" y="3162118"/>
            <a:ext cx="282211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dirty="0"/>
              <a:t>(3</a:t>
            </a:r>
            <a:r>
              <a:rPr lang="en-US" altLang="ko-KR" sz="2500" dirty="0" smtClean="0"/>
              <a:t>)</a:t>
            </a:r>
            <a:r>
              <a:rPr lang="ko-KR" altLang="en-US" sz="2500" dirty="0" smtClean="0"/>
              <a:t> </a:t>
            </a:r>
            <a:r>
              <a:rPr lang="en-US" altLang="ko-KR" sz="2500" dirty="0" err="1" smtClean="0"/>
              <a:t>graph_to_color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599337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6334" y="532244"/>
            <a:ext cx="8928992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cs typeface="Consolas" pitchFamily="49" charset="0"/>
              </a:rPr>
              <a:t>self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.color_matching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= np.dot(t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xyz.T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).T 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# wavelength X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rgb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(4401X3)</a:t>
            </a:r>
            <a:endParaRPr kumimoji="0" 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501015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084168" y="1844824"/>
            <a:ext cx="278161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dirty="0" err="1" smtClean="0"/>
              <a:t>rgb</a:t>
            </a:r>
            <a:r>
              <a:rPr lang="en-US" altLang="ko-KR" sz="2500" dirty="0" smtClean="0"/>
              <a:t> color </a:t>
            </a:r>
            <a:r>
              <a:rPr lang="en-US" altLang="ko-KR" sz="2500" dirty="0" err="1" smtClean="0"/>
              <a:t>matcing</a:t>
            </a:r>
            <a:r>
              <a:rPr lang="en-US" altLang="ko-KR" sz="2500" dirty="0" smtClean="0"/>
              <a:t> function </a:t>
            </a:r>
            <a:r>
              <a:rPr lang="ko-KR" altLang="en-US" sz="2500" dirty="0" smtClean="0"/>
              <a:t>준비 완료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340068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040560"/>
          </a:xfrm>
        </p:spPr>
        <p:txBody>
          <a:bodyPr>
            <a:noAutofit/>
          </a:bodyPr>
          <a:lstStyle/>
          <a:p>
            <a:r>
              <a:rPr lang="en-US" sz="3000" dirty="0"/>
              <a:t>Time </a:t>
            </a:r>
            <a:r>
              <a:rPr lang="en-US" sz="3000" dirty="0" smtClean="0"/>
              <a:t>table(</a:t>
            </a:r>
            <a:r>
              <a:rPr lang="ko-KR" altLang="en-US" sz="3000" dirty="0" smtClean="0"/>
              <a:t>슬라이드</a:t>
            </a:r>
            <a:r>
              <a:rPr lang="en-US" altLang="ko-KR" sz="3000" dirty="0" smtClean="0"/>
              <a:t>3)</a:t>
            </a:r>
            <a:endParaRPr lang="en-US" sz="3000" dirty="0" smtClean="0"/>
          </a:p>
          <a:p>
            <a:endParaRPr lang="en-US" sz="3000" dirty="0"/>
          </a:p>
          <a:p>
            <a:r>
              <a:rPr lang="ko-KR" altLang="en-US" sz="3000" dirty="0" smtClean="0"/>
              <a:t>진행상황</a:t>
            </a:r>
            <a:r>
              <a:rPr lang="en-US" altLang="ko-KR" sz="3000" dirty="0" smtClean="0"/>
              <a:t>(</a:t>
            </a:r>
            <a:r>
              <a:rPr lang="ko-KR" altLang="en-US" sz="3000" dirty="0" smtClean="0"/>
              <a:t>슬라이드</a:t>
            </a:r>
            <a:r>
              <a:rPr lang="en-US" altLang="ko-KR" sz="3000" dirty="0" smtClean="0"/>
              <a:t>4)</a:t>
            </a:r>
            <a:endParaRPr lang="en-US" altLang="ko-KR" sz="3000" dirty="0"/>
          </a:p>
          <a:p>
            <a:pPr marL="0" indent="0">
              <a:buNone/>
            </a:pPr>
            <a:endParaRPr lang="en-US" sz="3000" dirty="0"/>
          </a:p>
          <a:p>
            <a:r>
              <a:rPr lang="ko-KR" altLang="en-US" sz="3000" dirty="0" smtClean="0"/>
              <a:t>알고리즘 세부 내용</a:t>
            </a:r>
            <a:r>
              <a:rPr lang="en-US" altLang="ko-KR" sz="3000" dirty="0" smtClean="0"/>
              <a:t>(</a:t>
            </a:r>
            <a:r>
              <a:rPr lang="ko-KR" altLang="en-US" sz="3000" dirty="0" smtClean="0"/>
              <a:t>슬라이드</a:t>
            </a:r>
            <a:r>
              <a:rPr lang="en-US" altLang="ko-KR" sz="3000" dirty="0" smtClean="0"/>
              <a:t>5~20)</a:t>
            </a:r>
            <a:endParaRPr lang="en-US" altLang="ko-KR" sz="3000" dirty="0"/>
          </a:p>
          <a:p>
            <a:pPr marL="0" indent="0">
              <a:buNone/>
            </a:pPr>
            <a:endParaRPr lang="en-US" sz="3000" dirty="0"/>
          </a:p>
          <a:p>
            <a:r>
              <a:rPr lang="ko-KR" altLang="en-US" sz="3000" dirty="0" smtClean="0"/>
              <a:t>결과</a:t>
            </a:r>
            <a:r>
              <a:rPr lang="en-US" altLang="ko-KR" sz="3000" dirty="0" smtClean="0"/>
              <a:t>(</a:t>
            </a:r>
            <a:r>
              <a:rPr lang="ko-KR" altLang="en-US" sz="3000" dirty="0" smtClean="0"/>
              <a:t>슬라이드</a:t>
            </a:r>
            <a:r>
              <a:rPr lang="en-US" altLang="ko-KR" sz="3000" dirty="0" smtClean="0"/>
              <a:t>21~36)</a:t>
            </a:r>
          </a:p>
          <a:p>
            <a:endParaRPr lang="en-US" sz="3000" dirty="0"/>
          </a:p>
          <a:p>
            <a:r>
              <a:rPr lang="ko-KR" altLang="en-US" sz="3000" dirty="0" smtClean="0"/>
              <a:t>고찰</a:t>
            </a:r>
            <a:r>
              <a:rPr lang="en-US" altLang="ko-KR" sz="3000" dirty="0" smtClean="0"/>
              <a:t>(</a:t>
            </a:r>
            <a:r>
              <a:rPr lang="ko-KR" altLang="en-US" sz="3000" dirty="0" smtClean="0"/>
              <a:t>슬라이드</a:t>
            </a:r>
            <a:r>
              <a:rPr lang="en-US" altLang="ko-KR" sz="3000" dirty="0" smtClean="0"/>
              <a:t>37)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9720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527" y="697402"/>
            <a:ext cx="862473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dirty="0" err="1" smtClean="0"/>
              <a:t>자극치</a:t>
            </a:r>
            <a:r>
              <a:rPr lang="ko-KR" altLang="en-US" sz="2500" dirty="0" smtClean="0"/>
              <a:t> </a:t>
            </a:r>
            <a:r>
              <a:rPr lang="en-US" altLang="ko-KR" sz="2500" dirty="0" smtClean="0"/>
              <a:t>R,G,B </a:t>
            </a:r>
            <a:r>
              <a:rPr lang="ko-KR" altLang="en-US" sz="2500" dirty="0" smtClean="0"/>
              <a:t>를 구했으므로 </a:t>
            </a:r>
            <a:r>
              <a:rPr lang="en-US" altLang="ko-KR" sz="2500" dirty="0" err="1" smtClean="0"/>
              <a:t>rgb</a:t>
            </a:r>
            <a:r>
              <a:rPr lang="en-US" altLang="ko-KR" sz="2500" dirty="0" smtClean="0"/>
              <a:t> </a:t>
            </a:r>
            <a:r>
              <a:rPr lang="ko-KR" altLang="en-US" sz="2500" dirty="0" err="1" smtClean="0"/>
              <a:t>색좌표를</a:t>
            </a:r>
            <a:r>
              <a:rPr lang="ko-KR" altLang="en-US" sz="2500" dirty="0" smtClean="0"/>
              <a:t> 구하여 돌려줌</a:t>
            </a:r>
            <a:endParaRPr lang="en-US" altLang="ko-KR" sz="25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81" y="1412776"/>
            <a:ext cx="8604448" cy="1273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0581" y="3845947"/>
            <a:ext cx="8388424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x1.plot(x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out_total_E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label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cs typeface="Consolas" pitchFamily="49" charset="0"/>
              </a:rPr>
              <a:t>'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cs typeface="Consolas" pitchFamily="49" charset="0"/>
              </a:rPr>
              <a:t>out_colored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cs typeface="Consolas" pitchFamily="49" charset="0"/>
              </a:rPr>
              <a:t>'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color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out_color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0" 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0581" y="5085184"/>
            <a:ext cx="860444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dirty="0" smtClean="0"/>
              <a:t>다음과 같이 </a:t>
            </a:r>
            <a:r>
              <a:rPr lang="en-US" altLang="ko-KR" sz="2500" dirty="0" err="1" smtClean="0"/>
              <a:t>rgb</a:t>
            </a:r>
            <a:r>
              <a:rPr lang="en-US" altLang="ko-KR" sz="2500" dirty="0" smtClean="0"/>
              <a:t> </a:t>
            </a:r>
            <a:r>
              <a:rPr lang="ko-KR" altLang="en-US" sz="2500" dirty="0" err="1" smtClean="0"/>
              <a:t>색좌표를</a:t>
            </a:r>
            <a:r>
              <a:rPr lang="ko-KR" altLang="en-US" sz="2500" dirty="0" smtClean="0"/>
              <a:t> 주면 그래프에 입혀서 출력해줌</a:t>
            </a:r>
            <a:endParaRPr lang="en-US" altLang="ko-KR" sz="2500" dirty="0" smtClean="0"/>
          </a:p>
          <a:p>
            <a:r>
              <a:rPr lang="ko-KR" altLang="en-US" sz="2500" dirty="0" smtClean="0"/>
              <a:t>개선할 예정</a:t>
            </a:r>
            <a:r>
              <a:rPr lang="en-US" altLang="ko-KR" sz="2500" dirty="0" smtClean="0"/>
              <a:t>(</a:t>
            </a:r>
            <a:r>
              <a:rPr lang="en-US" altLang="ko-KR" sz="2500" dirty="0" err="1" smtClean="0"/>
              <a:t>rgb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좌표 </a:t>
            </a:r>
            <a:r>
              <a:rPr lang="en-US" altLang="ko-KR" sz="2500" dirty="0" smtClean="0"/>
              <a:t>-&gt;</a:t>
            </a:r>
            <a:r>
              <a:rPr lang="ko-KR" altLang="en-US" sz="2500" dirty="0" smtClean="0"/>
              <a:t>문제 있음</a:t>
            </a:r>
            <a:r>
              <a:rPr lang="en-US" altLang="ko-KR" sz="25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53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2903" y="0"/>
            <a:ext cx="2314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3500" b="1" dirty="0" smtClean="0"/>
              <a:t>결과</a:t>
            </a:r>
            <a:endParaRPr lang="en-US" sz="35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2" t="1641" r="4165" b="54461"/>
          <a:stretch/>
        </p:blipFill>
        <p:spPr>
          <a:xfrm>
            <a:off x="212903" y="1928028"/>
            <a:ext cx="8699509" cy="446449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937318" y="6392524"/>
            <a:ext cx="1929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 smtClean="0"/>
              <a:t>Macleod </a:t>
            </a:r>
            <a:r>
              <a:rPr lang="ko-KR" altLang="en-US" dirty="0" smtClean="0"/>
              <a:t>로 그림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2099258" y="1097031"/>
            <a:ext cx="658808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 smtClean="0"/>
              <a:t>Test Case1: Tio2(30nm</a:t>
            </a:r>
            <a:r>
              <a:rPr lang="en-US" altLang="ko-KR" sz="2400" dirty="0"/>
              <a:t>)</a:t>
            </a:r>
            <a:r>
              <a:rPr lang="en-US" altLang="ko-KR" sz="2400" dirty="0" smtClean="0"/>
              <a:t>-Ag</a:t>
            </a:r>
            <a:r>
              <a:rPr lang="en-US" altLang="ko-KR" sz="2400" dirty="0"/>
              <a:t>(30nm)</a:t>
            </a:r>
            <a:r>
              <a:rPr lang="en-US" altLang="ko-KR" sz="2400" dirty="0" smtClean="0"/>
              <a:t>-Tio2(30nm)</a:t>
            </a:r>
          </a:p>
          <a:p>
            <a:pPr algn="r"/>
            <a:r>
              <a:rPr lang="ko-KR" altLang="en-US" sz="2400" dirty="0" smtClean="0"/>
              <a:t>입사각</a:t>
            </a:r>
            <a:r>
              <a:rPr lang="en-US" altLang="ko-KR" sz="2400" dirty="0" smtClean="0"/>
              <a:t>: 0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187545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044028" y="4835002"/>
            <a:ext cx="1907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 smtClean="0"/>
              <a:t>Python</a:t>
            </a:r>
            <a:r>
              <a:rPr lang="ko-KR" altLang="en-US" dirty="0" smtClean="0"/>
              <a:t>으로 그림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289631" y="5445224"/>
            <a:ext cx="838842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dirty="0" smtClean="0"/>
              <a:t>위 두 개는 투과한 빛의 세기 및 반사된 빛의 세기 이다</a:t>
            </a:r>
            <a:r>
              <a:rPr lang="en-US" altLang="ko-KR" sz="2500" dirty="0" smtClean="0"/>
              <a:t>(</a:t>
            </a:r>
            <a:r>
              <a:rPr lang="ko-KR" altLang="en-US" sz="2500" dirty="0" smtClean="0"/>
              <a:t>입사경로와 수직한 평면 기준</a:t>
            </a:r>
            <a:r>
              <a:rPr lang="en-US" altLang="ko-KR" sz="2500" dirty="0" smtClean="0"/>
              <a:t>)(</a:t>
            </a:r>
            <a:r>
              <a:rPr lang="ko-KR" altLang="en-US" sz="2500" dirty="0" smtClean="0"/>
              <a:t>입사하는 빛은 </a:t>
            </a:r>
            <a:r>
              <a:rPr lang="en-US" altLang="ko-KR" sz="2500" dirty="0" smtClean="0"/>
              <a:t>1</a:t>
            </a:r>
            <a:r>
              <a:rPr lang="ko-KR" altLang="en-US" sz="2500" dirty="0" smtClean="0"/>
              <a:t>의 일정한 </a:t>
            </a:r>
            <a:r>
              <a:rPr lang="en-US" altLang="ko-KR" sz="2500" dirty="0" smtClean="0"/>
              <a:t>Spectral power distribution</a:t>
            </a:r>
            <a:r>
              <a:rPr lang="ko-KR" altLang="en-US" sz="2500" dirty="0" smtClean="0"/>
              <a:t>을 가지고 </a:t>
            </a:r>
            <a:r>
              <a:rPr lang="en-US" altLang="ko-KR" sz="2500" dirty="0" smtClean="0"/>
              <a:t>P-pol, S-pol</a:t>
            </a:r>
            <a:r>
              <a:rPr lang="ko-KR" altLang="en-US" sz="2500" dirty="0" smtClean="0"/>
              <a:t>은 </a:t>
            </a:r>
            <a:r>
              <a:rPr lang="en-US" altLang="ko-KR" sz="2500" dirty="0" smtClean="0"/>
              <a:t>1:1)</a:t>
            </a:r>
            <a:endParaRPr lang="en-US" altLang="ko-KR" sz="2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9144000" cy="449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42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260648"/>
            <a:ext cx="835292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dirty="0"/>
              <a:t>Test </a:t>
            </a:r>
            <a:r>
              <a:rPr lang="en-US" altLang="ko-KR" sz="2500" dirty="0" smtClean="0"/>
              <a:t>Case2:</a:t>
            </a:r>
            <a:endParaRPr lang="en-US" altLang="ko-KR" sz="25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7" r="76615" b="58450"/>
          <a:stretch/>
        </p:blipFill>
        <p:spPr>
          <a:xfrm>
            <a:off x="467544" y="980728"/>
            <a:ext cx="7704856" cy="557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42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64288" y="6309320"/>
            <a:ext cx="1856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Macleod</a:t>
            </a:r>
            <a:r>
              <a:rPr lang="ko-KR" altLang="en-US" dirty="0" smtClean="0"/>
              <a:t>로 그림</a:t>
            </a:r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6" t="17976" r="8615" b="11870"/>
          <a:stretch/>
        </p:blipFill>
        <p:spPr>
          <a:xfrm>
            <a:off x="0" y="548680"/>
            <a:ext cx="9144000" cy="546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63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5374926"/>
            <a:ext cx="878497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dirty="0" smtClean="0"/>
              <a:t>RGB</a:t>
            </a:r>
            <a:r>
              <a:rPr lang="ko-KR" altLang="en-US" sz="2500" dirty="0" err="1" smtClean="0"/>
              <a:t>좌표계를</a:t>
            </a:r>
            <a:r>
              <a:rPr lang="ko-KR" altLang="en-US" sz="2500" dirty="0" smtClean="0"/>
              <a:t> 이용해</a:t>
            </a:r>
            <a:r>
              <a:rPr lang="en-US" altLang="ko-KR" sz="2500" dirty="0" smtClean="0"/>
              <a:t>,</a:t>
            </a:r>
            <a:r>
              <a:rPr lang="ko-KR" altLang="en-US" sz="2500" dirty="0" smtClean="0"/>
              <a:t> </a:t>
            </a:r>
            <a:r>
              <a:rPr lang="en-US" altLang="ko-KR" sz="2500" dirty="0" smtClean="0"/>
              <a:t>RGB</a:t>
            </a:r>
            <a:r>
              <a:rPr lang="ko-KR" altLang="en-US" sz="2500" dirty="0" smtClean="0"/>
              <a:t>조합으로 표현이 </a:t>
            </a:r>
            <a:r>
              <a:rPr lang="ko-KR" altLang="en-US" sz="2500" dirty="0" err="1" smtClean="0"/>
              <a:t>안되는</a:t>
            </a:r>
            <a:r>
              <a:rPr lang="ko-KR" altLang="en-US" sz="2500" dirty="0" smtClean="0"/>
              <a:t> 색이 있으나</a:t>
            </a:r>
            <a:r>
              <a:rPr lang="en-US" altLang="ko-KR" sz="2500" dirty="0"/>
              <a:t>(510nm </a:t>
            </a:r>
            <a:r>
              <a:rPr lang="ko-KR" altLang="en-US" sz="2500" dirty="0"/>
              <a:t>근처 파장의 세기분포가 높을 경우</a:t>
            </a:r>
            <a:r>
              <a:rPr lang="en-US" altLang="ko-KR" sz="2500" dirty="0" smtClean="0"/>
              <a:t>),</a:t>
            </a:r>
            <a:r>
              <a:rPr lang="ko-KR" altLang="en-US" sz="2500" dirty="0" smtClean="0"/>
              <a:t> 일단 근사로 색 출력 </a:t>
            </a:r>
            <a:r>
              <a:rPr lang="en-US" altLang="ko-KR" sz="2500" dirty="0" smtClean="0"/>
              <a:t>-&gt; </a:t>
            </a:r>
            <a:r>
              <a:rPr lang="ko-KR" altLang="en-US" sz="2500" dirty="0" smtClean="0"/>
              <a:t>추후 수정 검토</a:t>
            </a:r>
            <a:endParaRPr lang="en-US" altLang="ko-KR" sz="2500" dirty="0"/>
          </a:p>
        </p:txBody>
      </p:sp>
      <p:sp>
        <p:nvSpPr>
          <p:cNvPr id="5" name="직사각형 4"/>
          <p:cNvSpPr/>
          <p:nvPr/>
        </p:nvSpPr>
        <p:spPr>
          <a:xfrm>
            <a:off x="7070634" y="4835002"/>
            <a:ext cx="1907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 smtClean="0"/>
              <a:t>Python</a:t>
            </a:r>
            <a:r>
              <a:rPr lang="ko-KR" altLang="en-US" dirty="0" smtClean="0"/>
              <a:t>으로 그림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9822"/>
            <a:ext cx="9144000" cy="449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46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260648"/>
            <a:ext cx="835292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dirty="0"/>
              <a:t>Test </a:t>
            </a:r>
            <a:r>
              <a:rPr lang="en-US" altLang="ko-KR" sz="2500" dirty="0" smtClean="0"/>
              <a:t>Case3:</a:t>
            </a:r>
            <a:endParaRPr lang="en-US" altLang="ko-KR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6" r="75539" b="61290"/>
          <a:stretch/>
        </p:blipFill>
        <p:spPr>
          <a:xfrm>
            <a:off x="253901" y="980728"/>
            <a:ext cx="8460432" cy="548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4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6" t="14202" r="8769" b="6756"/>
          <a:stretch/>
        </p:blipFill>
        <p:spPr>
          <a:xfrm>
            <a:off x="25972" y="1108830"/>
            <a:ext cx="9074522" cy="444606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955436" y="5838526"/>
            <a:ext cx="1929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 smtClean="0"/>
              <a:t>Macleod </a:t>
            </a:r>
            <a:r>
              <a:rPr lang="ko-KR" altLang="en-US" dirty="0" smtClean="0"/>
              <a:t>로 그림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4646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067077" y="5869286"/>
            <a:ext cx="1907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 smtClean="0"/>
              <a:t>Python</a:t>
            </a:r>
            <a:r>
              <a:rPr lang="ko-KR" altLang="en-US" dirty="0" smtClean="0"/>
              <a:t>으로 그림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3164"/>
            <a:ext cx="9144000" cy="449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46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39942"/>
            <a:ext cx="835292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dirty="0"/>
              <a:t>Test </a:t>
            </a:r>
            <a:r>
              <a:rPr lang="en-US" altLang="ko-KR" sz="2500" dirty="0" smtClean="0"/>
              <a:t>Case4: Case3</a:t>
            </a:r>
            <a:r>
              <a:rPr lang="ko-KR" altLang="en-US" sz="2500" dirty="0" smtClean="0"/>
              <a:t>와 동일</a:t>
            </a:r>
            <a:r>
              <a:rPr lang="en-US" altLang="ko-KR" sz="2500" dirty="0" smtClean="0"/>
              <a:t>,</a:t>
            </a:r>
            <a:r>
              <a:rPr lang="ko-KR" altLang="en-US" sz="2500" dirty="0" smtClean="0"/>
              <a:t> </a:t>
            </a:r>
            <a:endParaRPr lang="en-US" altLang="ko-KR" sz="2500" dirty="0" smtClean="0"/>
          </a:p>
          <a:p>
            <a:r>
              <a:rPr lang="ko-KR" altLang="en-US" sz="2500" dirty="0" smtClean="0"/>
              <a:t>입사각도</a:t>
            </a:r>
            <a:r>
              <a:rPr lang="en-US" altLang="ko-KR" sz="2500" dirty="0" smtClean="0"/>
              <a:t>(45deg)</a:t>
            </a:r>
            <a:endParaRPr lang="en-US" altLang="ko-KR" sz="2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0"/>
            <a:ext cx="3491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2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6"/>
          <p:cNvSpPr txBox="1">
            <a:spLocks/>
          </p:cNvSpPr>
          <p:nvPr/>
        </p:nvSpPr>
        <p:spPr>
          <a:xfrm>
            <a:off x="259838" y="188640"/>
            <a:ext cx="2439953" cy="622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tx1"/>
                </a:solidFill>
              </a:rPr>
              <a:t>Time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table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906860"/>
              </p:ext>
            </p:extLst>
          </p:nvPr>
        </p:nvGraphicFramePr>
        <p:xfrm>
          <a:off x="0" y="929640"/>
          <a:ext cx="9143999" cy="592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4"/>
                <a:gridCol w="4968552"/>
                <a:gridCol w="3347863"/>
              </a:tblGrid>
              <a:tr h="35506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날짜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계획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비고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9/13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기본 골격 구상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자료 탐색 및 </a:t>
                      </a:r>
                      <a:r>
                        <a:rPr lang="en-US" altLang="ko-KR" dirty="0" smtClean="0"/>
                        <a:t>Matrix</a:t>
                      </a:r>
                      <a:r>
                        <a:rPr lang="en-US" altLang="ko-KR" baseline="0" dirty="0" smtClean="0"/>
                        <a:t> + T, 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완료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aseline="0" dirty="0" smtClean="0"/>
                        <a:t>골격 작성 및 </a:t>
                      </a:r>
                      <a:r>
                        <a:rPr lang="en-US" altLang="ko-KR" baseline="0" dirty="0" smtClean="0"/>
                        <a:t>RGB Converter </a:t>
                      </a:r>
                      <a:r>
                        <a:rPr lang="ko-KR" altLang="en-US" baseline="0" dirty="0" smtClean="0"/>
                        <a:t>작성 및 </a:t>
                      </a:r>
                      <a:r>
                        <a:rPr lang="en-US" altLang="ko-KR" baseline="0" dirty="0" smtClean="0"/>
                        <a:t>RGB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완료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9/27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Transfer</a:t>
                      </a:r>
                      <a:r>
                        <a:rPr lang="en-US" baseline="0" dirty="0" smtClean="0"/>
                        <a:t> Matrix </a:t>
                      </a:r>
                      <a:r>
                        <a:rPr lang="ko-KR" altLang="en-US" baseline="0" dirty="0" smtClean="0"/>
                        <a:t>작성 및 </a:t>
                      </a:r>
                      <a:r>
                        <a:rPr lang="en-US" altLang="ko-KR" baseline="0" dirty="0" smtClean="0"/>
                        <a:t>Matrix + T, 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미달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자료의 파장 맞춰야 함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Transfer Matrix </a:t>
                      </a:r>
                      <a:r>
                        <a:rPr lang="ko-KR" altLang="en-US" dirty="0" smtClean="0"/>
                        <a:t>오류 수정 및 </a:t>
                      </a:r>
                      <a:r>
                        <a:rPr lang="en-US" altLang="ko-KR" dirty="0" err="1" smtClean="0"/>
                        <a:t>Poynting</a:t>
                      </a:r>
                      <a:r>
                        <a:rPr lang="en-US" altLang="ko-KR" baseline="0" dirty="0" smtClean="0"/>
                        <a:t> 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완료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10/11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메인 파일에 연결 후 작동 및 이론검토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완료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10/18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실험 모델 설정 및 </a:t>
                      </a:r>
                      <a:r>
                        <a:rPr lang="en-US" dirty="0" smtClean="0"/>
                        <a:t>Essential</a:t>
                      </a:r>
                      <a:r>
                        <a:rPr lang="en-US" baseline="0" dirty="0" smtClean="0"/>
                        <a:t> Macleod </a:t>
                      </a:r>
                      <a:r>
                        <a:rPr lang="ko-KR" altLang="en-US" baseline="0" dirty="0" smtClean="0"/>
                        <a:t>사용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미달</a:t>
                      </a:r>
                      <a:r>
                        <a:rPr lang="en-US" altLang="ko-KR" dirty="0" smtClean="0"/>
                        <a:t>(3</a:t>
                      </a:r>
                      <a:r>
                        <a:rPr lang="ko-KR" altLang="en-US" dirty="0" smtClean="0"/>
                        <a:t>주 </a:t>
                      </a:r>
                      <a:r>
                        <a:rPr lang="ko-KR" altLang="en-US" dirty="0" err="1" smtClean="0"/>
                        <a:t>딜레이</a:t>
                      </a:r>
                      <a:r>
                        <a:rPr lang="en-US" altLang="ko-KR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10/25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비교를 토대로 이론 검토 </a:t>
                      </a:r>
                      <a:r>
                        <a:rPr lang="en-US" altLang="ko-KR" dirty="0" smtClean="0"/>
                        <a:t>+ </a:t>
                      </a:r>
                      <a:r>
                        <a:rPr lang="en-US" altLang="ko-KR" dirty="0" err="1" smtClean="0"/>
                        <a:t>Fabry</a:t>
                      </a:r>
                      <a:r>
                        <a:rPr lang="en-US" altLang="ko-KR" dirty="0" smtClean="0"/>
                        <a:t>-Perot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미달</a:t>
                      </a:r>
                      <a:r>
                        <a:rPr lang="en-US" altLang="ko-KR" dirty="0" smtClean="0"/>
                        <a:t>(3</a:t>
                      </a:r>
                      <a:r>
                        <a:rPr lang="ko-KR" altLang="en-US" dirty="0" smtClean="0"/>
                        <a:t>주 </a:t>
                      </a:r>
                      <a:r>
                        <a:rPr lang="ko-KR" altLang="en-US" dirty="0" err="1" smtClean="0"/>
                        <a:t>딜레이</a:t>
                      </a:r>
                      <a:r>
                        <a:rPr lang="en-US" altLang="ko-KR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11/1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Essential Macleod </a:t>
                      </a:r>
                      <a:r>
                        <a:rPr lang="ko-KR" altLang="en-US" dirty="0" smtClean="0"/>
                        <a:t>와 비교 </a:t>
                      </a:r>
                      <a:r>
                        <a:rPr lang="en-US" altLang="ko-KR" dirty="0" smtClean="0"/>
                        <a:t>+ </a:t>
                      </a:r>
                      <a:r>
                        <a:rPr lang="ko-KR" altLang="en-US" dirty="0" smtClean="0"/>
                        <a:t>이론 검토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미달</a:t>
                      </a:r>
                      <a:r>
                        <a:rPr lang="en-US" altLang="ko-KR" dirty="0" smtClean="0"/>
                        <a:t>(3</a:t>
                      </a:r>
                      <a:r>
                        <a:rPr lang="ko-KR" altLang="en-US" dirty="0" smtClean="0"/>
                        <a:t>주 </a:t>
                      </a:r>
                      <a:r>
                        <a:rPr lang="ko-KR" altLang="en-US" dirty="0" err="1" smtClean="0"/>
                        <a:t>딜레이</a:t>
                      </a:r>
                      <a:r>
                        <a:rPr lang="en-US" altLang="ko-KR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실험 모델 설정 </a:t>
                      </a:r>
                      <a:r>
                        <a:rPr lang="ko-KR" altLang="en-US" smtClean="0"/>
                        <a:t>및 이론 검토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미달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음수파트 </a:t>
                      </a:r>
                      <a:r>
                        <a:rPr lang="ko-KR" altLang="en-US" dirty="0" err="1" smtClean="0"/>
                        <a:t>계속나옴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Essential Macleod </a:t>
                      </a:r>
                      <a:r>
                        <a:rPr lang="ko-KR" altLang="en-US" smtClean="0"/>
                        <a:t>와 비교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완료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11/22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mtClean="0"/>
                        <a:t>비교 후 수정 및 이론 검토</a:t>
                      </a:r>
                      <a:r>
                        <a:rPr lang="en-US" altLang="ko-KR" smtClean="0"/>
                        <a:t>, </a:t>
                      </a:r>
                      <a:r>
                        <a:rPr lang="ko-KR" altLang="en-US" baseline="0" smtClean="0"/>
                        <a:t>굴절률 측정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11/29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ko-KR" altLang="en-US" dirty="0" smtClean="0"/>
                        <a:t>차 수정 및 속도 개선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12/6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오류 수정 및</a:t>
                      </a:r>
                      <a:r>
                        <a:rPr lang="ko-KR" altLang="en-US" baseline="0" dirty="0" smtClean="0"/>
                        <a:t> 추가 사항 검토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12/13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오류 수정 및</a:t>
                      </a:r>
                      <a:r>
                        <a:rPr lang="ko-KR" altLang="en-US" baseline="0" dirty="0" smtClean="0"/>
                        <a:t> 추가 사항 검토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12/20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오류 수정 및</a:t>
                      </a:r>
                      <a:r>
                        <a:rPr lang="ko-KR" altLang="en-US" baseline="0" dirty="0" smtClean="0"/>
                        <a:t> 추가 사항 검토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922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955436" y="5838526"/>
            <a:ext cx="1929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 smtClean="0"/>
              <a:t>Macleod </a:t>
            </a:r>
            <a:r>
              <a:rPr lang="ko-KR" altLang="en-US" dirty="0" smtClean="0"/>
              <a:t>로 그림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8" t="14568" r="10769" b="9314"/>
          <a:stretch/>
        </p:blipFill>
        <p:spPr>
          <a:xfrm>
            <a:off x="-30052" y="1268760"/>
            <a:ext cx="9120750" cy="442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83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8109" r="9692" b="7015"/>
          <a:stretch/>
        </p:blipFill>
        <p:spPr>
          <a:xfrm>
            <a:off x="14068" y="600721"/>
            <a:ext cx="9129932" cy="473986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211282" y="5499954"/>
            <a:ext cx="1907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 smtClean="0"/>
              <a:t>Python</a:t>
            </a:r>
            <a:r>
              <a:rPr lang="ko-KR" altLang="en-US" dirty="0" smtClean="0"/>
              <a:t>으로 그림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4139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067077" y="5869286"/>
            <a:ext cx="1907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 smtClean="0"/>
              <a:t>Python</a:t>
            </a:r>
            <a:r>
              <a:rPr lang="ko-KR" altLang="en-US" dirty="0" smtClean="0"/>
              <a:t>으로 그림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3164"/>
            <a:ext cx="9144000" cy="449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395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23" r="78308" b="65009"/>
          <a:stretch/>
        </p:blipFill>
        <p:spPr>
          <a:xfrm>
            <a:off x="242708" y="980728"/>
            <a:ext cx="8712968" cy="545382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1520" y="260648"/>
            <a:ext cx="835292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dirty="0"/>
              <a:t>Test </a:t>
            </a:r>
            <a:r>
              <a:rPr lang="en-US" altLang="ko-KR" sz="2500" dirty="0" smtClean="0"/>
              <a:t>Case5: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4054139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8" t="14284" r="8923" b="8745"/>
          <a:stretch/>
        </p:blipFill>
        <p:spPr>
          <a:xfrm>
            <a:off x="115852" y="1196752"/>
            <a:ext cx="8841842" cy="424847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955436" y="5838526"/>
            <a:ext cx="1929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 smtClean="0"/>
              <a:t>Macleod </a:t>
            </a:r>
            <a:r>
              <a:rPr lang="ko-KR" altLang="en-US" dirty="0" smtClean="0"/>
              <a:t>로 그림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41395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067077" y="5112360"/>
            <a:ext cx="1907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 smtClean="0"/>
              <a:t>Python</a:t>
            </a:r>
            <a:r>
              <a:rPr lang="ko-KR" altLang="en-US" dirty="0" smtClean="0"/>
              <a:t>으로 그림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688"/>
            <a:ext cx="9144000" cy="449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395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940152" y="5112360"/>
            <a:ext cx="3034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 smtClean="0"/>
              <a:t>Python</a:t>
            </a:r>
            <a:r>
              <a:rPr lang="ko-KR" altLang="en-US" dirty="0" smtClean="0"/>
              <a:t>으로 그림</a:t>
            </a:r>
            <a:r>
              <a:rPr lang="en-US" altLang="ko-KR" dirty="0" smtClean="0"/>
              <a:t>(zoom in)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91" y="620688"/>
            <a:ext cx="9144000" cy="449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395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363037"/>
            <a:ext cx="100811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dirty="0" smtClean="0"/>
              <a:t>고</a:t>
            </a:r>
            <a:r>
              <a:rPr lang="ko-KR" altLang="en-US" sz="2500" dirty="0"/>
              <a:t>찰</a:t>
            </a:r>
            <a:endParaRPr lang="en-US" altLang="ko-KR" sz="2500" dirty="0"/>
          </a:p>
        </p:txBody>
      </p:sp>
      <p:sp>
        <p:nvSpPr>
          <p:cNvPr id="3" name="직사각형 2"/>
          <p:cNvSpPr/>
          <p:nvPr/>
        </p:nvSpPr>
        <p:spPr>
          <a:xfrm>
            <a:off x="395536" y="1064463"/>
            <a:ext cx="84426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Macleod </a:t>
            </a:r>
            <a:r>
              <a:rPr lang="ko-KR" altLang="en-US" sz="2000" dirty="0" smtClean="0"/>
              <a:t>에서는 </a:t>
            </a:r>
            <a:r>
              <a:rPr lang="en-US" altLang="ko-KR" sz="2000" dirty="0" smtClean="0"/>
              <a:t>medium thickness </a:t>
            </a:r>
            <a:r>
              <a:rPr lang="ko-KR" altLang="en-US" sz="2000" dirty="0" smtClean="0"/>
              <a:t>로 계산했으나 구현한 </a:t>
            </a:r>
            <a:r>
              <a:rPr lang="en-US" altLang="ko-KR" sz="2000" dirty="0" smtClean="0"/>
              <a:t>TMM </a:t>
            </a:r>
            <a:r>
              <a:rPr lang="ko-KR" altLang="en-US" sz="2000" dirty="0" smtClean="0"/>
              <a:t>프로그램에는 얇은 </a:t>
            </a:r>
            <a:r>
              <a:rPr lang="en-US" altLang="ko-KR" sz="2000" dirty="0" smtClean="0"/>
              <a:t>thin film</a:t>
            </a:r>
            <a:r>
              <a:rPr lang="ko-KR" altLang="en-US" sz="2000" dirty="0" smtClean="0"/>
              <a:t>만을 고려했기에 광 경로를 두께 </a:t>
            </a:r>
            <a:r>
              <a:rPr lang="en-US" altLang="ko-KR" sz="2000" dirty="0" smtClean="0"/>
              <a:t>d</a:t>
            </a:r>
            <a:r>
              <a:rPr lang="ko-KR" altLang="en-US" sz="2000" dirty="0"/>
              <a:t>로</a:t>
            </a:r>
            <a:r>
              <a:rPr lang="ko-KR" altLang="en-US" sz="2000" dirty="0" smtClean="0"/>
              <a:t> 근사함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따라서 </a:t>
            </a:r>
            <a:r>
              <a:rPr lang="en-US" altLang="ko-KR" sz="2000" dirty="0" smtClean="0"/>
              <a:t>thin film</a:t>
            </a:r>
            <a:r>
              <a:rPr lang="ko-KR" altLang="en-US" sz="2000" dirty="0" smtClean="0"/>
              <a:t>이 아닌 </a:t>
            </a:r>
            <a:r>
              <a:rPr lang="en-US" altLang="ko-KR" sz="2000" dirty="0" smtClean="0"/>
              <a:t>mm </a:t>
            </a:r>
            <a:r>
              <a:rPr lang="ko-KR" altLang="en-US" sz="2000" dirty="0" smtClean="0"/>
              <a:t>단위에서는 경로에 차이가 심하다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경로차이를 고려해주면 파장 별로 </a:t>
            </a:r>
            <a:r>
              <a:rPr lang="en-US" altLang="ko-KR" sz="2000" dirty="0" smtClean="0"/>
              <a:t>R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T</a:t>
            </a:r>
            <a:r>
              <a:rPr lang="ko-KR" altLang="en-US" sz="2000" dirty="0" smtClean="0"/>
              <a:t>가 요동치는 것을 잡아 줄 수 있을 것이라 기대한다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다음 주차에 굴절률측정과 함께 반영할 예정</a:t>
            </a:r>
            <a:endParaRPr lang="en-US" altLang="ko-KR" sz="2000" dirty="0"/>
          </a:p>
        </p:txBody>
      </p:sp>
      <p:sp>
        <p:nvSpPr>
          <p:cNvPr id="4" name="직사각형 3"/>
          <p:cNvSpPr/>
          <p:nvPr/>
        </p:nvSpPr>
        <p:spPr>
          <a:xfrm>
            <a:off x="395536" y="3911843"/>
            <a:ext cx="100811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dirty="0" smtClean="0"/>
              <a:t>기</a:t>
            </a:r>
            <a:r>
              <a:rPr lang="ko-KR" altLang="en-US" sz="2500" dirty="0"/>
              <a:t>타</a:t>
            </a:r>
            <a:endParaRPr lang="en-US" altLang="ko-KR" sz="2500" dirty="0"/>
          </a:p>
        </p:txBody>
      </p:sp>
      <p:sp>
        <p:nvSpPr>
          <p:cNvPr id="5" name="직사각형 4"/>
          <p:cNvSpPr/>
          <p:nvPr/>
        </p:nvSpPr>
        <p:spPr>
          <a:xfrm>
            <a:off x="395536" y="4581128"/>
            <a:ext cx="84426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구현한 </a:t>
            </a:r>
            <a:r>
              <a:rPr lang="en-US" altLang="ko-KR" sz="2000" dirty="0" smtClean="0"/>
              <a:t>TMM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out(Transmitted)</a:t>
            </a:r>
            <a:r>
              <a:rPr lang="ko-KR" altLang="en-US" sz="2000" dirty="0" smtClean="0"/>
              <a:t>으로 나오는 면에서 들어오는 빛은 없다 가정했다</a:t>
            </a:r>
            <a:r>
              <a:rPr lang="en-US" altLang="ko-KR" sz="2000" dirty="0" smtClean="0"/>
              <a:t>. Essential Macleod</a:t>
            </a:r>
            <a:r>
              <a:rPr lang="ko-KR" altLang="en-US" sz="2000" dirty="0" smtClean="0"/>
              <a:t>와 일치하는 것을 볼 때 같은 가정이 </a:t>
            </a:r>
            <a:r>
              <a:rPr lang="en-US" altLang="ko-KR" sz="2000" dirty="0" smtClean="0"/>
              <a:t>Macleod</a:t>
            </a:r>
            <a:r>
              <a:rPr lang="ko-KR" altLang="en-US" sz="2000" dirty="0" smtClean="0"/>
              <a:t>에도 내제돼있다 생각한다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또한 색 좌표 등을 통해 </a:t>
            </a:r>
            <a:r>
              <a:rPr lang="en-US" altLang="ko-KR" sz="2000" dirty="0" smtClean="0"/>
              <a:t>Macleod</a:t>
            </a:r>
            <a:r>
              <a:rPr lang="ko-KR" altLang="en-US" sz="2000" dirty="0" smtClean="0"/>
              <a:t>와 색 비교 할 것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05413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0160" y="476672"/>
            <a:ext cx="2952328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3500" b="1" dirty="0" smtClean="0"/>
              <a:t>진행 </a:t>
            </a:r>
            <a:r>
              <a:rPr lang="ko-KR" altLang="en-US" sz="3500" b="1" dirty="0"/>
              <a:t>상황</a:t>
            </a:r>
            <a:endParaRPr lang="en-US" sz="3500" b="1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67544" y="1844824"/>
            <a:ext cx="8064896" cy="4392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dirty="0"/>
              <a:t>1</a:t>
            </a:r>
            <a:r>
              <a:rPr lang="en-US" altLang="ko-KR" sz="2500" dirty="0" smtClean="0"/>
              <a:t>. Essential Macleod </a:t>
            </a:r>
            <a:r>
              <a:rPr lang="ko-KR" altLang="en-US" sz="2500" dirty="0" smtClean="0"/>
              <a:t>비교 완료</a:t>
            </a:r>
            <a:endParaRPr lang="en-US" altLang="ko-KR" sz="2500" dirty="0" smtClean="0"/>
          </a:p>
          <a:p>
            <a:pPr algn="l"/>
            <a:r>
              <a:rPr lang="en-US" altLang="ko-KR" sz="2500" dirty="0" smtClean="0"/>
              <a:t>  * </a:t>
            </a:r>
            <a:r>
              <a:rPr lang="ko-KR" altLang="en-US" sz="2500" dirty="0" smtClean="0"/>
              <a:t>일치</a:t>
            </a:r>
            <a:r>
              <a:rPr lang="en-US" altLang="ko-KR" sz="2500" dirty="0" smtClean="0"/>
              <a:t>(thin film)</a:t>
            </a:r>
          </a:p>
          <a:p>
            <a:pPr algn="l"/>
            <a:endParaRPr lang="en-US" altLang="ko-KR" sz="2500" dirty="0"/>
          </a:p>
          <a:p>
            <a:pPr algn="l"/>
            <a:endParaRPr lang="en-US" altLang="ko-KR" sz="2500" dirty="0" smtClean="0"/>
          </a:p>
          <a:p>
            <a:pPr algn="l"/>
            <a:endParaRPr lang="en-US" altLang="ko-KR" sz="2500" dirty="0" smtClean="0"/>
          </a:p>
          <a:p>
            <a:pPr algn="l"/>
            <a:r>
              <a:rPr lang="en-US" altLang="ko-KR" sz="2500" dirty="0" smtClean="0"/>
              <a:t>2. </a:t>
            </a:r>
            <a:r>
              <a:rPr lang="ko-KR" altLang="en-US" sz="2500" dirty="0" smtClean="0"/>
              <a:t>음수 문제 해결</a:t>
            </a:r>
            <a:endParaRPr lang="en-US" altLang="ko-KR" sz="2500" dirty="0" smtClean="0"/>
          </a:p>
          <a:p>
            <a:pPr algn="l"/>
            <a:r>
              <a:rPr lang="en-US" altLang="ko-KR" sz="2500" dirty="0" smtClean="0"/>
              <a:t>  * Transmittance </a:t>
            </a:r>
            <a:r>
              <a:rPr lang="ko-KR" altLang="en-US" sz="2500" dirty="0" smtClean="0"/>
              <a:t>와 </a:t>
            </a:r>
            <a:r>
              <a:rPr lang="en-US" altLang="ko-KR" sz="2500" dirty="0" smtClean="0"/>
              <a:t>Reflectance </a:t>
            </a:r>
            <a:r>
              <a:rPr lang="ko-KR" altLang="en-US" sz="2500" dirty="0" smtClean="0"/>
              <a:t>를 구할 때 단순 곱으로 구했</a:t>
            </a:r>
            <a:r>
              <a:rPr lang="ko-KR" altLang="en-US" sz="2500" dirty="0"/>
              <a:t>음</a:t>
            </a:r>
            <a:r>
              <a:rPr lang="ko-KR" altLang="en-US" sz="2500" dirty="0" smtClean="0"/>
              <a:t> </a:t>
            </a:r>
            <a:r>
              <a:rPr lang="en-US" altLang="ko-KR" sz="2500" dirty="0" smtClean="0"/>
              <a:t>-&gt; Conjugate </a:t>
            </a:r>
            <a:r>
              <a:rPr lang="ko-KR" altLang="en-US" sz="2500" dirty="0" smtClean="0"/>
              <a:t>곱으로 바꿈</a:t>
            </a:r>
            <a:endParaRPr lang="en-US" altLang="ko-KR" sz="2500" dirty="0" smtClean="0"/>
          </a:p>
          <a:p>
            <a:pPr algn="l"/>
            <a:r>
              <a:rPr lang="en-US" altLang="ko-KR" sz="2500" dirty="0"/>
              <a:t>	</a:t>
            </a:r>
            <a:endParaRPr lang="en-US" altLang="ko-KR" sz="2500" dirty="0" smtClean="0"/>
          </a:p>
          <a:p>
            <a:pPr algn="l"/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255770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500" b="1" dirty="0" smtClean="0"/>
              <a:t>알고리즘 세부 내용</a:t>
            </a:r>
            <a:endParaRPr lang="en-US" sz="3500" b="1" dirty="0"/>
          </a:p>
        </p:txBody>
      </p:sp>
      <p:sp>
        <p:nvSpPr>
          <p:cNvPr id="5" name="직사각형 4"/>
          <p:cNvSpPr/>
          <p:nvPr/>
        </p:nvSpPr>
        <p:spPr>
          <a:xfrm>
            <a:off x="444170" y="1628800"/>
            <a:ext cx="8424936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dirty="0" smtClean="0"/>
              <a:t>총 </a:t>
            </a:r>
            <a:r>
              <a:rPr lang="en-US" altLang="ko-KR" sz="2500" dirty="0" smtClean="0"/>
              <a:t>3</a:t>
            </a:r>
            <a:r>
              <a:rPr lang="ko-KR" altLang="en-US" sz="2500" dirty="0" smtClean="0"/>
              <a:t>개의 파일로 작성</a:t>
            </a:r>
            <a:endParaRPr lang="en-US" altLang="ko-KR" sz="2500" dirty="0" smtClean="0"/>
          </a:p>
          <a:p>
            <a:endParaRPr lang="en-US" altLang="ko-KR" sz="2500" dirty="0" smtClean="0"/>
          </a:p>
          <a:p>
            <a:r>
              <a:rPr lang="en-US" altLang="ko-KR" sz="2500" dirty="0" smtClean="0"/>
              <a:t>(1) main: Input</a:t>
            </a:r>
            <a:r>
              <a:rPr lang="ko-KR" altLang="en-US" sz="2500" dirty="0" smtClean="0"/>
              <a:t>을 받고 </a:t>
            </a:r>
            <a:r>
              <a:rPr lang="en-US" altLang="ko-KR" sz="2500" dirty="0" smtClean="0"/>
              <a:t>GUI </a:t>
            </a:r>
            <a:r>
              <a:rPr lang="ko-KR" altLang="en-US" sz="2500" dirty="0" smtClean="0"/>
              <a:t>구축 및 가공하여 </a:t>
            </a:r>
            <a:r>
              <a:rPr lang="en-US" altLang="ko-KR" sz="2500" dirty="0" smtClean="0"/>
              <a:t>(2)</a:t>
            </a:r>
            <a:r>
              <a:rPr lang="ko-KR" altLang="en-US" sz="2500" dirty="0" smtClean="0"/>
              <a:t>에 넘겨줌</a:t>
            </a:r>
            <a:endParaRPr lang="en-US" altLang="ko-KR" sz="2500" dirty="0" smtClean="0"/>
          </a:p>
          <a:p>
            <a:pPr marL="342900" indent="-342900">
              <a:buAutoNum type="arabicPeriod"/>
            </a:pPr>
            <a:endParaRPr lang="en-US" altLang="ko-KR" sz="2500" dirty="0"/>
          </a:p>
          <a:p>
            <a:r>
              <a:rPr lang="en-US" altLang="ko-KR" sz="2500" dirty="0" smtClean="0"/>
              <a:t>(2) </a:t>
            </a:r>
            <a:r>
              <a:rPr lang="en-US" altLang="ko-KR" sz="2500" dirty="0" err="1" smtClean="0"/>
              <a:t>plotting_part</a:t>
            </a:r>
            <a:r>
              <a:rPr lang="en-US" altLang="ko-KR" sz="2500" dirty="0" smtClean="0"/>
              <a:t>: </a:t>
            </a:r>
            <a:r>
              <a:rPr lang="ko-KR" altLang="en-US" sz="2500" dirty="0" smtClean="0"/>
              <a:t>받은 정보를 이용하여 </a:t>
            </a:r>
            <a:r>
              <a:rPr lang="en-US" altLang="ko-KR" sz="2500" dirty="0" smtClean="0"/>
              <a:t>Transmittance </a:t>
            </a:r>
            <a:r>
              <a:rPr lang="ko-KR" altLang="en-US" sz="2500" dirty="0" smtClean="0"/>
              <a:t>와 </a:t>
            </a:r>
            <a:r>
              <a:rPr lang="en-US" altLang="ko-KR" sz="2500" dirty="0" smtClean="0"/>
              <a:t>Reflectance, Transmitted Power, Reflected Power </a:t>
            </a:r>
            <a:r>
              <a:rPr lang="ko-KR" altLang="en-US" sz="2500" dirty="0" smtClean="0"/>
              <a:t>를 계산하고 </a:t>
            </a:r>
            <a:r>
              <a:rPr lang="en-US" altLang="ko-KR" sz="2500" dirty="0" smtClean="0"/>
              <a:t>(3)</a:t>
            </a:r>
            <a:r>
              <a:rPr lang="ko-KR" altLang="en-US" sz="2500" dirty="0" smtClean="0"/>
              <a:t>에서 색을 받아 그래프 출력</a:t>
            </a:r>
            <a:endParaRPr lang="en-US" altLang="ko-KR" sz="2500" dirty="0" smtClean="0"/>
          </a:p>
          <a:p>
            <a:endParaRPr lang="en-US" altLang="ko-KR" sz="2500" dirty="0"/>
          </a:p>
          <a:p>
            <a:r>
              <a:rPr lang="en-US" altLang="ko-KR" sz="2500" dirty="0" smtClean="0"/>
              <a:t>(3) </a:t>
            </a:r>
            <a:r>
              <a:rPr lang="en-US" altLang="ko-KR" sz="2500" dirty="0" err="1" smtClean="0"/>
              <a:t>graph_to_color</a:t>
            </a:r>
            <a:r>
              <a:rPr lang="en-US" altLang="ko-KR" sz="2500" dirty="0" smtClean="0"/>
              <a:t>: 2</a:t>
            </a:r>
            <a:r>
              <a:rPr lang="ko-KR" altLang="en-US" sz="2500" dirty="0" smtClean="0"/>
              <a:t>에서 파장 별 </a:t>
            </a:r>
            <a:r>
              <a:rPr lang="en-US" altLang="ko-KR" sz="2500" dirty="0" smtClean="0"/>
              <a:t>Intensity</a:t>
            </a:r>
            <a:r>
              <a:rPr lang="ko-KR" altLang="en-US" sz="2500" dirty="0" smtClean="0"/>
              <a:t>를 받아 </a:t>
            </a:r>
            <a:r>
              <a:rPr lang="en-US" altLang="ko-KR" sz="2500" dirty="0" err="1" smtClean="0"/>
              <a:t>rgb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색 좌표를 이용해 색을 구함</a:t>
            </a:r>
            <a:r>
              <a:rPr lang="en-US" altLang="ko-KR" sz="2500" dirty="0" smtClean="0"/>
              <a:t>(</a:t>
            </a:r>
            <a:r>
              <a:rPr lang="ko-KR" altLang="en-US" sz="2500" dirty="0" smtClean="0"/>
              <a:t>일단 </a:t>
            </a:r>
            <a:r>
              <a:rPr lang="en-US" altLang="ko-KR" sz="2500" dirty="0" smtClean="0"/>
              <a:t>film</a:t>
            </a:r>
            <a:r>
              <a:rPr lang="ko-KR" altLang="en-US" sz="2500" dirty="0" smtClean="0"/>
              <a:t>과 평행하는 평면기준</a:t>
            </a:r>
            <a:r>
              <a:rPr lang="en-US" altLang="ko-KR" sz="2500" dirty="0" smtClean="0"/>
              <a:t>)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481006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596336" y="188639"/>
            <a:ext cx="13372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(1) main</a:t>
            </a:r>
            <a:endParaRPr 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247737" y="5445224"/>
            <a:ext cx="868582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dirty="0"/>
              <a:t>작동 시 </a:t>
            </a:r>
            <a:r>
              <a:rPr lang="en-US" altLang="ko-KR" sz="2500" dirty="0" err="1"/>
              <a:t>nol</a:t>
            </a:r>
            <a:r>
              <a:rPr lang="en-US" altLang="ko-KR" sz="2500" dirty="0"/>
              <a:t> </a:t>
            </a:r>
            <a:r>
              <a:rPr lang="ko-KR" altLang="en-US" sz="2500" dirty="0"/>
              <a:t>함수 실행 및 </a:t>
            </a:r>
            <a:r>
              <a:rPr lang="en-US" altLang="ko-KR" sz="2500" dirty="0" smtClean="0"/>
              <a:t>directory </a:t>
            </a:r>
            <a:r>
              <a:rPr lang="ko-KR" altLang="en-US" sz="2500" dirty="0"/>
              <a:t>에서 자료들 </a:t>
            </a:r>
            <a:r>
              <a:rPr lang="ko-KR" altLang="en-US" sz="2500" dirty="0" smtClean="0"/>
              <a:t>읽어옴</a:t>
            </a:r>
            <a:endParaRPr lang="en-US" altLang="ko-KR" sz="2500" dirty="0" smtClean="0"/>
          </a:p>
          <a:p>
            <a:r>
              <a:rPr lang="en-US" altLang="ko-KR" sz="2500" dirty="0" smtClean="0"/>
              <a:t>(</a:t>
            </a:r>
            <a:r>
              <a:rPr lang="ko-KR" altLang="en-US" sz="2500" dirty="0" smtClean="0"/>
              <a:t>입사하는 빛의 파장 별 세기 분포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물질의 굴절률</a:t>
            </a:r>
            <a:r>
              <a:rPr lang="en-US" altLang="ko-KR" sz="2500" dirty="0" smtClean="0"/>
              <a:t>)</a:t>
            </a:r>
            <a:endParaRPr lang="en-US" sz="25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7737" y="1196752"/>
            <a:ext cx="8648521" cy="40934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# constants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number_of_layers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nol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# containers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plot 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pl.Core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number_of_layers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box = []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location 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os.getcwd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for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root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dirs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files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in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os.walk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(location +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cs typeface="Consolas" pitchFamily="49" charset="0"/>
              </a:rPr>
              <a:t>'/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cs typeface="Consolas" pitchFamily="49" charset="0"/>
              </a:rPr>
              <a:t>lights_i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cs typeface="Consolas" pitchFamily="49" charset="0"/>
              </a:rPr>
              <a:t>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):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list_of_lights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= files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for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root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dirs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files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in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os.walk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(location +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cs typeface="Consolas" pitchFamily="49" charset="0"/>
              </a:rPr>
              <a:t>'/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cs typeface="Consolas" pitchFamily="49" charset="0"/>
              </a:rPr>
              <a:t>materials_i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cs typeface="Consolas" pitchFamily="49" charset="0"/>
              </a:rPr>
              <a:t>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):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list_of_materials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= files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76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6747" y="2276872"/>
            <a:ext cx="8646186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def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itchFamily="49" charset="0"/>
                <a:cs typeface="Consolas" pitchFamily="49" charset="0"/>
              </a:rPr>
              <a:t>nol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(word=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cs typeface="Consolas" pitchFamily="49" charset="0"/>
              </a:rPr>
              <a:t>'input the number of layers you want to construct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\n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cs typeface="Consolas" pitchFamily="49" charset="0"/>
              </a:rPr>
              <a:t>'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):</a:t>
            </a:r>
            <a:b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try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b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tmp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itchFamily="49" charset="0"/>
                <a:cs typeface="Consolas" pitchFamily="49" charset="0"/>
              </a:rPr>
              <a:t>input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(word))</a:t>
            </a:r>
            <a:b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except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b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tmp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nol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cs typeface="Consolas" pitchFamily="49" charset="0"/>
              </a:rPr>
              <a:t>"it's not correct input, please put integer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\n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return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tmp</a:t>
            </a:r>
            <a:endParaRPr kumimoji="0" 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1" y="691535"/>
            <a:ext cx="864618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err="1" smtClean="0"/>
              <a:t>nol</a:t>
            </a:r>
            <a:r>
              <a:rPr lang="en-US" sz="2500" dirty="0" smtClean="0"/>
              <a:t> </a:t>
            </a:r>
            <a:r>
              <a:rPr lang="ko-KR" altLang="en-US" sz="2500" dirty="0" smtClean="0"/>
              <a:t>함수</a:t>
            </a:r>
            <a:r>
              <a:rPr lang="en-US" altLang="ko-KR" sz="2500" dirty="0" smtClean="0"/>
              <a:t>: </a:t>
            </a:r>
            <a:r>
              <a:rPr lang="ko-KR" altLang="en-US" sz="2500" dirty="0"/>
              <a:t>처음 원하는 층 수를 입력으로 받아서 </a:t>
            </a:r>
            <a:r>
              <a:rPr lang="en-US" altLang="ko-KR" sz="2500" dirty="0"/>
              <a:t>GUI</a:t>
            </a:r>
            <a:r>
              <a:rPr lang="ko-KR" altLang="en-US" sz="2500" dirty="0" err="1"/>
              <a:t>빌드하는</a:t>
            </a:r>
            <a:r>
              <a:rPr lang="ko-KR" altLang="en-US" sz="2500" dirty="0"/>
              <a:t> 파트에 전해주는 </a:t>
            </a:r>
            <a:r>
              <a:rPr lang="en-US" altLang="ko-KR" sz="2500" dirty="0"/>
              <a:t>function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574766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370389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34020" y="5157192"/>
            <a:ext cx="907492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dirty="0" smtClean="0"/>
              <a:t>GUI </a:t>
            </a:r>
            <a:r>
              <a:rPr lang="ko-KR" altLang="en-US" sz="2500" dirty="0" smtClean="0"/>
              <a:t>에서 각 버튼은 </a:t>
            </a:r>
            <a:r>
              <a:rPr lang="en-US" altLang="ko-KR" sz="2500" dirty="0" smtClean="0"/>
              <a:t>command</a:t>
            </a:r>
            <a:r>
              <a:rPr lang="ko-KR" altLang="en-US" sz="2500" dirty="0" smtClean="0"/>
              <a:t>로 연결된 </a:t>
            </a:r>
            <a:r>
              <a:rPr lang="en-US" altLang="ko-KR" sz="2500" dirty="0" smtClean="0"/>
              <a:t>function</a:t>
            </a:r>
            <a:r>
              <a:rPr lang="ko-KR" altLang="en-US" sz="2500" dirty="0" smtClean="0"/>
              <a:t>를 작동 시킴</a:t>
            </a:r>
            <a:endParaRPr lang="en-US" altLang="ko-KR" sz="25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3252" y="836712"/>
            <a:ext cx="8676456" cy="35548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tk.Button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(row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text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cs typeface="Consolas" pitchFamily="49" charset="0"/>
              </a:rPr>
              <a:t>'Materials'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width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10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command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see_materials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).grid(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row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3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column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sticky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cs typeface="Consolas" pitchFamily="49" charset="0"/>
              </a:rPr>
              <a:t>'W'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tk.Button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(row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text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cs typeface="Consolas" pitchFamily="49" charset="0"/>
              </a:rPr>
              <a:t>'Lights'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width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10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command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see_lights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).grid(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row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3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column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sticky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cs typeface="Consolas" pitchFamily="49" charset="0"/>
              </a:rPr>
              <a:t>'W'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tk.Button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(row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text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cs typeface="Consolas" pitchFamily="49" charset="0"/>
              </a:rPr>
              <a:t>'Start'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width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10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command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 start).grid(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row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3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column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2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sticky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 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cs typeface="Consolas" pitchFamily="49" charset="0"/>
              </a:rPr>
              <a:t>'E'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0" 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95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16234" y="605168"/>
            <a:ext cx="9160231" cy="62478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def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itchFamily="49" charset="0"/>
                <a:cs typeface="Consolas" pitchFamily="49" charset="0"/>
              </a:rPr>
              <a:t>start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():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try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tmp_layers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= []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for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j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in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box: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tmp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= 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i.get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itchFamily="49" charset="0"/>
                <a:cs typeface="Consolas" pitchFamily="49" charset="0"/>
              </a:rPr>
              <a:t>float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j.get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()))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if not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tmp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]+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cs typeface="Consolas" pitchFamily="49" charset="0"/>
              </a:rPr>
              <a:t>'.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cs typeface="Consolas" pitchFamily="49" charset="0"/>
              </a:rPr>
              <a:t>csv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cs typeface="Consolas" pitchFamily="49" charset="0"/>
              </a:rPr>
              <a:t>'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in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list_of_materials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       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raise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itchFamily="49" charset="0"/>
                <a:cs typeface="Consolas" pitchFamily="49" charset="0"/>
              </a:rPr>
              <a:t>ValueError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tmp_layers.append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tmp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light_name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light_theta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light_p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l_name_input.get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itchFamily="49" charset="0"/>
                <a:cs typeface="Consolas" pitchFamily="49" charset="0"/>
              </a:rPr>
              <a:t>float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l_theta_input.get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())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itchFamily="49" charset="0"/>
                <a:cs typeface="Consolas" pitchFamily="49" charset="0"/>
              </a:rPr>
              <a:t>float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l_p_input.get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())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if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light_theta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&lt;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or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light_theta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&gt;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90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or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light_p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&lt;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or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light_p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&gt;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or not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light_name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+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cs typeface="Consolas" pitchFamily="49" charset="0"/>
              </a:rPr>
              <a:t>'.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cs typeface="Consolas" pitchFamily="49" charset="0"/>
              </a:rPr>
              <a:t>csv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cs typeface="Consolas" pitchFamily="49" charset="0"/>
              </a:rPr>
              <a:t>'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in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list_of_lights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raise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itchFamily="49" charset="0"/>
                <a:cs typeface="Consolas" pitchFamily="49" charset="0"/>
              </a:rPr>
              <a:t>ValueError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plot.go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light_name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light_theta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light_p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-light_p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tmp_layers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except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itchFamily="49" charset="0"/>
                <a:cs typeface="Consolas" pitchFamily="49" charset="0"/>
              </a:rPr>
              <a:t>ValueError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itchFamily="49" charset="0"/>
                <a:cs typeface="Consolas" pitchFamily="49" charset="0"/>
              </a:rPr>
              <a:t>print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cs typeface="Consolas" pitchFamily="49" charset="0"/>
              </a:rPr>
              <a:t>'Error, please put correct info'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16234" y="122989"/>
            <a:ext cx="927972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/>
              <a:t>s</a:t>
            </a:r>
            <a:r>
              <a:rPr lang="en-US" sz="2300" dirty="0" smtClean="0"/>
              <a:t>tart </a:t>
            </a:r>
            <a:r>
              <a:rPr lang="ko-KR" altLang="en-US" sz="2300" dirty="0" smtClean="0"/>
              <a:t>함수</a:t>
            </a:r>
            <a:r>
              <a:rPr lang="en-US" altLang="ko-KR" sz="2300" dirty="0" smtClean="0"/>
              <a:t>: </a:t>
            </a:r>
            <a:r>
              <a:rPr lang="ko-KR" altLang="en-US" sz="2300" dirty="0" smtClean="0"/>
              <a:t>입력에 오류 있나 검사한 후에 </a:t>
            </a:r>
            <a:r>
              <a:rPr lang="en-US" altLang="ko-KR" sz="2300" dirty="0" smtClean="0"/>
              <a:t>(2)</a:t>
            </a:r>
            <a:r>
              <a:rPr lang="ko-KR" altLang="en-US" sz="2300" dirty="0" smtClean="0"/>
              <a:t>파일의 </a:t>
            </a:r>
            <a:r>
              <a:rPr lang="en-US" altLang="ko-KR" sz="2300" dirty="0" smtClean="0"/>
              <a:t>go function </a:t>
            </a:r>
            <a:r>
              <a:rPr lang="ko-KR" altLang="en-US" sz="2300" dirty="0" smtClean="0"/>
              <a:t>실행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810501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1091</Words>
  <Application>Microsoft Office PowerPoint</Application>
  <PresentationFormat>화면 슬라이드 쇼(4:3)</PresentationFormat>
  <Paragraphs>158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Office 테마</vt:lpstr>
      <vt:lpstr>서성민</vt:lpstr>
      <vt:lpstr>목차</vt:lpstr>
      <vt:lpstr>PowerPoint 프레젠테이션</vt:lpstr>
      <vt:lpstr>진행 상황</vt:lpstr>
      <vt:lpstr>알고리즘 세부 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결과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서성민</dc:title>
  <dc:creator>Microsoft Corporation</dc:creator>
  <cp:lastModifiedBy>sungmin seo</cp:lastModifiedBy>
  <cp:revision>55</cp:revision>
  <dcterms:created xsi:type="dcterms:W3CDTF">2006-10-05T04:04:58Z</dcterms:created>
  <dcterms:modified xsi:type="dcterms:W3CDTF">2019-11-14T13:15:08Z</dcterms:modified>
</cp:coreProperties>
</file>