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57" r:id="rId4"/>
    <p:sldId id="297" r:id="rId5"/>
    <p:sldId id="298" r:id="rId6"/>
    <p:sldId id="299" r:id="rId7"/>
    <p:sldId id="300" r:id="rId8"/>
    <p:sldId id="309" r:id="rId9"/>
    <p:sldId id="303" r:id="rId10"/>
    <p:sldId id="305" r:id="rId11"/>
    <p:sldId id="310" r:id="rId12"/>
    <p:sldId id="311"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1" autoAdjust="0"/>
    <p:restoredTop sz="69009" autoAdjust="0"/>
  </p:normalViewPr>
  <p:slideViewPr>
    <p:cSldViewPr>
      <p:cViewPr varScale="1">
        <p:scale>
          <a:sx n="49" d="100"/>
          <a:sy n="49" d="100"/>
        </p:scale>
        <p:origin x="-214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D13D0-5AC2-469D-828B-A5699C97D6F8}" type="datetimeFigureOut">
              <a:rPr lang="en-US" smtClean="0"/>
              <a:t>12/5/2019</a:t>
            </a:fld>
            <a:endParaRPr 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0CB23-14D1-4E70-BA23-85516F1E934F}" type="slidenum">
              <a:rPr lang="en-US" smtClean="0"/>
              <a:t>‹#›</a:t>
            </a:fld>
            <a:endParaRPr lang="en-US"/>
          </a:p>
        </p:txBody>
      </p:sp>
    </p:spTree>
    <p:extLst>
      <p:ext uri="{BB962C8B-B14F-4D97-AF65-F5344CB8AC3E}">
        <p14:creationId xmlns:p14="http://schemas.microsoft.com/office/powerpoint/2010/main" val="3699213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안녕하세요 </a:t>
            </a:r>
            <a:r>
              <a:rPr lang="en-US" altLang="ko-KR" dirty="0" smtClean="0"/>
              <a:t>TMM</a:t>
            </a:r>
            <a:r>
              <a:rPr lang="ko-KR" altLang="en-US" dirty="0" smtClean="0"/>
              <a:t>주제로 발표하게 된 서성민이라고 합니다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a:t>
            </a:fld>
            <a:endParaRPr lang="en-US"/>
          </a:p>
        </p:txBody>
      </p:sp>
    </p:spTree>
    <p:extLst>
      <p:ext uri="{BB962C8B-B14F-4D97-AF65-F5344CB8AC3E}">
        <p14:creationId xmlns:p14="http://schemas.microsoft.com/office/powerpoint/2010/main" val="38890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처음 그래프는 투과한 빛의 </a:t>
            </a:r>
            <a:r>
              <a:rPr lang="en-US" altLang="ko-KR" dirty="0" smtClean="0"/>
              <a:t>(0</a:t>
            </a:r>
            <a:r>
              <a:rPr lang="en-US" altLang="ko-KR" baseline="0" dirty="0" smtClean="0"/>
              <a:t> degree)</a:t>
            </a:r>
            <a:r>
              <a:rPr lang="ko-KR" altLang="en-US" baseline="0" dirty="0" smtClean="0"/>
              <a:t>에서의 색이고 두 번째 그래프는 반사된 빛의 </a:t>
            </a:r>
            <a:r>
              <a:rPr lang="en-US" altLang="ko-KR" baseline="0" dirty="0" smtClean="0"/>
              <a:t>(0degree)</a:t>
            </a:r>
            <a:r>
              <a:rPr lang="ko-KR" altLang="en-US" baseline="0" dirty="0" smtClean="0"/>
              <a:t>에서의 색을 구현한 것입니다</a:t>
            </a:r>
            <a:r>
              <a:rPr lang="en-US" altLang="ko-KR" baseline="0" dirty="0" smtClean="0"/>
              <a:t>.</a:t>
            </a:r>
          </a:p>
          <a:p>
            <a:r>
              <a:rPr lang="ko-KR" altLang="en-US" baseline="0" dirty="0" smtClean="0"/>
              <a:t>이를 색 좌표 그래프로 구현하여 </a:t>
            </a:r>
            <a:r>
              <a:rPr lang="en-US" altLang="ko-KR" baseline="0" dirty="0" err="1" smtClean="0"/>
              <a:t>Macloed</a:t>
            </a:r>
            <a:r>
              <a:rPr lang="ko-KR" altLang="en-US" baseline="0" dirty="0" smtClean="0"/>
              <a:t>와 비교한 자료를 추가할 예정입니다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10</a:t>
            </a:fld>
            <a:endParaRPr lang="en-US"/>
          </a:p>
        </p:txBody>
      </p:sp>
    </p:spTree>
    <p:extLst>
      <p:ext uri="{BB962C8B-B14F-4D97-AF65-F5344CB8AC3E}">
        <p14:creationId xmlns:p14="http://schemas.microsoft.com/office/powerpoint/2010/main" val="4264392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또한</a:t>
            </a:r>
            <a:r>
              <a:rPr lang="en-US" altLang="ko-KR" dirty="0" smtClean="0"/>
              <a:t>, </a:t>
            </a:r>
            <a:r>
              <a:rPr lang="ko-KR" altLang="en-US" dirty="0" smtClean="0"/>
              <a:t>위 결과에 오차가 존재하는 만큼</a:t>
            </a:r>
            <a:r>
              <a:rPr lang="en-US" altLang="ko-KR" dirty="0" smtClean="0"/>
              <a:t>, </a:t>
            </a:r>
            <a:r>
              <a:rPr lang="ko-KR" altLang="en-US" dirty="0" smtClean="0"/>
              <a:t>평균으로 </a:t>
            </a:r>
            <a:r>
              <a:rPr lang="en-US" altLang="ko-KR" dirty="0" smtClean="0"/>
              <a:t>T</a:t>
            </a:r>
            <a:r>
              <a:rPr lang="ko-KR" altLang="en-US" dirty="0" smtClean="0"/>
              <a:t>와 </a:t>
            </a:r>
            <a:r>
              <a:rPr lang="en-US" altLang="ko-KR" dirty="0" smtClean="0"/>
              <a:t>R</a:t>
            </a:r>
            <a:r>
              <a:rPr lang="ko-KR" altLang="en-US" dirty="0" smtClean="0"/>
              <a:t>을 구하는 것이 아닌 정확한 계산을 통하여 그래프를 그려본</a:t>
            </a:r>
            <a:r>
              <a:rPr lang="ko-KR" altLang="en-US" baseline="0" dirty="0" smtClean="0"/>
              <a:t> 뒤 </a:t>
            </a:r>
            <a:r>
              <a:rPr lang="en-US" altLang="ko-KR" baseline="0" dirty="0" err="1" smtClean="0"/>
              <a:t>Macloed</a:t>
            </a:r>
            <a:r>
              <a:rPr lang="ko-KR" altLang="en-US" baseline="0" dirty="0" smtClean="0"/>
              <a:t> 결과 및 평균하여 얻은 결과와 비교할 예정입니다</a:t>
            </a:r>
            <a:r>
              <a:rPr lang="en-US" altLang="ko-KR" baseline="0" dirty="0" smtClean="0"/>
              <a:t>.</a:t>
            </a:r>
          </a:p>
          <a:p>
            <a:r>
              <a:rPr lang="ko-KR" altLang="en-US" baseline="0" dirty="0" smtClean="0"/>
              <a:t>추가적으로 </a:t>
            </a:r>
            <a:r>
              <a:rPr lang="en-US" altLang="ko-KR" baseline="0" dirty="0" smtClean="0"/>
              <a:t>Tio2</a:t>
            </a:r>
            <a:r>
              <a:rPr lang="ko-KR" altLang="en-US" baseline="0" dirty="0" smtClean="0"/>
              <a:t>와 </a:t>
            </a:r>
            <a:r>
              <a:rPr lang="en-US" altLang="ko-KR" baseline="0" dirty="0" smtClean="0"/>
              <a:t>Ag</a:t>
            </a:r>
            <a:r>
              <a:rPr lang="ko-KR" altLang="en-US" baseline="0" dirty="0" smtClean="0"/>
              <a:t>의 굴절률을 직접 측정하여 계산한 결과를 추가할 계획입니다</a:t>
            </a:r>
            <a:r>
              <a:rPr lang="en-US" altLang="ko-KR" baseline="0" dirty="0" smtClean="0"/>
              <a:t>.</a:t>
            </a:r>
          </a:p>
        </p:txBody>
      </p:sp>
      <p:sp>
        <p:nvSpPr>
          <p:cNvPr id="4" name="슬라이드 번호 개체 틀 3"/>
          <p:cNvSpPr>
            <a:spLocks noGrp="1"/>
          </p:cNvSpPr>
          <p:nvPr>
            <p:ph type="sldNum" sz="quarter" idx="10"/>
          </p:nvPr>
        </p:nvSpPr>
        <p:spPr/>
        <p:txBody>
          <a:bodyPr/>
          <a:lstStyle/>
          <a:p>
            <a:fld id="{0170CB23-14D1-4E70-BA23-85516F1E934F}" type="slidenum">
              <a:rPr lang="en-US" smtClean="0"/>
              <a:t>11</a:t>
            </a:fld>
            <a:endParaRPr lang="en-US"/>
          </a:p>
        </p:txBody>
      </p:sp>
    </p:spTree>
    <p:extLst>
      <p:ext uri="{BB962C8B-B14F-4D97-AF65-F5344CB8AC3E}">
        <p14:creationId xmlns:p14="http://schemas.microsoft.com/office/powerpoint/2010/main" val="426439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감사합니다</a:t>
            </a:r>
            <a:r>
              <a:rPr lang="en-US" altLang="ko-KR" baseline="0" dirty="0" smtClean="0"/>
              <a:t>.</a:t>
            </a:r>
          </a:p>
        </p:txBody>
      </p:sp>
      <p:sp>
        <p:nvSpPr>
          <p:cNvPr id="4" name="슬라이드 번호 개체 틀 3"/>
          <p:cNvSpPr>
            <a:spLocks noGrp="1"/>
          </p:cNvSpPr>
          <p:nvPr>
            <p:ph type="sldNum" sz="quarter" idx="10"/>
          </p:nvPr>
        </p:nvSpPr>
        <p:spPr/>
        <p:txBody>
          <a:bodyPr/>
          <a:lstStyle/>
          <a:p>
            <a:fld id="{0170CB23-14D1-4E70-BA23-85516F1E934F}" type="slidenum">
              <a:rPr lang="en-US" smtClean="0"/>
              <a:t>12</a:t>
            </a:fld>
            <a:endParaRPr lang="en-US"/>
          </a:p>
        </p:txBody>
      </p:sp>
    </p:spTree>
    <p:extLst>
      <p:ext uri="{BB962C8B-B14F-4D97-AF65-F5344CB8AC3E}">
        <p14:creationId xmlns:p14="http://schemas.microsoft.com/office/powerpoint/2010/main" val="4264392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지금까지의 </a:t>
            </a:r>
            <a:r>
              <a:rPr lang="en-US" altLang="ko-KR" dirty="0" smtClean="0"/>
              <a:t>Time Table</a:t>
            </a:r>
            <a:r>
              <a:rPr lang="ko-KR" altLang="en-US" dirty="0" smtClean="0"/>
              <a:t>과 진행상황 그리고 과정</a:t>
            </a:r>
            <a:r>
              <a:rPr lang="ko-KR" altLang="en-US" baseline="0" dirty="0" smtClean="0"/>
              <a:t> 중 발생한 문제에 대한 해결을 발표하고 마지막으로 향후 추가사항을 발표하겠습니다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2</a:t>
            </a:fld>
            <a:endParaRPr lang="en-US"/>
          </a:p>
        </p:txBody>
      </p:sp>
    </p:spTree>
    <p:extLst>
      <p:ext uri="{BB962C8B-B14F-4D97-AF65-F5344CB8AC3E}">
        <p14:creationId xmlns:p14="http://schemas.microsoft.com/office/powerpoint/2010/main" val="294720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현재까지 기본 목표인 </a:t>
            </a:r>
            <a:r>
              <a:rPr lang="en-US" altLang="ko-KR" dirty="0" smtClean="0"/>
              <a:t>TMM </a:t>
            </a:r>
            <a:r>
              <a:rPr lang="ko-KR" altLang="en-US" dirty="0" smtClean="0"/>
              <a:t>구현을 통한 결과를 </a:t>
            </a:r>
            <a:r>
              <a:rPr lang="en-US" altLang="ko-KR" dirty="0" smtClean="0"/>
              <a:t>Essential </a:t>
            </a:r>
            <a:r>
              <a:rPr lang="en-US" altLang="ko-KR" dirty="0" err="1" smtClean="0"/>
              <a:t>Macloed</a:t>
            </a:r>
            <a:r>
              <a:rPr lang="en-US" altLang="ko-KR" dirty="0" smtClean="0"/>
              <a:t> </a:t>
            </a:r>
            <a:r>
              <a:rPr lang="ko-KR" altLang="en-US" dirty="0" smtClean="0"/>
              <a:t>와 비교하는 것 까지 마쳤고</a:t>
            </a:r>
            <a:r>
              <a:rPr lang="en-US" altLang="ko-KR" dirty="0" smtClean="0"/>
              <a:t>,</a:t>
            </a:r>
            <a:r>
              <a:rPr lang="en-US" altLang="ko-KR" baseline="0" dirty="0" smtClean="0"/>
              <a:t> </a:t>
            </a:r>
            <a:r>
              <a:rPr lang="ko-KR" altLang="en-US" baseline="0" dirty="0" smtClean="0"/>
              <a:t>추가사항으로 색 좌표 비교와 뒤에 소개드릴 문제에 대한 다른 접근</a:t>
            </a:r>
            <a:r>
              <a:rPr lang="en-US" altLang="ko-KR" baseline="0" dirty="0" smtClean="0"/>
              <a:t>, </a:t>
            </a:r>
            <a:r>
              <a:rPr lang="ko-KR" altLang="en-US" baseline="0" dirty="0" smtClean="0"/>
              <a:t>굴절률 측정을 고려하고 있습니다</a:t>
            </a:r>
            <a:r>
              <a:rPr lang="en-US" altLang="ko-KR" baseline="0"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3</a:t>
            </a:fld>
            <a:endParaRPr lang="en-US"/>
          </a:p>
        </p:txBody>
      </p:sp>
    </p:spTree>
    <p:extLst>
      <p:ext uri="{BB962C8B-B14F-4D97-AF65-F5344CB8AC3E}">
        <p14:creationId xmlns:p14="http://schemas.microsoft.com/office/powerpoint/2010/main" val="89608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다음과 같은 모델을 가지고 입사각을 </a:t>
            </a:r>
            <a:r>
              <a:rPr lang="en-US" altLang="ko-KR" dirty="0" smtClean="0"/>
              <a:t>0degree</a:t>
            </a:r>
            <a:r>
              <a:rPr lang="ko-KR" altLang="en-US" dirty="0" smtClean="0"/>
              <a:t>로 설정하여 </a:t>
            </a:r>
            <a:r>
              <a:rPr lang="en-US" altLang="ko-KR" dirty="0" smtClean="0"/>
              <a:t>Essential </a:t>
            </a:r>
            <a:r>
              <a:rPr lang="en-US" altLang="ko-KR" dirty="0" err="1" smtClean="0"/>
              <a:t>Macloed</a:t>
            </a:r>
            <a:r>
              <a:rPr lang="ko-KR" altLang="en-US" dirty="0" smtClean="0"/>
              <a:t>와 구현한 </a:t>
            </a:r>
            <a:r>
              <a:rPr lang="en-US" altLang="ko-KR" dirty="0" smtClean="0"/>
              <a:t>TMM</a:t>
            </a:r>
            <a:r>
              <a:rPr lang="ko-KR" altLang="en-US" dirty="0" smtClean="0"/>
              <a:t>을 통한 결과를 비교해 봤는데요</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4</a:t>
            </a:fld>
            <a:endParaRPr lang="en-US"/>
          </a:p>
        </p:txBody>
      </p:sp>
    </p:spTree>
    <p:extLst>
      <p:ext uri="{BB962C8B-B14F-4D97-AF65-F5344CB8AC3E}">
        <p14:creationId xmlns:p14="http://schemas.microsoft.com/office/powerpoint/2010/main" val="236791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Macloed</a:t>
            </a:r>
            <a:r>
              <a:rPr lang="ko-KR" altLang="en-US" dirty="0" smtClean="0"/>
              <a:t>를 통해 </a:t>
            </a:r>
            <a:r>
              <a:rPr lang="en-US" altLang="ko-KR" dirty="0" smtClean="0"/>
              <a:t>P-pol</a:t>
            </a:r>
            <a:r>
              <a:rPr lang="en-US" altLang="ko-KR" baseline="0" dirty="0" smtClean="0"/>
              <a:t> </a:t>
            </a:r>
            <a:r>
              <a:rPr lang="ko-KR" altLang="en-US" baseline="0" dirty="0" smtClean="0"/>
              <a:t>에 대한 </a:t>
            </a:r>
            <a:r>
              <a:rPr lang="en-US" altLang="ko-KR" dirty="0" smtClean="0"/>
              <a:t>T</a:t>
            </a:r>
            <a:r>
              <a:rPr lang="ko-KR" altLang="en-US" dirty="0" smtClean="0"/>
              <a:t>와 </a:t>
            </a:r>
            <a:r>
              <a:rPr lang="en-US" altLang="ko-KR" dirty="0" smtClean="0"/>
              <a:t>R</a:t>
            </a:r>
            <a:r>
              <a:rPr lang="ko-KR" altLang="en-US" dirty="0" smtClean="0"/>
              <a:t>을 구한 결과 다음과 같은 그래프를 얻을 수 있었습니다</a:t>
            </a:r>
            <a:r>
              <a:rPr lang="en-US" altLang="ko-KR" dirty="0" smtClean="0"/>
              <a:t>.</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5</a:t>
            </a:fld>
            <a:endParaRPr lang="en-US"/>
          </a:p>
        </p:txBody>
      </p:sp>
    </p:spTree>
    <p:extLst>
      <p:ext uri="{BB962C8B-B14F-4D97-AF65-F5344CB8AC3E}">
        <p14:creationId xmlns:p14="http://schemas.microsoft.com/office/powerpoint/2010/main" val="1876049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이는 구현한 </a:t>
            </a:r>
            <a:r>
              <a:rPr lang="en-US" altLang="ko-KR" dirty="0" smtClean="0"/>
              <a:t>TMM</a:t>
            </a:r>
            <a:r>
              <a:rPr lang="ko-KR" altLang="en-US" dirty="0" smtClean="0"/>
              <a:t>를 통해 얻은 </a:t>
            </a:r>
            <a:r>
              <a:rPr lang="en-US" altLang="ko-KR" dirty="0" smtClean="0"/>
              <a:t>P-pol</a:t>
            </a:r>
            <a:r>
              <a:rPr lang="ko-KR" altLang="en-US" dirty="0" smtClean="0"/>
              <a:t>에 대한 그래프입니다</a:t>
            </a:r>
            <a:r>
              <a:rPr lang="en-US" altLang="ko-KR" dirty="0" smtClean="0"/>
              <a:t>.</a:t>
            </a:r>
          </a:p>
          <a:p>
            <a:r>
              <a:rPr lang="ko-KR" altLang="en-US" dirty="0" smtClean="0"/>
              <a:t>보시는 바와 같이 파장에 따라 요동이 있음을 확인 할 수 있습니다</a:t>
            </a:r>
            <a:r>
              <a:rPr lang="en-US" altLang="ko-KR" dirty="0" smtClean="0"/>
              <a:t>.</a:t>
            </a:r>
          </a:p>
          <a:p>
            <a:r>
              <a:rPr lang="ko-KR" altLang="en-US" dirty="0" smtClean="0"/>
              <a:t>이 문제에 대해 조사한 결과 </a:t>
            </a:r>
            <a:r>
              <a:rPr lang="en-US" altLang="ko-KR" dirty="0" smtClean="0"/>
              <a:t>Thin</a:t>
            </a:r>
            <a:r>
              <a:rPr lang="en-US" altLang="ko-KR" baseline="0" dirty="0" smtClean="0"/>
              <a:t> film</a:t>
            </a:r>
            <a:r>
              <a:rPr lang="ko-KR" altLang="en-US" baseline="0" dirty="0" smtClean="0"/>
              <a:t>의 경우 빛이 </a:t>
            </a:r>
            <a:r>
              <a:rPr lang="ko-KR" altLang="en-US" baseline="0" dirty="0" err="1" smtClean="0"/>
              <a:t>결맞음을</a:t>
            </a:r>
            <a:r>
              <a:rPr lang="ko-KR" altLang="en-US" baseline="0" dirty="0" smtClean="0"/>
              <a:t> 가져</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6</a:t>
            </a:fld>
            <a:endParaRPr lang="en-US"/>
          </a:p>
        </p:txBody>
      </p:sp>
    </p:spTree>
    <p:extLst>
      <p:ext uri="{BB962C8B-B14F-4D97-AF65-F5344CB8AC3E}">
        <p14:creationId xmlns:p14="http://schemas.microsoft.com/office/powerpoint/2010/main" val="69234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다음과 같이 </a:t>
            </a:r>
            <a:r>
              <a:rPr lang="ko-KR" altLang="en-US" dirty="0" err="1" smtClean="0"/>
              <a:t>경계면에서</a:t>
            </a:r>
            <a:r>
              <a:rPr lang="ko-KR" altLang="en-US" dirty="0" smtClean="0"/>
              <a:t> 반사 혹은 투과 하는 하나의 </a:t>
            </a:r>
            <a:r>
              <a:rPr lang="ko-KR" altLang="en-US" dirty="0" err="1" smtClean="0"/>
              <a:t>결맞은</a:t>
            </a:r>
            <a:r>
              <a:rPr lang="ko-KR" altLang="en-US" dirty="0" smtClean="0"/>
              <a:t> 빛</a:t>
            </a:r>
            <a:r>
              <a:rPr lang="en-US" altLang="ko-KR" dirty="0" smtClean="0"/>
              <a:t>(V</a:t>
            </a:r>
            <a:r>
              <a:rPr lang="ko-KR" altLang="en-US" dirty="0" smtClean="0"/>
              <a:t>혹은 </a:t>
            </a:r>
            <a:r>
              <a:rPr lang="en-US" altLang="ko-KR" dirty="0" smtClean="0"/>
              <a:t>W)</a:t>
            </a:r>
            <a:r>
              <a:rPr lang="ko-KR" altLang="en-US" dirty="0" smtClean="0"/>
              <a:t>으로 생각할 수 있으나 유리기판은 </a:t>
            </a:r>
            <a:r>
              <a:rPr lang="en-US" altLang="ko-KR" dirty="0" smtClean="0"/>
              <a:t>1mm</a:t>
            </a:r>
            <a:r>
              <a:rPr lang="ko-KR" altLang="en-US" baseline="0" dirty="0" smtClean="0"/>
              <a:t>의 </a:t>
            </a:r>
            <a:r>
              <a:rPr lang="en-US" altLang="ko-KR" baseline="0" dirty="0" smtClean="0"/>
              <a:t>Thick film</a:t>
            </a:r>
            <a:r>
              <a:rPr lang="ko-KR" altLang="en-US" baseline="0" dirty="0" smtClean="0"/>
              <a:t>으로 빛이 </a:t>
            </a:r>
            <a:r>
              <a:rPr lang="ko-KR" altLang="en-US" baseline="0" dirty="0" err="1" smtClean="0"/>
              <a:t>결맞음을</a:t>
            </a:r>
            <a:r>
              <a:rPr lang="ko-KR" altLang="en-US" baseline="0" dirty="0" smtClean="0"/>
              <a:t> 잃어버리므로 기존의 연산과 같이 하나의 </a:t>
            </a:r>
            <a:r>
              <a:rPr lang="ko-KR" altLang="en-US" baseline="0" dirty="0" err="1" smtClean="0"/>
              <a:t>결맞은</a:t>
            </a:r>
            <a:r>
              <a:rPr lang="ko-KR" altLang="en-US" baseline="0" dirty="0" smtClean="0"/>
              <a:t> 빛으로 생각할 수 없습니다</a:t>
            </a:r>
            <a:r>
              <a:rPr lang="en-US" altLang="ko-KR" baseline="0" dirty="0" smtClean="0"/>
              <a:t>. </a:t>
            </a:r>
            <a:r>
              <a:rPr lang="ko-KR" altLang="en-US" baseline="0" dirty="0" smtClean="0"/>
              <a:t>따라서 </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7</a:t>
            </a:fld>
            <a:endParaRPr lang="en-US"/>
          </a:p>
        </p:txBody>
      </p:sp>
    </p:spTree>
    <p:extLst>
      <p:ext uri="{BB962C8B-B14F-4D97-AF65-F5344CB8AC3E}">
        <p14:creationId xmlns:p14="http://schemas.microsoft.com/office/powerpoint/2010/main" val="54878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다음과 같이</a:t>
            </a:r>
            <a:r>
              <a:rPr lang="ko-KR" altLang="en-US" baseline="0" dirty="0" smtClean="0"/>
              <a:t> 유리기판에서 반사된 빛이 다시 반사되어 투과 되는 모든 빛의 </a:t>
            </a:r>
            <a:r>
              <a:rPr lang="en-US" altLang="ko-KR" baseline="0" dirty="0" smtClean="0"/>
              <a:t>Intensity</a:t>
            </a:r>
            <a:r>
              <a:rPr lang="ko-KR" altLang="en-US" baseline="0" dirty="0" smtClean="0"/>
              <a:t>를 합해줘야 합니다</a:t>
            </a:r>
            <a:r>
              <a:rPr lang="en-US" altLang="ko-KR" baseline="0" dirty="0" smtClean="0"/>
              <a:t>.</a:t>
            </a:r>
          </a:p>
          <a:p>
            <a:r>
              <a:rPr lang="ko-KR" altLang="en-US" baseline="0" dirty="0" smtClean="0"/>
              <a:t>하지만 조사한 자료에 따르면 이러한 </a:t>
            </a:r>
            <a:r>
              <a:rPr lang="en-US" altLang="ko-KR" baseline="0" dirty="0" smtClean="0"/>
              <a:t>Incoherent Analysis </a:t>
            </a:r>
            <a:r>
              <a:rPr lang="ko-KR" altLang="en-US" baseline="0" dirty="0" smtClean="0"/>
              <a:t>는 적절할 때는 유용한 수단이지만 꼭 필요한 사항이 아니고</a:t>
            </a:r>
            <a:r>
              <a:rPr lang="en-US" altLang="ko-KR" baseline="0" dirty="0" smtClean="0"/>
              <a:t>, </a:t>
            </a:r>
            <a:r>
              <a:rPr lang="ko-KR" altLang="en-US" baseline="0" dirty="0" smtClean="0"/>
              <a:t>이는 </a:t>
            </a:r>
            <a:r>
              <a:rPr lang="en-US" altLang="ko-KR" baseline="0" dirty="0" smtClean="0"/>
              <a:t>Thick film</a:t>
            </a:r>
            <a:r>
              <a:rPr lang="ko-KR" altLang="en-US" baseline="0" dirty="0" smtClean="0"/>
              <a:t>을 지나는 빛이 </a:t>
            </a:r>
            <a:r>
              <a:rPr lang="en-US" altLang="ko-KR" baseline="0" dirty="0" smtClean="0"/>
              <a:t>Coherence</a:t>
            </a:r>
            <a:r>
              <a:rPr lang="ko-KR" altLang="en-US" baseline="0" dirty="0" smtClean="0"/>
              <a:t>를 잃지 않는다 가정하여 구한 값의 평균으로 구할 수 있다 제시하므로 간편한 이 방법을 이용하여 그래프를 수정해 봤습니다</a:t>
            </a:r>
            <a:r>
              <a:rPr lang="en-US" altLang="ko-KR" baseline="0" dirty="0" smtClean="0"/>
              <a:t>. </a:t>
            </a:r>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8</a:t>
            </a:fld>
            <a:endParaRPr lang="en-US"/>
          </a:p>
        </p:txBody>
      </p:sp>
    </p:spTree>
    <p:extLst>
      <p:ext uri="{BB962C8B-B14F-4D97-AF65-F5344CB8AC3E}">
        <p14:creationId xmlns:p14="http://schemas.microsoft.com/office/powerpoint/2010/main" val="3283545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빨간색과 </a:t>
            </a:r>
            <a:r>
              <a:rPr lang="ko-KR" altLang="en-US" dirty="0" err="1" smtClean="0"/>
              <a:t>파랑색의</a:t>
            </a:r>
            <a:r>
              <a:rPr lang="ko-KR" altLang="en-US" dirty="0" smtClean="0"/>
              <a:t> 선은 </a:t>
            </a:r>
            <a:r>
              <a:rPr lang="en-US" dirty="0" smtClean="0"/>
              <a:t>0.1nm</a:t>
            </a:r>
            <a:r>
              <a:rPr lang="ko-KR" altLang="en-US" dirty="0" smtClean="0"/>
              <a:t>간격으로 </a:t>
            </a:r>
            <a:r>
              <a:rPr lang="en-US" altLang="ko-KR" dirty="0" smtClean="0"/>
              <a:t>T</a:t>
            </a:r>
            <a:r>
              <a:rPr lang="ko-KR" altLang="en-US" dirty="0" smtClean="0"/>
              <a:t>와 </a:t>
            </a:r>
            <a:r>
              <a:rPr lang="en-US" altLang="ko-KR" dirty="0" smtClean="0"/>
              <a:t>R</a:t>
            </a:r>
            <a:r>
              <a:rPr lang="ko-KR" altLang="en-US" dirty="0" smtClean="0"/>
              <a:t>을 계산한</a:t>
            </a:r>
            <a:r>
              <a:rPr lang="ko-KR" altLang="en-US" baseline="0" dirty="0" smtClean="0"/>
              <a:t> 다음 해당 파장을 중심으로 하는 </a:t>
            </a:r>
            <a:r>
              <a:rPr lang="en-US" altLang="ko-KR" baseline="0" dirty="0" smtClean="0"/>
              <a:t>10nm</a:t>
            </a:r>
            <a:r>
              <a:rPr lang="ko-KR" altLang="en-US" baseline="0" dirty="0" smtClean="0"/>
              <a:t>구간의 값을 평균하여 그린 그래프입니다</a:t>
            </a:r>
            <a:r>
              <a:rPr lang="en-US" altLang="ko-KR" baseline="0" dirty="0" smtClean="0"/>
              <a:t>.</a:t>
            </a:r>
          </a:p>
          <a:p>
            <a:r>
              <a:rPr lang="ko-KR" altLang="en-US" baseline="0" dirty="0" smtClean="0"/>
              <a:t>전체적으로 </a:t>
            </a:r>
            <a:r>
              <a:rPr lang="en-US" altLang="ko-KR" dirty="0" err="1" smtClean="0"/>
              <a:t>Macloed</a:t>
            </a:r>
            <a:r>
              <a:rPr lang="ko-KR" altLang="en-US" dirty="0" smtClean="0"/>
              <a:t>로 그린 그림과 그래프의 꼴이 유사함을 알 수 있습니다</a:t>
            </a:r>
            <a:r>
              <a:rPr lang="en-US" altLang="ko-KR" dirty="0" smtClean="0"/>
              <a:t>.</a:t>
            </a:r>
          </a:p>
          <a:p>
            <a:r>
              <a:rPr lang="ko-KR" altLang="en-US" dirty="0" smtClean="0"/>
              <a:t>하지만 </a:t>
            </a:r>
            <a:r>
              <a:rPr lang="en-US" altLang="ko-KR" dirty="0" smtClean="0"/>
              <a:t>560nm</a:t>
            </a:r>
            <a:r>
              <a:rPr lang="en-US" altLang="ko-KR" baseline="0" dirty="0" smtClean="0"/>
              <a:t> </a:t>
            </a:r>
            <a:r>
              <a:rPr lang="ko-KR" altLang="en-US" baseline="0" dirty="0" err="1" smtClean="0"/>
              <a:t>파장대에서</a:t>
            </a:r>
            <a:r>
              <a:rPr lang="ko-KR" altLang="en-US" baseline="0" dirty="0" smtClean="0"/>
              <a:t> 오차가 크게 나오는데 이는 </a:t>
            </a:r>
            <a:r>
              <a:rPr lang="en-US" altLang="ko-KR" baseline="0" dirty="0" smtClean="0"/>
              <a:t>(6</a:t>
            </a:r>
            <a:r>
              <a:rPr lang="ko-KR" altLang="en-US" baseline="0" dirty="0" smtClean="0"/>
              <a:t>번 슬라이드를 보여주며</a:t>
            </a:r>
            <a:r>
              <a:rPr lang="en-US" altLang="ko-KR" baseline="0" dirty="0" smtClean="0"/>
              <a:t>) </a:t>
            </a:r>
            <a:r>
              <a:rPr lang="ko-KR" altLang="en-US" baseline="0" dirty="0" smtClean="0"/>
              <a:t>이 </a:t>
            </a:r>
            <a:r>
              <a:rPr lang="ko-KR" altLang="en-US" baseline="0" dirty="0" err="1" smtClean="0"/>
              <a:t>파장대에서</a:t>
            </a:r>
            <a:r>
              <a:rPr lang="ko-KR" altLang="en-US" baseline="0" dirty="0" smtClean="0"/>
              <a:t> 요동이 </a:t>
            </a:r>
            <a:r>
              <a:rPr lang="en-US" altLang="ko-KR" baseline="0" dirty="0" smtClean="0"/>
              <a:t>0.1nm</a:t>
            </a:r>
            <a:r>
              <a:rPr lang="ko-KR" altLang="en-US" baseline="0" dirty="0" smtClean="0"/>
              <a:t>보다 </a:t>
            </a:r>
            <a:r>
              <a:rPr lang="ko-KR" altLang="en-US" baseline="0" dirty="0" smtClean="0"/>
              <a:t>작은 간격에서 </a:t>
            </a:r>
            <a:r>
              <a:rPr lang="ko-KR" altLang="en-US" baseline="0" dirty="0" smtClean="0"/>
              <a:t>나오고 따라서 평균을 구함에 있어서 제대로 </a:t>
            </a:r>
            <a:r>
              <a:rPr lang="ko-KR" altLang="en-US" baseline="0" dirty="0" err="1" smtClean="0"/>
              <a:t>적합되지</a:t>
            </a:r>
            <a:r>
              <a:rPr lang="ko-KR" altLang="en-US" baseline="0" dirty="0" smtClean="0"/>
              <a:t> 않은 것이라 생각합니다</a:t>
            </a:r>
            <a:r>
              <a:rPr lang="en-US" altLang="ko-KR" baseline="0" dirty="0" smtClean="0"/>
              <a:t>.</a:t>
            </a:r>
            <a:endParaRPr lang="en-US" altLang="ko-KR" dirty="0" smtClean="0"/>
          </a:p>
          <a:p>
            <a:endParaRPr lang="en-US" dirty="0"/>
          </a:p>
        </p:txBody>
      </p:sp>
      <p:sp>
        <p:nvSpPr>
          <p:cNvPr id="4" name="슬라이드 번호 개체 틀 3"/>
          <p:cNvSpPr>
            <a:spLocks noGrp="1"/>
          </p:cNvSpPr>
          <p:nvPr>
            <p:ph type="sldNum" sz="quarter" idx="10"/>
          </p:nvPr>
        </p:nvSpPr>
        <p:spPr/>
        <p:txBody>
          <a:bodyPr/>
          <a:lstStyle/>
          <a:p>
            <a:fld id="{0170CB23-14D1-4E70-BA23-85516F1E934F}" type="slidenum">
              <a:rPr lang="en-US" smtClean="0"/>
              <a:t>9</a:t>
            </a:fld>
            <a:endParaRPr lang="en-US"/>
          </a:p>
        </p:txBody>
      </p:sp>
    </p:spTree>
    <p:extLst>
      <p:ext uri="{BB962C8B-B14F-4D97-AF65-F5344CB8AC3E}">
        <p14:creationId xmlns:p14="http://schemas.microsoft.com/office/powerpoint/2010/main" val="60892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2019-12-05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2019-12-05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3671900" y="4293096"/>
            <a:ext cx="1944216" cy="421695"/>
          </a:xfrm>
        </p:spPr>
        <p:txBody>
          <a:bodyPr>
            <a:normAutofit fontScale="90000"/>
          </a:bodyPr>
          <a:lstStyle/>
          <a:p>
            <a:r>
              <a:rPr lang="ko-KR" altLang="en-US" sz="2500" dirty="0" smtClean="0"/>
              <a:t>서성민</a:t>
            </a:r>
            <a:endParaRPr lang="en-US" sz="2500" dirty="0"/>
          </a:p>
        </p:txBody>
      </p:sp>
      <p:sp>
        <p:nvSpPr>
          <p:cNvPr id="5" name="제목 1"/>
          <p:cNvSpPr txBox="1">
            <a:spLocks/>
          </p:cNvSpPr>
          <p:nvPr/>
        </p:nvSpPr>
        <p:spPr>
          <a:xfrm>
            <a:off x="971600" y="1196752"/>
            <a:ext cx="7344816" cy="252028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5000" dirty="0" smtClean="0"/>
              <a:t>Transfer Matrix Method</a:t>
            </a:r>
            <a:endParaRPr lang="en-US" sz="5000" dirty="0"/>
          </a:p>
        </p:txBody>
      </p:sp>
    </p:spTree>
    <p:extLst>
      <p:ext uri="{BB962C8B-B14F-4D97-AF65-F5344CB8AC3E}">
        <p14:creationId xmlns:p14="http://schemas.microsoft.com/office/powerpoint/2010/main" val="98929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26640" y="1340768"/>
            <a:ext cx="8964488" cy="1872208"/>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000" dirty="0"/>
          </a:p>
        </p:txBody>
      </p:sp>
      <p:sp>
        <p:nvSpPr>
          <p:cNvPr id="4" name="제목 1"/>
          <p:cNvSpPr txBox="1">
            <a:spLocks/>
          </p:cNvSpPr>
          <p:nvPr/>
        </p:nvSpPr>
        <p:spPr>
          <a:xfrm>
            <a:off x="251520" y="332656"/>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추가 사항</a:t>
            </a:r>
            <a:endParaRPr lang="en-US" sz="3500" b="1" dirty="0"/>
          </a:p>
        </p:txBody>
      </p:sp>
      <p:pic>
        <p:nvPicPr>
          <p:cNvPr id="5" name="그림 4"/>
          <p:cNvPicPr>
            <a:picLocks noChangeAspect="1"/>
          </p:cNvPicPr>
          <p:nvPr/>
        </p:nvPicPr>
        <p:blipFill rotWithShape="1">
          <a:blip r:embed="rId3">
            <a:extLst>
              <a:ext uri="{28A0092B-C50C-407E-A947-70E740481C1C}">
                <a14:useLocalDpi xmlns:a14="http://schemas.microsoft.com/office/drawing/2010/main" val="0"/>
              </a:ext>
            </a:extLst>
          </a:blip>
          <a:srcRect l="2747" t="1445" r="1613" b="50556"/>
          <a:stretch/>
        </p:blipFill>
        <p:spPr>
          <a:xfrm>
            <a:off x="-1" y="1700808"/>
            <a:ext cx="9144001" cy="3441998"/>
          </a:xfrm>
          <a:prstGeom prst="rect">
            <a:avLst/>
          </a:prstGeom>
        </p:spPr>
      </p:pic>
    </p:spTree>
    <p:extLst>
      <p:ext uri="{BB962C8B-B14F-4D97-AF65-F5344CB8AC3E}">
        <p14:creationId xmlns:p14="http://schemas.microsoft.com/office/powerpoint/2010/main" val="3967241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26640" y="1340768"/>
            <a:ext cx="8964488" cy="1872208"/>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000" dirty="0"/>
          </a:p>
        </p:txBody>
      </p:sp>
      <p:sp>
        <p:nvSpPr>
          <p:cNvPr id="4" name="제목 1"/>
          <p:cNvSpPr txBox="1">
            <a:spLocks/>
          </p:cNvSpPr>
          <p:nvPr/>
        </p:nvSpPr>
        <p:spPr>
          <a:xfrm>
            <a:off x="251520" y="332656"/>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추가 사항</a:t>
            </a:r>
            <a:endParaRPr lang="en-US" sz="3500" b="1" dirty="0"/>
          </a:p>
        </p:txBody>
      </p:sp>
      <p:pic>
        <p:nvPicPr>
          <p:cNvPr id="6" name="Picture 4" descr="Fabry–Perot interferometer: incoming radiation undergoes multiple reflections between two plane-parallel surfaces of reflectance R, mounted at distance d. Interference of the transmitted partial beams leads to the transmission structure (see Eq. 8, Fig. 1), which can be optimized to match periodic absorption structure.  "/>
          <p:cNvPicPr>
            <a:picLocks noChangeAspect="1" noChangeArrowheads="1"/>
          </p:cNvPicPr>
          <p:nvPr/>
        </p:nvPicPr>
        <p:blipFill rotWithShape="1">
          <a:blip r:embed="rId3">
            <a:extLst>
              <a:ext uri="{28A0092B-C50C-407E-A947-70E740481C1C}">
                <a14:useLocalDpi xmlns:a14="http://schemas.microsoft.com/office/drawing/2010/main" val="0"/>
              </a:ext>
            </a:extLst>
          </a:blip>
          <a:srcRect l="17474" t="12222" r="20385" b="30378"/>
          <a:stretch/>
        </p:blipFill>
        <p:spPr bwMode="auto">
          <a:xfrm>
            <a:off x="755576" y="1700808"/>
            <a:ext cx="7406635" cy="439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711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a:xfrm>
            <a:off x="-26640" y="1340768"/>
            <a:ext cx="8964488" cy="1872208"/>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3000" dirty="0"/>
          </a:p>
        </p:txBody>
      </p:sp>
      <p:sp>
        <p:nvSpPr>
          <p:cNvPr id="5" name="제목 1"/>
          <p:cNvSpPr txBox="1">
            <a:spLocks/>
          </p:cNvSpPr>
          <p:nvPr/>
        </p:nvSpPr>
        <p:spPr>
          <a:xfrm>
            <a:off x="2411760" y="2348880"/>
            <a:ext cx="5086436" cy="1728192"/>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6000" b="1" dirty="0" smtClean="0"/>
              <a:t>감사합니다</a:t>
            </a:r>
            <a:endParaRPr lang="en-US" sz="6000" b="1" dirty="0"/>
          </a:p>
        </p:txBody>
      </p:sp>
    </p:spTree>
    <p:extLst>
      <p:ext uri="{BB962C8B-B14F-4D97-AF65-F5344CB8AC3E}">
        <p14:creationId xmlns:p14="http://schemas.microsoft.com/office/powerpoint/2010/main" val="2178833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88640"/>
            <a:ext cx="8229600" cy="1143000"/>
          </a:xfrm>
        </p:spPr>
        <p:txBody>
          <a:bodyPr/>
          <a:lstStyle/>
          <a:p>
            <a:r>
              <a:rPr lang="ko-KR" altLang="en-US" dirty="0" smtClean="0"/>
              <a:t>목차</a:t>
            </a:r>
            <a:endParaRPr lang="en-US" dirty="0"/>
          </a:p>
        </p:txBody>
      </p:sp>
      <p:sp>
        <p:nvSpPr>
          <p:cNvPr id="3" name="내용 개체 틀 2"/>
          <p:cNvSpPr>
            <a:spLocks noGrp="1"/>
          </p:cNvSpPr>
          <p:nvPr>
            <p:ph idx="1"/>
          </p:nvPr>
        </p:nvSpPr>
        <p:spPr>
          <a:xfrm>
            <a:off x="467544" y="1844824"/>
            <a:ext cx="8229600" cy="3888432"/>
          </a:xfrm>
        </p:spPr>
        <p:txBody>
          <a:bodyPr>
            <a:noAutofit/>
          </a:bodyPr>
          <a:lstStyle/>
          <a:p>
            <a:r>
              <a:rPr lang="en-US" sz="3000" dirty="0"/>
              <a:t>Time </a:t>
            </a:r>
            <a:r>
              <a:rPr lang="en-US" sz="3000" dirty="0" smtClean="0"/>
              <a:t>table</a:t>
            </a:r>
          </a:p>
          <a:p>
            <a:endParaRPr lang="en-US" sz="3000" dirty="0"/>
          </a:p>
          <a:p>
            <a:r>
              <a:rPr lang="ko-KR" altLang="en-US" sz="3000" dirty="0" smtClean="0"/>
              <a:t>진행상황</a:t>
            </a:r>
            <a:endParaRPr lang="en-US" altLang="ko-KR" sz="3000" dirty="0" smtClean="0"/>
          </a:p>
          <a:p>
            <a:endParaRPr lang="en-US" sz="3000" dirty="0"/>
          </a:p>
          <a:p>
            <a:r>
              <a:rPr lang="ko-KR" altLang="en-US" sz="3000" dirty="0" smtClean="0"/>
              <a:t>문제 해결</a:t>
            </a:r>
            <a:endParaRPr lang="en-US" altLang="ko-KR" sz="3000" dirty="0" smtClean="0"/>
          </a:p>
          <a:p>
            <a:endParaRPr lang="en-US" altLang="ko-KR" sz="3000" dirty="0"/>
          </a:p>
          <a:p>
            <a:r>
              <a:rPr lang="ko-KR" altLang="en-US" sz="3000" dirty="0" smtClean="0"/>
              <a:t>추가 사항</a:t>
            </a:r>
            <a:endParaRPr lang="en-US" altLang="ko-KR" sz="3000" dirty="0" smtClean="0"/>
          </a:p>
          <a:p>
            <a:pPr marL="0" indent="0">
              <a:buNone/>
            </a:pPr>
            <a:endParaRPr lang="en-US" sz="3000" dirty="0"/>
          </a:p>
        </p:txBody>
      </p:sp>
    </p:spTree>
    <p:extLst>
      <p:ext uri="{BB962C8B-B14F-4D97-AF65-F5344CB8AC3E}">
        <p14:creationId xmlns:p14="http://schemas.microsoft.com/office/powerpoint/2010/main" val="89720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부제목 6"/>
          <p:cNvSpPr txBox="1">
            <a:spLocks/>
          </p:cNvSpPr>
          <p:nvPr/>
        </p:nvSpPr>
        <p:spPr>
          <a:xfrm>
            <a:off x="259838" y="188640"/>
            <a:ext cx="2439953" cy="622920"/>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ko-KR" b="1" dirty="0" smtClean="0">
                <a:solidFill>
                  <a:schemeClr val="tx1"/>
                </a:solidFill>
              </a:rPr>
              <a:t>Time</a:t>
            </a:r>
            <a:r>
              <a:rPr lang="ko-KR" altLang="en-US" b="1" dirty="0" smtClean="0">
                <a:solidFill>
                  <a:schemeClr val="tx1"/>
                </a:solidFill>
              </a:rPr>
              <a:t> </a:t>
            </a:r>
            <a:r>
              <a:rPr lang="en-US" altLang="ko-KR" b="1" dirty="0" smtClean="0">
                <a:solidFill>
                  <a:schemeClr val="tx1"/>
                </a:solidFill>
              </a:rPr>
              <a:t>table</a:t>
            </a:r>
            <a:endParaRPr lang="en-US" b="1" dirty="0">
              <a:solidFill>
                <a:schemeClr val="tx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3896466213"/>
              </p:ext>
            </p:extLst>
          </p:nvPr>
        </p:nvGraphicFramePr>
        <p:xfrm>
          <a:off x="0" y="929640"/>
          <a:ext cx="9143999" cy="5928360"/>
        </p:xfrm>
        <a:graphic>
          <a:graphicData uri="http://schemas.openxmlformats.org/drawingml/2006/table">
            <a:tbl>
              <a:tblPr firstRow="1" bandRow="1">
                <a:tableStyleId>{5C22544A-7EE6-4342-B048-85BDC9FD1C3A}</a:tableStyleId>
              </a:tblPr>
              <a:tblGrid>
                <a:gridCol w="827584"/>
                <a:gridCol w="4968552"/>
                <a:gridCol w="3347863"/>
              </a:tblGrid>
              <a:tr h="355064">
                <a:tc>
                  <a:txBody>
                    <a:bodyPr/>
                    <a:lstStyle/>
                    <a:p>
                      <a:pPr algn="ctr"/>
                      <a:r>
                        <a:rPr lang="ko-KR" altLang="en-US" dirty="0" smtClean="0"/>
                        <a:t>날짜</a:t>
                      </a:r>
                      <a:endParaRPr lang="en-US" dirty="0"/>
                    </a:p>
                  </a:txBody>
                  <a:tcPr/>
                </a:tc>
                <a:tc>
                  <a:txBody>
                    <a:bodyPr/>
                    <a:lstStyle/>
                    <a:p>
                      <a:pPr algn="ctr"/>
                      <a:r>
                        <a:rPr lang="ko-KR" altLang="en-US" dirty="0" smtClean="0"/>
                        <a:t>계획</a:t>
                      </a:r>
                      <a:endParaRPr lang="en-US" dirty="0"/>
                    </a:p>
                  </a:txBody>
                  <a:tcPr/>
                </a:tc>
                <a:tc>
                  <a:txBody>
                    <a:bodyPr/>
                    <a:lstStyle/>
                    <a:p>
                      <a:pPr algn="ctr"/>
                      <a:r>
                        <a:rPr lang="ko-KR" altLang="en-US" dirty="0" smtClean="0"/>
                        <a:t>비고</a:t>
                      </a:r>
                      <a:endParaRPr lang="en-US" dirty="0"/>
                    </a:p>
                  </a:txBody>
                  <a:tcPr/>
                </a:tc>
              </a:tr>
              <a:tr h="370840">
                <a:tc>
                  <a:txBody>
                    <a:bodyPr/>
                    <a:lstStyle/>
                    <a:p>
                      <a:r>
                        <a:rPr lang="en-US" dirty="0" smtClean="0"/>
                        <a:t>9/13</a:t>
                      </a:r>
                      <a:endParaRPr lang="en-US" dirty="0"/>
                    </a:p>
                  </a:txBody>
                  <a:tcPr/>
                </a:tc>
                <a:tc>
                  <a:txBody>
                    <a:bodyPr/>
                    <a:lstStyle/>
                    <a:p>
                      <a:r>
                        <a:rPr lang="ko-KR" altLang="en-US" dirty="0" smtClean="0"/>
                        <a:t>기본 골격 구상</a:t>
                      </a:r>
                      <a:r>
                        <a:rPr lang="en-US" altLang="ko-KR" dirty="0" smtClean="0"/>
                        <a:t>, </a:t>
                      </a:r>
                      <a:r>
                        <a:rPr lang="ko-KR" altLang="en-US" dirty="0" smtClean="0"/>
                        <a:t>자료 탐색 및 </a:t>
                      </a:r>
                      <a:r>
                        <a:rPr lang="en-US" altLang="ko-KR" dirty="0" smtClean="0"/>
                        <a:t>Matrix</a:t>
                      </a:r>
                      <a:r>
                        <a:rPr lang="en-US" altLang="ko-KR" baseline="0" dirty="0" smtClean="0"/>
                        <a:t> + T, R</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9/20</a:t>
                      </a:r>
                    </a:p>
                  </a:txBody>
                  <a:tcPr/>
                </a:tc>
                <a:tc>
                  <a:txBody>
                    <a:bodyPr/>
                    <a:lstStyle/>
                    <a:p>
                      <a:r>
                        <a:rPr lang="ko-KR" altLang="en-US" baseline="0" dirty="0" smtClean="0"/>
                        <a:t>골격 작성 및 </a:t>
                      </a:r>
                      <a:r>
                        <a:rPr lang="en-US" altLang="ko-KR" baseline="0" dirty="0" smtClean="0"/>
                        <a:t>RGB Converter </a:t>
                      </a:r>
                      <a:r>
                        <a:rPr lang="ko-KR" altLang="en-US" baseline="0" dirty="0" smtClean="0"/>
                        <a:t>작성 및 </a:t>
                      </a:r>
                      <a:r>
                        <a:rPr lang="en-US" altLang="ko-KR" baseline="0" dirty="0" smtClean="0"/>
                        <a:t>RGB</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9/27</a:t>
                      </a:r>
                      <a:endParaRPr lang="en-US" dirty="0"/>
                    </a:p>
                  </a:txBody>
                  <a:tcPr/>
                </a:tc>
                <a:tc>
                  <a:txBody>
                    <a:bodyPr/>
                    <a:lstStyle/>
                    <a:p>
                      <a:r>
                        <a:rPr lang="en-US" dirty="0" smtClean="0"/>
                        <a:t>Transfer</a:t>
                      </a:r>
                      <a:r>
                        <a:rPr lang="en-US" baseline="0" dirty="0" smtClean="0"/>
                        <a:t> Matrix </a:t>
                      </a:r>
                      <a:r>
                        <a:rPr lang="ko-KR" altLang="en-US" baseline="0" dirty="0" smtClean="0"/>
                        <a:t>작성 및 </a:t>
                      </a:r>
                      <a:r>
                        <a:rPr lang="en-US" altLang="ko-KR" baseline="0" dirty="0" smtClean="0"/>
                        <a:t>Matrix + T, R</a:t>
                      </a:r>
                      <a:endParaRPr lang="en-US" dirty="0"/>
                    </a:p>
                  </a:txBody>
                  <a:tcPr/>
                </a:tc>
                <a:tc>
                  <a:txBody>
                    <a:bodyPr/>
                    <a:lstStyle/>
                    <a:p>
                      <a:pPr algn="ctr"/>
                      <a:r>
                        <a:rPr lang="ko-KR" altLang="en-US" dirty="0" smtClean="0"/>
                        <a:t>미달</a:t>
                      </a:r>
                      <a:r>
                        <a:rPr lang="en-US" altLang="ko-KR" dirty="0" smtClean="0"/>
                        <a:t>:</a:t>
                      </a:r>
                      <a:r>
                        <a:rPr lang="en-US" altLang="ko-KR" baseline="0" dirty="0" smtClean="0"/>
                        <a:t> </a:t>
                      </a:r>
                      <a:r>
                        <a:rPr lang="ko-KR" altLang="en-US" baseline="0" dirty="0" smtClean="0"/>
                        <a:t>자료의 파장 맞춰야 함</a:t>
                      </a:r>
                      <a:endParaRPr lang="en-US" dirty="0"/>
                    </a:p>
                  </a:txBody>
                  <a:tcPr/>
                </a:tc>
              </a:tr>
              <a:tr h="370840">
                <a:tc>
                  <a:txBody>
                    <a:bodyPr/>
                    <a:lstStyle/>
                    <a:p>
                      <a:r>
                        <a:rPr lang="en-US" dirty="0" smtClean="0"/>
                        <a:t>10/4</a:t>
                      </a:r>
                      <a:endParaRPr lang="en-US" dirty="0"/>
                    </a:p>
                  </a:txBody>
                  <a:tcPr/>
                </a:tc>
                <a:tc>
                  <a:txBody>
                    <a:bodyPr/>
                    <a:lstStyle/>
                    <a:p>
                      <a:r>
                        <a:rPr lang="en-US" dirty="0" smtClean="0"/>
                        <a:t>Transfer Matrix </a:t>
                      </a:r>
                      <a:r>
                        <a:rPr lang="ko-KR" altLang="en-US" dirty="0" smtClean="0"/>
                        <a:t>오류 수정 및 </a:t>
                      </a:r>
                      <a:r>
                        <a:rPr lang="en-US" altLang="ko-KR" dirty="0" err="1" smtClean="0"/>
                        <a:t>Poynting</a:t>
                      </a:r>
                      <a:r>
                        <a:rPr lang="en-US" altLang="ko-KR" baseline="0" dirty="0" smtClean="0"/>
                        <a:t> Vector</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10/11</a:t>
                      </a:r>
                      <a:endParaRPr lang="en-US" dirty="0"/>
                    </a:p>
                  </a:txBody>
                  <a:tcPr/>
                </a:tc>
                <a:tc>
                  <a:txBody>
                    <a:bodyPr/>
                    <a:lstStyle/>
                    <a:p>
                      <a:r>
                        <a:rPr lang="ko-KR" altLang="en-US" dirty="0" smtClean="0"/>
                        <a:t>메인 파일에 연결 후 작동 및 이론검토</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10/18</a:t>
                      </a:r>
                      <a:endParaRPr lang="en-US" dirty="0"/>
                    </a:p>
                  </a:txBody>
                  <a:tcPr/>
                </a:tc>
                <a:tc>
                  <a:txBody>
                    <a:bodyPr/>
                    <a:lstStyle/>
                    <a:p>
                      <a:r>
                        <a:rPr lang="ko-KR" altLang="en-US" dirty="0" smtClean="0"/>
                        <a:t>실험 모델 설정 및 </a:t>
                      </a:r>
                      <a:r>
                        <a:rPr lang="en-US" dirty="0" smtClean="0"/>
                        <a:t>Essential</a:t>
                      </a:r>
                      <a:r>
                        <a:rPr lang="en-US" baseline="0" dirty="0" smtClean="0"/>
                        <a:t> Macleod </a:t>
                      </a:r>
                      <a:r>
                        <a:rPr lang="ko-KR" altLang="en-US" baseline="0" dirty="0" smtClean="0"/>
                        <a:t>사용</a:t>
                      </a:r>
                      <a:endParaRPr lang="en-US" dirty="0"/>
                    </a:p>
                  </a:txBody>
                  <a:tcPr/>
                </a:tc>
                <a:tc>
                  <a:txBody>
                    <a:bodyPr/>
                    <a:lstStyle/>
                    <a:p>
                      <a:pPr algn="ctr"/>
                      <a:r>
                        <a:rPr lang="ko-KR" altLang="en-US" dirty="0" smtClean="0"/>
                        <a:t>미달</a:t>
                      </a:r>
                      <a:r>
                        <a:rPr lang="en-US" altLang="ko-KR" dirty="0" smtClean="0"/>
                        <a:t>(3</a:t>
                      </a:r>
                      <a:r>
                        <a:rPr lang="ko-KR" altLang="en-US" dirty="0" smtClean="0"/>
                        <a:t>주 </a:t>
                      </a:r>
                      <a:r>
                        <a:rPr lang="ko-KR" altLang="en-US" dirty="0" err="1" smtClean="0"/>
                        <a:t>딜레이</a:t>
                      </a:r>
                      <a:r>
                        <a:rPr lang="en-US" altLang="ko-KR" dirty="0" smtClean="0"/>
                        <a:t>)</a:t>
                      </a:r>
                      <a:endParaRPr lang="en-US" dirty="0"/>
                    </a:p>
                  </a:txBody>
                  <a:tcPr/>
                </a:tc>
              </a:tr>
              <a:tr h="370840">
                <a:tc>
                  <a:txBody>
                    <a:bodyPr/>
                    <a:lstStyle/>
                    <a:p>
                      <a:r>
                        <a:rPr lang="en-US" dirty="0" smtClean="0"/>
                        <a:t>10/25</a:t>
                      </a:r>
                      <a:endParaRPr lang="en-US" dirty="0"/>
                    </a:p>
                  </a:txBody>
                  <a:tcPr/>
                </a:tc>
                <a:tc>
                  <a:txBody>
                    <a:bodyPr/>
                    <a:lstStyle/>
                    <a:p>
                      <a:r>
                        <a:rPr lang="ko-KR" altLang="en-US" dirty="0" smtClean="0"/>
                        <a:t>비교를 토대로 이론 검토 </a:t>
                      </a:r>
                      <a:r>
                        <a:rPr lang="en-US" altLang="ko-KR" dirty="0" smtClean="0"/>
                        <a:t>+ </a:t>
                      </a:r>
                      <a:r>
                        <a:rPr lang="en-US" altLang="ko-KR" dirty="0" err="1" smtClean="0"/>
                        <a:t>Fabry</a:t>
                      </a:r>
                      <a:r>
                        <a:rPr lang="en-US" altLang="ko-KR" dirty="0" smtClean="0"/>
                        <a:t>-Perot</a:t>
                      </a:r>
                      <a:endParaRPr lang="en-US" dirty="0"/>
                    </a:p>
                  </a:txBody>
                  <a:tcPr/>
                </a:tc>
                <a:tc>
                  <a:txBody>
                    <a:bodyPr/>
                    <a:lstStyle/>
                    <a:p>
                      <a:pPr algn="ctr"/>
                      <a:r>
                        <a:rPr lang="ko-KR" altLang="en-US" dirty="0" smtClean="0"/>
                        <a:t>미달</a:t>
                      </a:r>
                      <a:r>
                        <a:rPr lang="en-US" altLang="ko-KR" dirty="0" smtClean="0"/>
                        <a:t>(3</a:t>
                      </a:r>
                      <a:r>
                        <a:rPr lang="ko-KR" altLang="en-US" dirty="0" smtClean="0"/>
                        <a:t>주 </a:t>
                      </a:r>
                      <a:r>
                        <a:rPr lang="ko-KR" altLang="en-US" dirty="0" err="1" smtClean="0"/>
                        <a:t>딜레이</a:t>
                      </a:r>
                      <a:r>
                        <a:rPr lang="en-US" altLang="ko-KR" dirty="0" smtClean="0"/>
                        <a:t>)</a:t>
                      </a:r>
                      <a:endParaRPr lang="en-US" dirty="0"/>
                    </a:p>
                  </a:txBody>
                  <a:tcPr/>
                </a:tc>
              </a:tr>
              <a:tr h="370840">
                <a:tc>
                  <a:txBody>
                    <a:bodyPr/>
                    <a:lstStyle/>
                    <a:p>
                      <a:r>
                        <a:rPr lang="en-US" dirty="0" smtClean="0"/>
                        <a:t>11/1</a:t>
                      </a:r>
                      <a:endParaRPr lang="en-US" dirty="0"/>
                    </a:p>
                  </a:txBody>
                  <a:tcPr/>
                </a:tc>
                <a:tc>
                  <a:txBody>
                    <a:bodyPr/>
                    <a:lstStyle/>
                    <a:p>
                      <a:r>
                        <a:rPr lang="en-US" dirty="0" smtClean="0"/>
                        <a:t>Essential Macleod </a:t>
                      </a:r>
                      <a:r>
                        <a:rPr lang="ko-KR" altLang="en-US" dirty="0" smtClean="0"/>
                        <a:t>와 비교 </a:t>
                      </a:r>
                      <a:r>
                        <a:rPr lang="en-US" altLang="ko-KR" dirty="0" smtClean="0"/>
                        <a:t>+ </a:t>
                      </a:r>
                      <a:r>
                        <a:rPr lang="ko-KR" altLang="en-US" dirty="0" smtClean="0"/>
                        <a:t>이론 검토</a:t>
                      </a:r>
                      <a:endParaRPr lang="en-US" dirty="0"/>
                    </a:p>
                  </a:txBody>
                  <a:tcPr/>
                </a:tc>
                <a:tc>
                  <a:txBody>
                    <a:bodyPr/>
                    <a:lstStyle/>
                    <a:p>
                      <a:pPr algn="ctr"/>
                      <a:r>
                        <a:rPr lang="ko-KR" altLang="en-US" dirty="0" smtClean="0"/>
                        <a:t>미달</a:t>
                      </a:r>
                      <a:r>
                        <a:rPr lang="en-US" altLang="ko-KR" dirty="0" smtClean="0"/>
                        <a:t>(3</a:t>
                      </a:r>
                      <a:r>
                        <a:rPr lang="ko-KR" altLang="en-US" dirty="0" smtClean="0"/>
                        <a:t>주 </a:t>
                      </a:r>
                      <a:r>
                        <a:rPr lang="ko-KR" altLang="en-US" dirty="0" err="1" smtClean="0"/>
                        <a:t>딜레이</a:t>
                      </a:r>
                      <a:r>
                        <a:rPr lang="en-US" altLang="ko-KR" dirty="0" smtClean="0"/>
                        <a:t>)</a:t>
                      </a:r>
                      <a:endParaRPr lang="en-US" dirty="0"/>
                    </a:p>
                  </a:txBody>
                  <a:tcPr/>
                </a:tc>
              </a:tr>
              <a:tr h="370840">
                <a:tc>
                  <a:txBody>
                    <a:bodyPr/>
                    <a:lstStyle/>
                    <a:p>
                      <a:r>
                        <a:rPr lang="en-US" dirty="0" smtClean="0"/>
                        <a:t>11/8</a:t>
                      </a:r>
                      <a:endParaRPr lang="en-US" dirty="0"/>
                    </a:p>
                  </a:txBody>
                  <a:tcPr/>
                </a:tc>
                <a:tc>
                  <a:txBody>
                    <a:bodyPr/>
                    <a:lstStyle/>
                    <a:p>
                      <a:r>
                        <a:rPr lang="ko-KR" altLang="en-US" dirty="0" smtClean="0"/>
                        <a:t>실험 모델 설정 </a:t>
                      </a:r>
                      <a:r>
                        <a:rPr lang="ko-KR" altLang="en-US" smtClean="0"/>
                        <a:t>및 이론 검토</a:t>
                      </a:r>
                      <a:endParaRPr lang="en-US" dirty="0"/>
                    </a:p>
                  </a:txBody>
                  <a:tcPr/>
                </a:tc>
                <a:tc>
                  <a:txBody>
                    <a:bodyPr/>
                    <a:lstStyle/>
                    <a:p>
                      <a:pPr algn="ctr"/>
                      <a:r>
                        <a:rPr lang="ko-KR" altLang="en-US" dirty="0" smtClean="0"/>
                        <a:t>미달</a:t>
                      </a:r>
                      <a:r>
                        <a:rPr lang="en-US" altLang="ko-KR" dirty="0" smtClean="0"/>
                        <a:t>: </a:t>
                      </a:r>
                      <a:r>
                        <a:rPr lang="ko-KR" altLang="en-US" dirty="0" smtClean="0"/>
                        <a:t>음수파트 </a:t>
                      </a:r>
                      <a:r>
                        <a:rPr lang="ko-KR" altLang="en-US" dirty="0" err="1" smtClean="0"/>
                        <a:t>계속나옴</a:t>
                      </a:r>
                      <a:endParaRPr lang="en-US" dirty="0"/>
                    </a:p>
                  </a:txBody>
                  <a:tcPr/>
                </a:tc>
              </a:tr>
              <a:tr h="370840">
                <a:tc>
                  <a:txBody>
                    <a:bodyPr/>
                    <a:lstStyle/>
                    <a:p>
                      <a:r>
                        <a:rPr lang="en-US" dirty="0" smtClean="0"/>
                        <a:t>11/15</a:t>
                      </a:r>
                      <a:endParaRPr lang="en-US" dirty="0"/>
                    </a:p>
                  </a:txBody>
                  <a:tcPr/>
                </a:tc>
                <a:tc>
                  <a:txBody>
                    <a:bodyPr/>
                    <a:lstStyle/>
                    <a:p>
                      <a:r>
                        <a:rPr lang="en-US" smtClean="0"/>
                        <a:t>Essential Macleod </a:t>
                      </a:r>
                      <a:r>
                        <a:rPr lang="ko-KR" altLang="en-US" smtClean="0"/>
                        <a:t>와 비교</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11/22</a:t>
                      </a:r>
                      <a:endParaRPr lang="en-US" dirty="0"/>
                    </a:p>
                  </a:txBody>
                  <a:tcPr/>
                </a:tc>
                <a:tc>
                  <a:txBody>
                    <a:bodyPr/>
                    <a:lstStyle/>
                    <a:p>
                      <a:r>
                        <a:rPr lang="ko-KR" altLang="en-US" smtClean="0"/>
                        <a:t>비교 후 수정 및 이론 검토</a:t>
                      </a:r>
                      <a:r>
                        <a:rPr lang="en-US" altLang="ko-KR" smtClean="0"/>
                        <a:t>, </a:t>
                      </a:r>
                      <a:r>
                        <a:rPr lang="ko-KR" altLang="en-US" baseline="0" smtClean="0"/>
                        <a:t>굴절률 측정</a:t>
                      </a:r>
                      <a:endParaRPr lang="en-US" dirty="0"/>
                    </a:p>
                  </a:txBody>
                  <a:tcPr/>
                </a:tc>
                <a:tc>
                  <a:txBody>
                    <a:bodyPr/>
                    <a:lstStyle/>
                    <a:p>
                      <a:pPr algn="ctr"/>
                      <a:r>
                        <a:rPr lang="ko-KR" altLang="en-US" dirty="0" smtClean="0"/>
                        <a:t>미달</a:t>
                      </a:r>
                      <a:r>
                        <a:rPr lang="en-US" altLang="ko-KR" dirty="0" smtClean="0"/>
                        <a:t>: </a:t>
                      </a:r>
                      <a:r>
                        <a:rPr lang="ko-KR" altLang="en-US" dirty="0" smtClean="0"/>
                        <a:t>굴절률 측정기계</a:t>
                      </a:r>
                      <a:endParaRPr lang="en-US" dirty="0"/>
                    </a:p>
                  </a:txBody>
                  <a:tcPr/>
                </a:tc>
              </a:tr>
              <a:tr h="370840">
                <a:tc>
                  <a:txBody>
                    <a:bodyPr/>
                    <a:lstStyle/>
                    <a:p>
                      <a:r>
                        <a:rPr lang="en-US" dirty="0" smtClean="0"/>
                        <a:t>11/29</a:t>
                      </a:r>
                      <a:endParaRPr lang="en-US" dirty="0"/>
                    </a:p>
                  </a:txBody>
                  <a:tcPr/>
                </a:tc>
                <a:tc>
                  <a:txBody>
                    <a:bodyPr/>
                    <a:lstStyle/>
                    <a:p>
                      <a:r>
                        <a:rPr lang="en-US" dirty="0" smtClean="0"/>
                        <a:t>2</a:t>
                      </a:r>
                      <a:r>
                        <a:rPr lang="ko-KR" altLang="en-US" dirty="0" smtClean="0"/>
                        <a:t>차 수정 및 속도 개선</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12/6</a:t>
                      </a:r>
                      <a:endParaRPr lang="en-US" dirty="0"/>
                    </a:p>
                  </a:txBody>
                  <a:tcPr/>
                </a:tc>
                <a:tc>
                  <a:txBody>
                    <a:bodyPr/>
                    <a:lstStyle/>
                    <a:p>
                      <a:r>
                        <a:rPr lang="ko-KR" altLang="en-US" dirty="0" smtClean="0"/>
                        <a:t>오류 수정 및</a:t>
                      </a:r>
                      <a:r>
                        <a:rPr lang="ko-KR" altLang="en-US" baseline="0" dirty="0" smtClean="0"/>
                        <a:t> 추가 사항 검토</a:t>
                      </a:r>
                      <a:endParaRPr lang="en-US" dirty="0"/>
                    </a:p>
                  </a:txBody>
                  <a:tcPr/>
                </a:tc>
                <a:tc>
                  <a:txBody>
                    <a:bodyPr/>
                    <a:lstStyle/>
                    <a:p>
                      <a:pPr algn="ctr"/>
                      <a:r>
                        <a:rPr lang="ko-KR" altLang="en-US" dirty="0" smtClean="0"/>
                        <a:t>완료</a:t>
                      </a:r>
                      <a:endParaRPr lang="en-US" dirty="0"/>
                    </a:p>
                  </a:txBody>
                  <a:tcPr/>
                </a:tc>
              </a:tr>
              <a:tr h="370840">
                <a:tc>
                  <a:txBody>
                    <a:bodyPr/>
                    <a:lstStyle/>
                    <a:p>
                      <a:r>
                        <a:rPr lang="en-US" dirty="0" smtClean="0"/>
                        <a:t>12/13</a:t>
                      </a:r>
                      <a:endParaRPr lang="en-US" dirty="0"/>
                    </a:p>
                  </a:txBody>
                  <a:tcPr/>
                </a:tc>
                <a:tc>
                  <a:txBody>
                    <a:bodyPr/>
                    <a:lstStyle/>
                    <a:p>
                      <a:r>
                        <a:rPr lang="ko-KR" altLang="en-US" dirty="0" smtClean="0"/>
                        <a:t>오류 수정 및</a:t>
                      </a:r>
                      <a:r>
                        <a:rPr lang="ko-KR" altLang="en-US" baseline="0" dirty="0" smtClean="0"/>
                        <a:t> 추가 사항 검토</a:t>
                      </a:r>
                      <a:endParaRPr lang="en-US" dirty="0"/>
                    </a:p>
                  </a:txBody>
                  <a:tcPr/>
                </a:tc>
                <a:tc>
                  <a:txBody>
                    <a:bodyPr/>
                    <a:lstStyle/>
                    <a:p>
                      <a:pPr algn="ctr"/>
                      <a:endParaRPr lang="en-US"/>
                    </a:p>
                  </a:txBody>
                  <a:tcPr/>
                </a:tc>
              </a:tr>
              <a:tr h="370840">
                <a:tc>
                  <a:txBody>
                    <a:bodyPr/>
                    <a:lstStyle/>
                    <a:p>
                      <a:r>
                        <a:rPr lang="en-US" dirty="0" smtClean="0"/>
                        <a:t>12/20</a:t>
                      </a:r>
                      <a:endParaRPr lang="en-US" dirty="0"/>
                    </a:p>
                  </a:txBody>
                  <a:tcPr/>
                </a:tc>
                <a:tc>
                  <a:txBody>
                    <a:bodyPr/>
                    <a:lstStyle/>
                    <a:p>
                      <a:r>
                        <a:rPr lang="ko-KR" altLang="en-US" dirty="0" smtClean="0"/>
                        <a:t>오류 수정 및</a:t>
                      </a:r>
                      <a:r>
                        <a:rPr lang="ko-KR" altLang="en-US" baseline="0" dirty="0" smtClean="0"/>
                        <a:t> 추가 사항 검토</a:t>
                      </a: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3802922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251520" y="260648"/>
            <a:ext cx="2952328" cy="648072"/>
          </a:xfrm>
        </p:spPr>
        <p:txBody>
          <a:bodyPr>
            <a:normAutofit/>
          </a:bodyPr>
          <a:lstStyle/>
          <a:p>
            <a:pPr algn="l"/>
            <a:r>
              <a:rPr lang="ko-KR" altLang="en-US" sz="3500" b="1" dirty="0" smtClean="0"/>
              <a:t>진행 </a:t>
            </a:r>
            <a:r>
              <a:rPr lang="ko-KR" altLang="en-US" sz="3500" b="1" dirty="0"/>
              <a:t>상황</a:t>
            </a:r>
            <a:endParaRPr lang="en-US" sz="3500" b="1" dirty="0"/>
          </a:p>
        </p:txBody>
      </p:sp>
      <p:graphicFrame>
        <p:nvGraphicFramePr>
          <p:cNvPr id="3" name="표 2"/>
          <p:cNvGraphicFramePr>
            <a:graphicFrameLocks noGrp="1"/>
          </p:cNvGraphicFramePr>
          <p:nvPr>
            <p:extLst>
              <p:ext uri="{D42A27DB-BD31-4B8C-83A1-F6EECF244321}">
                <p14:modId xmlns:p14="http://schemas.microsoft.com/office/powerpoint/2010/main" val="469493827"/>
              </p:ext>
            </p:extLst>
          </p:nvPr>
        </p:nvGraphicFramePr>
        <p:xfrm>
          <a:off x="1115616" y="980728"/>
          <a:ext cx="6128450" cy="5676324"/>
        </p:xfrm>
        <a:graphic>
          <a:graphicData uri="http://schemas.openxmlformats.org/drawingml/2006/table">
            <a:tbl>
              <a:tblPr firstRow="1" bandRow="1">
                <a:tableStyleId>{5C22544A-7EE6-4342-B048-85BDC9FD1C3A}</a:tableStyleId>
              </a:tblPr>
              <a:tblGrid>
                <a:gridCol w="1233488"/>
                <a:gridCol w="1162114"/>
                <a:gridCol w="1830705"/>
                <a:gridCol w="1902143"/>
              </a:tblGrid>
              <a:tr h="504056">
                <a:tc>
                  <a:txBody>
                    <a:bodyPr/>
                    <a:lstStyle/>
                    <a:p>
                      <a:r>
                        <a:rPr lang="en-US" dirty="0" smtClean="0"/>
                        <a:t>Layer</a:t>
                      </a:r>
                      <a:endParaRPr lang="en-US" dirty="0"/>
                    </a:p>
                  </a:txBody>
                  <a:tcPr/>
                </a:tc>
                <a:tc>
                  <a:txBody>
                    <a:bodyPr/>
                    <a:lstStyle/>
                    <a:p>
                      <a:r>
                        <a:rPr lang="en-US" dirty="0" smtClean="0"/>
                        <a:t>Material</a:t>
                      </a:r>
                      <a:endParaRPr lang="en-US" dirty="0"/>
                    </a:p>
                  </a:txBody>
                  <a:tcPr/>
                </a:tc>
                <a:tc>
                  <a:txBody>
                    <a:bodyPr/>
                    <a:lstStyle/>
                    <a:p>
                      <a:r>
                        <a:rPr lang="en-US" dirty="0" smtClean="0"/>
                        <a:t>Physical </a:t>
                      </a:r>
                    </a:p>
                    <a:p>
                      <a:r>
                        <a:rPr lang="en-US" dirty="0" smtClean="0"/>
                        <a:t>Thickness(nm)</a:t>
                      </a:r>
                      <a:endParaRPr lang="en-US" dirty="0"/>
                    </a:p>
                  </a:txBody>
                  <a:tcPr/>
                </a:tc>
                <a:tc>
                  <a:txBody>
                    <a:bodyPr/>
                    <a:lstStyle/>
                    <a:p>
                      <a:r>
                        <a:rPr lang="en-US" dirty="0" smtClean="0"/>
                        <a:t>Medium </a:t>
                      </a:r>
                    </a:p>
                    <a:p>
                      <a:r>
                        <a:rPr lang="en-US" dirty="0" smtClean="0"/>
                        <a:t>Thickness(mm)</a:t>
                      </a:r>
                    </a:p>
                  </a:txBody>
                  <a:tcPr/>
                </a:tc>
              </a:tr>
              <a:tr h="419687">
                <a:tc>
                  <a:txBody>
                    <a:bodyPr/>
                    <a:lstStyle/>
                    <a:p>
                      <a:r>
                        <a:rPr lang="en-US" dirty="0" smtClean="0"/>
                        <a:t>Medium</a:t>
                      </a:r>
                      <a:endParaRPr lang="en-US" dirty="0"/>
                    </a:p>
                  </a:txBody>
                  <a:tcPr/>
                </a:tc>
                <a:tc>
                  <a:txBody>
                    <a:bodyPr/>
                    <a:lstStyle/>
                    <a:p>
                      <a:pPr algn="r"/>
                      <a:r>
                        <a:rPr lang="en-US" dirty="0" smtClean="0"/>
                        <a:t>Air</a:t>
                      </a:r>
                      <a:endParaRPr lang="en-US" dirty="0"/>
                    </a:p>
                  </a:txBody>
                  <a:tcPr/>
                </a:tc>
                <a:tc>
                  <a:txBody>
                    <a:bodyPr/>
                    <a:lstStyle/>
                    <a:p>
                      <a:pPr algn="r"/>
                      <a:endParaRPr lang="en-US" dirty="0"/>
                    </a:p>
                  </a:txBody>
                  <a:tcPr/>
                </a:tc>
                <a:tc>
                  <a:txBody>
                    <a:bodyPr/>
                    <a:lstStyle/>
                    <a:p>
                      <a:pPr algn="r"/>
                      <a:endParaRPr lang="en-US"/>
                    </a:p>
                  </a:txBody>
                  <a:tcPr/>
                </a:tc>
              </a:tr>
              <a:tr h="419687">
                <a:tc>
                  <a:txBody>
                    <a:bodyPr/>
                    <a:lstStyle/>
                    <a:p>
                      <a:r>
                        <a:rPr lang="en-US" dirty="0" smtClean="0"/>
                        <a:t>1</a:t>
                      </a:r>
                      <a:endParaRPr lang="en-US" dirty="0"/>
                    </a:p>
                  </a:txBody>
                  <a:tcPr/>
                </a:tc>
                <a:tc>
                  <a:txBody>
                    <a:bodyPr/>
                    <a:lstStyle/>
                    <a:p>
                      <a:pPr algn="r"/>
                      <a:r>
                        <a:rPr lang="en-US" dirty="0" smtClean="0"/>
                        <a:t>Tio2</a:t>
                      </a:r>
                      <a:endParaRPr lang="en-US" dirty="0"/>
                    </a:p>
                  </a:txBody>
                  <a:tcPr/>
                </a:tc>
                <a:tc>
                  <a:txBody>
                    <a:bodyPr/>
                    <a:lstStyle/>
                    <a:p>
                      <a:pPr algn="r"/>
                      <a:r>
                        <a:rPr lang="en-US" dirty="0" smtClean="0"/>
                        <a:t>42</a:t>
                      </a:r>
                      <a:endParaRPr lang="en-US" dirty="0"/>
                    </a:p>
                  </a:txBody>
                  <a:tcPr/>
                </a:tc>
                <a:tc>
                  <a:txBody>
                    <a:bodyPr/>
                    <a:lstStyle/>
                    <a:p>
                      <a:pPr algn="r"/>
                      <a:endParaRPr lang="en-US"/>
                    </a:p>
                  </a:txBody>
                  <a:tcPr/>
                </a:tc>
              </a:tr>
              <a:tr h="419687">
                <a:tc>
                  <a:txBody>
                    <a:bodyPr/>
                    <a:lstStyle/>
                    <a:p>
                      <a:r>
                        <a:rPr lang="en-US" dirty="0" smtClean="0"/>
                        <a:t>2</a:t>
                      </a:r>
                      <a:endParaRPr lang="en-US" dirty="0"/>
                    </a:p>
                  </a:txBody>
                  <a:tcPr/>
                </a:tc>
                <a:tc>
                  <a:txBody>
                    <a:bodyPr/>
                    <a:lstStyle/>
                    <a:p>
                      <a:pPr algn="r"/>
                      <a:r>
                        <a:rPr lang="en-US" dirty="0" smtClean="0"/>
                        <a:t>Ag</a:t>
                      </a:r>
                      <a:endParaRPr lang="en-US" dirty="0"/>
                    </a:p>
                  </a:txBody>
                  <a:tcPr/>
                </a:tc>
                <a:tc>
                  <a:txBody>
                    <a:bodyPr/>
                    <a:lstStyle/>
                    <a:p>
                      <a:pPr algn="r"/>
                      <a:r>
                        <a:rPr lang="en-US" dirty="0" smtClean="0"/>
                        <a:t>30</a:t>
                      </a:r>
                      <a:endParaRPr lang="en-US" dirty="0"/>
                    </a:p>
                  </a:txBody>
                  <a:tcPr/>
                </a:tc>
                <a:tc>
                  <a:txBody>
                    <a:bodyPr/>
                    <a:lstStyle/>
                    <a:p>
                      <a:pPr algn="r"/>
                      <a:endParaRPr lang="en-US"/>
                    </a:p>
                  </a:txBody>
                  <a:tcPr/>
                </a:tc>
              </a:tr>
              <a:tr h="419687">
                <a:tc>
                  <a:txBody>
                    <a:bodyPr/>
                    <a:lstStyle/>
                    <a:p>
                      <a:r>
                        <a:rPr lang="en-US" dirty="0" smtClean="0"/>
                        <a:t>3</a:t>
                      </a:r>
                      <a:endParaRPr lang="en-US" dirty="0"/>
                    </a:p>
                  </a:txBody>
                  <a:tcPr/>
                </a:tc>
                <a:tc>
                  <a:txBody>
                    <a:bodyPr/>
                    <a:lstStyle/>
                    <a:p>
                      <a:pPr algn="r"/>
                      <a:r>
                        <a:rPr lang="en-US" dirty="0" smtClean="0"/>
                        <a:t>Tio2</a:t>
                      </a:r>
                      <a:endParaRPr lang="en-US" dirty="0"/>
                    </a:p>
                  </a:txBody>
                  <a:tcPr/>
                </a:tc>
                <a:tc>
                  <a:txBody>
                    <a:bodyPr/>
                    <a:lstStyle/>
                    <a:p>
                      <a:pPr algn="r"/>
                      <a:r>
                        <a:rPr lang="en-US" dirty="0" smtClean="0"/>
                        <a:t>68</a:t>
                      </a:r>
                      <a:endParaRPr lang="en-US" dirty="0"/>
                    </a:p>
                  </a:txBody>
                  <a:tcPr/>
                </a:tc>
                <a:tc>
                  <a:txBody>
                    <a:bodyPr/>
                    <a:lstStyle/>
                    <a:p>
                      <a:pPr algn="r"/>
                      <a:endParaRPr lang="en-US"/>
                    </a:p>
                  </a:txBody>
                  <a:tcPr/>
                </a:tc>
              </a:tr>
              <a:tr h="419687">
                <a:tc>
                  <a:txBody>
                    <a:bodyPr/>
                    <a:lstStyle/>
                    <a:p>
                      <a:r>
                        <a:rPr lang="en-US" dirty="0" smtClean="0"/>
                        <a:t>4</a:t>
                      </a:r>
                      <a:endParaRPr lang="en-US" dirty="0"/>
                    </a:p>
                  </a:txBody>
                  <a:tcPr/>
                </a:tc>
                <a:tc>
                  <a:txBody>
                    <a:bodyPr/>
                    <a:lstStyle/>
                    <a:p>
                      <a:pPr algn="r"/>
                      <a:r>
                        <a:rPr lang="en-US" dirty="0" smtClean="0"/>
                        <a:t>Ag</a:t>
                      </a:r>
                      <a:endParaRPr lang="en-US" dirty="0"/>
                    </a:p>
                  </a:txBody>
                  <a:tcPr/>
                </a:tc>
                <a:tc>
                  <a:txBody>
                    <a:bodyPr/>
                    <a:lstStyle/>
                    <a:p>
                      <a:pPr algn="r"/>
                      <a:r>
                        <a:rPr lang="en-US" dirty="0" smtClean="0"/>
                        <a:t>40</a:t>
                      </a:r>
                      <a:endParaRPr lang="en-US" dirty="0"/>
                    </a:p>
                  </a:txBody>
                  <a:tcPr/>
                </a:tc>
                <a:tc>
                  <a:txBody>
                    <a:bodyPr/>
                    <a:lstStyle/>
                    <a:p>
                      <a:pPr algn="r"/>
                      <a:endParaRPr lang="en-US"/>
                    </a:p>
                  </a:txBody>
                  <a:tcPr/>
                </a:tc>
              </a:tr>
              <a:tr h="419687">
                <a:tc>
                  <a:txBody>
                    <a:bodyPr/>
                    <a:lstStyle/>
                    <a:p>
                      <a:r>
                        <a:rPr lang="en-US" dirty="0" smtClean="0"/>
                        <a:t>5</a:t>
                      </a:r>
                      <a:endParaRPr lang="en-US" dirty="0"/>
                    </a:p>
                  </a:txBody>
                  <a:tcPr/>
                </a:tc>
                <a:tc>
                  <a:txBody>
                    <a:bodyPr/>
                    <a:lstStyle/>
                    <a:p>
                      <a:pPr algn="r"/>
                      <a:r>
                        <a:rPr lang="en-US" dirty="0" smtClean="0"/>
                        <a:t>Tio2</a:t>
                      </a:r>
                      <a:endParaRPr lang="en-US" dirty="0"/>
                    </a:p>
                  </a:txBody>
                  <a:tcPr/>
                </a:tc>
                <a:tc>
                  <a:txBody>
                    <a:bodyPr/>
                    <a:lstStyle/>
                    <a:p>
                      <a:pPr algn="r"/>
                      <a:r>
                        <a:rPr lang="en-US" dirty="0" smtClean="0"/>
                        <a:t>66</a:t>
                      </a:r>
                      <a:endParaRPr lang="en-US" dirty="0"/>
                    </a:p>
                  </a:txBody>
                  <a:tcPr/>
                </a:tc>
                <a:tc>
                  <a:txBody>
                    <a:bodyPr/>
                    <a:lstStyle/>
                    <a:p>
                      <a:pPr algn="r"/>
                      <a:endParaRPr lang="en-US" dirty="0"/>
                    </a:p>
                  </a:txBody>
                  <a:tcPr/>
                </a:tc>
              </a:tr>
              <a:tr h="419687">
                <a:tc>
                  <a:txBody>
                    <a:bodyPr/>
                    <a:lstStyle/>
                    <a:p>
                      <a:r>
                        <a:rPr lang="en-US" dirty="0" smtClean="0"/>
                        <a:t>6</a:t>
                      </a:r>
                      <a:endParaRPr lang="en-US" dirty="0"/>
                    </a:p>
                  </a:txBody>
                  <a:tcPr/>
                </a:tc>
                <a:tc>
                  <a:txBody>
                    <a:bodyPr/>
                    <a:lstStyle/>
                    <a:p>
                      <a:pPr algn="r"/>
                      <a:r>
                        <a:rPr lang="en-US" dirty="0" smtClean="0"/>
                        <a:t>Ag</a:t>
                      </a:r>
                      <a:endParaRPr lang="en-US" dirty="0"/>
                    </a:p>
                  </a:txBody>
                  <a:tcPr/>
                </a:tc>
                <a:tc>
                  <a:txBody>
                    <a:bodyPr/>
                    <a:lstStyle/>
                    <a:p>
                      <a:pPr algn="r"/>
                      <a:r>
                        <a:rPr lang="en-US" dirty="0" smtClean="0"/>
                        <a:t>30</a:t>
                      </a:r>
                      <a:endParaRPr lang="en-US" dirty="0"/>
                    </a:p>
                  </a:txBody>
                  <a:tcPr/>
                </a:tc>
                <a:tc>
                  <a:txBody>
                    <a:bodyPr/>
                    <a:lstStyle/>
                    <a:p>
                      <a:pPr algn="r"/>
                      <a:endParaRPr lang="en-US" dirty="0"/>
                    </a:p>
                  </a:txBody>
                  <a:tcPr/>
                </a:tc>
              </a:tr>
              <a:tr h="419687">
                <a:tc>
                  <a:txBody>
                    <a:bodyPr/>
                    <a:lstStyle/>
                    <a:p>
                      <a:r>
                        <a:rPr lang="en-US" dirty="0" smtClean="0"/>
                        <a:t>7</a:t>
                      </a:r>
                      <a:endParaRPr lang="en-US" dirty="0"/>
                    </a:p>
                  </a:txBody>
                  <a:tcPr/>
                </a:tc>
                <a:tc>
                  <a:txBody>
                    <a:bodyPr/>
                    <a:lstStyle/>
                    <a:p>
                      <a:pPr algn="r"/>
                      <a:r>
                        <a:rPr lang="en-US" dirty="0" smtClean="0"/>
                        <a:t>Tio2</a:t>
                      </a:r>
                      <a:endParaRPr lang="en-US" dirty="0"/>
                    </a:p>
                  </a:txBody>
                  <a:tcPr/>
                </a:tc>
                <a:tc>
                  <a:txBody>
                    <a:bodyPr/>
                    <a:lstStyle/>
                    <a:p>
                      <a:pPr algn="r"/>
                      <a:r>
                        <a:rPr lang="en-US" dirty="0" smtClean="0"/>
                        <a:t>80</a:t>
                      </a:r>
                      <a:endParaRPr lang="en-US" dirty="0"/>
                    </a:p>
                  </a:txBody>
                  <a:tcPr/>
                </a:tc>
                <a:tc>
                  <a:txBody>
                    <a:bodyPr/>
                    <a:lstStyle/>
                    <a:p>
                      <a:pPr algn="r"/>
                      <a:endParaRPr lang="en-US"/>
                    </a:p>
                  </a:txBody>
                  <a:tcPr/>
                </a:tc>
              </a:tr>
              <a:tr h="419687">
                <a:tc>
                  <a:txBody>
                    <a:bodyPr/>
                    <a:lstStyle/>
                    <a:p>
                      <a:r>
                        <a:rPr lang="en-US" dirty="0" smtClean="0"/>
                        <a:t>8</a:t>
                      </a:r>
                      <a:endParaRPr lang="en-US" dirty="0"/>
                    </a:p>
                  </a:txBody>
                  <a:tcPr/>
                </a:tc>
                <a:tc>
                  <a:txBody>
                    <a:bodyPr/>
                    <a:lstStyle/>
                    <a:p>
                      <a:pPr algn="r"/>
                      <a:r>
                        <a:rPr lang="en-US" dirty="0" smtClean="0"/>
                        <a:t>Ag</a:t>
                      </a:r>
                      <a:endParaRPr lang="en-US" dirty="0"/>
                    </a:p>
                  </a:txBody>
                  <a:tcPr/>
                </a:tc>
                <a:tc>
                  <a:txBody>
                    <a:bodyPr/>
                    <a:lstStyle/>
                    <a:p>
                      <a:pPr algn="r"/>
                      <a:r>
                        <a:rPr lang="en-US" dirty="0" smtClean="0"/>
                        <a:t>10</a:t>
                      </a:r>
                      <a:endParaRPr lang="en-US" dirty="0"/>
                    </a:p>
                  </a:txBody>
                  <a:tcPr/>
                </a:tc>
                <a:tc>
                  <a:txBody>
                    <a:bodyPr/>
                    <a:lstStyle/>
                    <a:p>
                      <a:pPr algn="r"/>
                      <a:endParaRPr lang="en-US"/>
                    </a:p>
                  </a:txBody>
                  <a:tcPr/>
                </a:tc>
              </a:tr>
              <a:tr h="419687">
                <a:tc>
                  <a:txBody>
                    <a:bodyPr/>
                    <a:lstStyle/>
                    <a:p>
                      <a:r>
                        <a:rPr lang="en-US" dirty="0" smtClean="0"/>
                        <a:t>9</a:t>
                      </a:r>
                      <a:endParaRPr lang="en-US" dirty="0"/>
                    </a:p>
                  </a:txBody>
                  <a:tcPr/>
                </a:tc>
                <a:tc>
                  <a:txBody>
                    <a:bodyPr/>
                    <a:lstStyle/>
                    <a:p>
                      <a:pPr algn="r"/>
                      <a:r>
                        <a:rPr lang="en-US" dirty="0" smtClean="0"/>
                        <a:t>Tio2</a:t>
                      </a:r>
                      <a:endParaRPr lang="en-US" dirty="0"/>
                    </a:p>
                  </a:txBody>
                  <a:tcPr/>
                </a:tc>
                <a:tc>
                  <a:txBody>
                    <a:bodyPr/>
                    <a:lstStyle/>
                    <a:p>
                      <a:pPr algn="r"/>
                      <a:r>
                        <a:rPr lang="en-US" dirty="0" smtClean="0"/>
                        <a:t>42</a:t>
                      </a:r>
                      <a:endParaRPr lang="en-US" dirty="0"/>
                    </a:p>
                  </a:txBody>
                  <a:tcPr/>
                </a:tc>
                <a:tc>
                  <a:txBody>
                    <a:bodyPr/>
                    <a:lstStyle/>
                    <a:p>
                      <a:pPr algn="r"/>
                      <a:endParaRPr lang="en-US"/>
                    </a:p>
                  </a:txBody>
                  <a:tcPr/>
                </a:tc>
              </a:tr>
              <a:tr h="419687">
                <a:tc>
                  <a:txBody>
                    <a:bodyPr/>
                    <a:lstStyle/>
                    <a:p>
                      <a:r>
                        <a:rPr lang="en-US" dirty="0" smtClean="0"/>
                        <a:t>10</a:t>
                      </a:r>
                      <a:endParaRPr lang="en-US" dirty="0"/>
                    </a:p>
                  </a:txBody>
                  <a:tcPr/>
                </a:tc>
                <a:tc>
                  <a:txBody>
                    <a:bodyPr/>
                    <a:lstStyle/>
                    <a:p>
                      <a:pPr algn="r"/>
                      <a:r>
                        <a:rPr lang="en-US" dirty="0" smtClean="0"/>
                        <a:t>Glass</a:t>
                      </a:r>
                      <a:endParaRPr lang="en-US" dirty="0"/>
                    </a:p>
                  </a:txBody>
                  <a:tcPr/>
                </a:tc>
                <a:tc>
                  <a:txBody>
                    <a:bodyPr/>
                    <a:lstStyle/>
                    <a:p>
                      <a:pPr algn="r"/>
                      <a:endParaRPr lang="en-US" dirty="0"/>
                    </a:p>
                  </a:txBody>
                  <a:tcPr/>
                </a:tc>
                <a:tc>
                  <a:txBody>
                    <a:bodyPr/>
                    <a:lstStyle/>
                    <a:p>
                      <a:pPr algn="r"/>
                      <a:r>
                        <a:rPr lang="en-US" dirty="0" smtClean="0"/>
                        <a:t>1</a:t>
                      </a:r>
                      <a:endParaRPr lang="en-US" dirty="0"/>
                    </a:p>
                  </a:txBody>
                  <a:tcPr/>
                </a:tc>
              </a:tr>
              <a:tr h="419687">
                <a:tc>
                  <a:txBody>
                    <a:bodyPr/>
                    <a:lstStyle/>
                    <a:p>
                      <a:r>
                        <a:rPr lang="en-US" dirty="0" smtClean="0"/>
                        <a:t>Substrate</a:t>
                      </a:r>
                      <a:endParaRPr lang="en-US" dirty="0"/>
                    </a:p>
                  </a:txBody>
                  <a:tcPr/>
                </a:tc>
                <a:tc>
                  <a:txBody>
                    <a:bodyPr/>
                    <a:lstStyle/>
                    <a:p>
                      <a:pPr algn="r"/>
                      <a:r>
                        <a:rPr lang="en-US" dirty="0" smtClean="0"/>
                        <a:t>Air</a:t>
                      </a:r>
                      <a:endParaRPr lang="en-US" dirty="0"/>
                    </a:p>
                  </a:txBody>
                  <a:tcPr/>
                </a:tc>
                <a:tc>
                  <a:txBody>
                    <a:bodyPr/>
                    <a:lstStyle/>
                    <a:p>
                      <a:pPr algn="r"/>
                      <a:endParaRPr lang="en-US"/>
                    </a:p>
                  </a:txBody>
                  <a:tcPr/>
                </a:tc>
                <a:tc>
                  <a:txBody>
                    <a:bodyPr/>
                    <a:lstStyle/>
                    <a:p>
                      <a:pPr algn="r"/>
                      <a:endParaRPr lang="en-US" dirty="0"/>
                    </a:p>
                  </a:txBody>
                  <a:tcPr/>
                </a:tc>
              </a:tr>
            </a:tbl>
          </a:graphicData>
        </a:graphic>
      </p:graphicFrame>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l="10293" t="19949" r="31736" b="10147"/>
          <a:stretch/>
        </p:blipFill>
        <p:spPr>
          <a:xfrm>
            <a:off x="251655" y="1053976"/>
            <a:ext cx="8497205" cy="5550024"/>
          </a:xfrm>
          <a:prstGeom prst="rect">
            <a:avLst/>
          </a:prstGeom>
        </p:spPr>
      </p:pic>
      <p:sp>
        <p:nvSpPr>
          <p:cNvPr id="6" name="제목 1"/>
          <p:cNvSpPr>
            <a:spLocks noGrp="1"/>
          </p:cNvSpPr>
          <p:nvPr>
            <p:ph type="title"/>
          </p:nvPr>
        </p:nvSpPr>
        <p:spPr>
          <a:xfrm>
            <a:off x="251520" y="260648"/>
            <a:ext cx="2952328" cy="648072"/>
          </a:xfrm>
        </p:spPr>
        <p:txBody>
          <a:bodyPr>
            <a:normAutofit/>
          </a:bodyPr>
          <a:lstStyle/>
          <a:p>
            <a:pPr algn="l"/>
            <a:r>
              <a:rPr lang="ko-KR" altLang="en-US" sz="3500" b="1" dirty="0" smtClean="0"/>
              <a:t>진행 </a:t>
            </a:r>
            <a:r>
              <a:rPr lang="ko-KR" altLang="en-US" sz="3500" b="1" dirty="0"/>
              <a:t>상황</a:t>
            </a:r>
            <a:endParaRPr lang="en-US" sz="3500" b="1" dirty="0"/>
          </a:p>
        </p:txBody>
      </p:sp>
      <p:sp>
        <p:nvSpPr>
          <p:cNvPr id="7" name="제목 1"/>
          <p:cNvSpPr txBox="1">
            <a:spLocks/>
          </p:cNvSpPr>
          <p:nvPr/>
        </p:nvSpPr>
        <p:spPr>
          <a:xfrm>
            <a:off x="4211960" y="1038853"/>
            <a:ext cx="2952328" cy="648072"/>
          </a:xfrm>
          <a:prstGeom prst="rect">
            <a:avLst/>
          </a:prstGeom>
        </p:spPr>
        <p:txBody>
          <a:bodyPr vert="horz" lIns="91440" tIns="45720" rIns="91440" bIns="45720" rtlCol="0" anchor="ctr">
            <a:normAutofit fontScale="92500"/>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실선</a:t>
            </a:r>
            <a:r>
              <a:rPr lang="en-US" altLang="ko-KR" sz="3500" b="1" dirty="0" smtClean="0"/>
              <a:t>: T, </a:t>
            </a:r>
            <a:r>
              <a:rPr lang="ko-KR" altLang="en-US" sz="3500" b="1" dirty="0" smtClean="0"/>
              <a:t>점선</a:t>
            </a:r>
            <a:r>
              <a:rPr lang="en-US" altLang="ko-KR" sz="3500" b="1" dirty="0" smtClean="0"/>
              <a:t>:R</a:t>
            </a:r>
            <a:endParaRPr lang="en-US" sz="3500" b="1" dirty="0"/>
          </a:p>
        </p:txBody>
      </p:sp>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extLst>
              <a:ext uri="{28A0092B-C50C-407E-A947-70E740481C1C}">
                <a14:useLocalDpi xmlns:a14="http://schemas.microsoft.com/office/drawing/2010/main" val="0"/>
              </a:ext>
            </a:extLst>
          </a:blip>
          <a:srcRect t="50000" r="50000"/>
          <a:stretch/>
        </p:blipFill>
        <p:spPr>
          <a:xfrm>
            <a:off x="9578" y="570249"/>
            <a:ext cx="9144000" cy="3434815"/>
          </a:xfrm>
          <a:prstGeom prst="rect">
            <a:avLst/>
          </a:prstGeom>
        </p:spPr>
      </p:pic>
      <p:pic>
        <p:nvPicPr>
          <p:cNvPr id="5" name="그림 4"/>
          <p:cNvPicPr>
            <a:picLocks noChangeAspect="1"/>
          </p:cNvPicPr>
          <p:nvPr/>
        </p:nvPicPr>
        <p:blipFill rotWithShape="1">
          <a:blip r:embed="rId4">
            <a:extLst>
              <a:ext uri="{28A0092B-C50C-407E-A947-70E740481C1C}">
                <a14:useLocalDpi xmlns:a14="http://schemas.microsoft.com/office/drawing/2010/main" val="0"/>
              </a:ext>
            </a:extLst>
          </a:blip>
          <a:srcRect t="50000" r="50000"/>
          <a:stretch/>
        </p:blipFill>
        <p:spPr>
          <a:xfrm>
            <a:off x="9578" y="3861048"/>
            <a:ext cx="9144000" cy="2996952"/>
          </a:xfrm>
          <a:prstGeom prst="rect">
            <a:avLst/>
          </a:prstGeom>
        </p:spPr>
      </p:pic>
      <p:sp>
        <p:nvSpPr>
          <p:cNvPr id="6" name="제목 1"/>
          <p:cNvSpPr>
            <a:spLocks noGrp="1"/>
          </p:cNvSpPr>
          <p:nvPr>
            <p:ph type="title"/>
          </p:nvPr>
        </p:nvSpPr>
        <p:spPr>
          <a:xfrm>
            <a:off x="36623" y="28419"/>
            <a:ext cx="2952328" cy="648072"/>
          </a:xfrm>
        </p:spPr>
        <p:txBody>
          <a:bodyPr>
            <a:normAutofit/>
          </a:bodyPr>
          <a:lstStyle/>
          <a:p>
            <a:pPr algn="l"/>
            <a:r>
              <a:rPr lang="ko-KR" altLang="en-US" sz="3500" b="1" dirty="0" smtClean="0"/>
              <a:t>진행 </a:t>
            </a:r>
            <a:r>
              <a:rPr lang="ko-KR" altLang="en-US" sz="3500" b="1" dirty="0"/>
              <a:t>상황</a:t>
            </a:r>
            <a:endParaRPr lang="en-US" sz="3500" b="1" dirty="0"/>
          </a:p>
        </p:txBody>
      </p:sp>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422" t="1388" r="12878" b="21925"/>
          <a:stretch/>
        </p:blipFill>
        <p:spPr bwMode="auto">
          <a:xfrm>
            <a:off x="323528" y="1052736"/>
            <a:ext cx="8418286" cy="560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제목 1"/>
          <p:cNvSpPr>
            <a:spLocks noGrp="1"/>
          </p:cNvSpPr>
          <p:nvPr>
            <p:ph type="title"/>
          </p:nvPr>
        </p:nvSpPr>
        <p:spPr>
          <a:xfrm>
            <a:off x="179512" y="188640"/>
            <a:ext cx="2952328" cy="648072"/>
          </a:xfrm>
        </p:spPr>
        <p:txBody>
          <a:bodyPr>
            <a:normAutofit/>
          </a:bodyPr>
          <a:lstStyle/>
          <a:p>
            <a:pPr algn="l"/>
            <a:r>
              <a:rPr lang="ko-KR" altLang="en-US" sz="3500" b="1" dirty="0" smtClean="0"/>
              <a:t>진행 </a:t>
            </a:r>
            <a:r>
              <a:rPr lang="ko-KR" altLang="en-US" sz="3500" b="1" dirty="0"/>
              <a:t>상황</a:t>
            </a:r>
            <a:endParaRPr lang="en-US" sz="3500" b="1" dirty="0"/>
          </a:p>
        </p:txBody>
      </p:sp>
    </p:spTree>
    <p:extLst>
      <p:ext uri="{BB962C8B-B14F-4D97-AF65-F5344CB8AC3E}">
        <p14:creationId xmlns:p14="http://schemas.microsoft.com/office/powerpoint/2010/main" val="4054139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abry–Perot interferometer: incoming radiation undergoes multiple reflections between two plane-parallel surfaces of reflectance R, mounted at distance d. Interference of the transmitted partial beams leads to the transmission structure (see Eq. 8, Fig. 1), which can be optimized to match periodic absorption structure.  "/>
          <p:cNvPicPr>
            <a:picLocks noChangeAspect="1" noChangeArrowheads="1"/>
          </p:cNvPicPr>
          <p:nvPr/>
        </p:nvPicPr>
        <p:blipFill rotWithShape="1">
          <a:blip r:embed="rId3">
            <a:extLst>
              <a:ext uri="{28A0092B-C50C-407E-A947-70E740481C1C}">
                <a14:useLocalDpi xmlns:a14="http://schemas.microsoft.com/office/drawing/2010/main" val="0"/>
              </a:ext>
            </a:extLst>
          </a:blip>
          <a:srcRect l="17474" t="12222" r="20385" b="30378"/>
          <a:stretch/>
        </p:blipFill>
        <p:spPr bwMode="auto">
          <a:xfrm>
            <a:off x="755576" y="1700808"/>
            <a:ext cx="7406635" cy="4399632"/>
          </a:xfrm>
          <a:prstGeom prst="rect">
            <a:avLst/>
          </a:prstGeom>
          <a:noFill/>
          <a:extLst>
            <a:ext uri="{909E8E84-426E-40DD-AFC4-6F175D3DCCD1}">
              <a14:hiddenFill xmlns:a14="http://schemas.microsoft.com/office/drawing/2010/main">
                <a:solidFill>
                  <a:srgbClr val="FFFFFF"/>
                </a:solidFill>
              </a14:hiddenFill>
            </a:ext>
          </a:extLst>
        </p:spPr>
      </p:pic>
      <p:sp>
        <p:nvSpPr>
          <p:cNvPr id="6" name="제목 1"/>
          <p:cNvSpPr>
            <a:spLocks noGrp="1"/>
          </p:cNvSpPr>
          <p:nvPr>
            <p:ph type="title"/>
          </p:nvPr>
        </p:nvSpPr>
        <p:spPr>
          <a:xfrm>
            <a:off x="251520" y="332656"/>
            <a:ext cx="2952328" cy="648072"/>
          </a:xfrm>
        </p:spPr>
        <p:txBody>
          <a:bodyPr>
            <a:normAutofit/>
          </a:bodyPr>
          <a:lstStyle/>
          <a:p>
            <a:pPr algn="l"/>
            <a:r>
              <a:rPr lang="ko-KR" altLang="en-US" sz="3500" b="1" dirty="0" smtClean="0"/>
              <a:t>진행 </a:t>
            </a:r>
            <a:r>
              <a:rPr lang="ko-KR" altLang="en-US" sz="3500" b="1" dirty="0"/>
              <a:t>상황</a:t>
            </a:r>
            <a:endParaRPr lang="en-US" sz="3500" b="1" dirty="0"/>
          </a:p>
        </p:txBody>
      </p:sp>
    </p:spTree>
    <p:extLst>
      <p:ext uri="{BB962C8B-B14F-4D97-AF65-F5344CB8AC3E}">
        <p14:creationId xmlns:p14="http://schemas.microsoft.com/office/powerpoint/2010/main" val="3415778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p:cNvSpPr txBox="1">
            <a:spLocks/>
          </p:cNvSpPr>
          <p:nvPr/>
        </p:nvSpPr>
        <p:spPr>
          <a:xfrm>
            <a:off x="251520" y="332656"/>
            <a:ext cx="2952328" cy="648072"/>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ko-KR" altLang="en-US" sz="3500" b="1" dirty="0" smtClean="0"/>
              <a:t>문제 해결</a:t>
            </a:r>
            <a:endParaRPr lang="en-US" sz="3500" b="1" dirty="0"/>
          </a:p>
        </p:txBody>
      </p:sp>
      <p:pic>
        <p:nvPicPr>
          <p:cNvPr id="8" name="그림 7"/>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l="10293" t="19949" r="31736" b="10147"/>
          <a:stretch/>
        </p:blipFill>
        <p:spPr>
          <a:xfrm>
            <a:off x="410319" y="1124744"/>
            <a:ext cx="8497205" cy="5550024"/>
          </a:xfrm>
          <a:prstGeom prst="rect">
            <a:avLst/>
          </a:prstGeom>
        </p:spPr>
      </p:pic>
      <p:sp>
        <p:nvSpPr>
          <p:cNvPr id="9" name="직사각형 8"/>
          <p:cNvSpPr/>
          <p:nvPr/>
        </p:nvSpPr>
        <p:spPr>
          <a:xfrm>
            <a:off x="0" y="914400"/>
            <a:ext cx="8906256" cy="5760720"/>
          </a:xfrm>
          <a:prstGeom prst="rect">
            <a:avLst/>
          </a:prstGeom>
          <a:blipFill dpi="0" rotWithShape="1">
            <a:blip r:embed="rId5">
              <a:alphaModFix amt="48000"/>
            </a:blip>
            <a:srcRect/>
            <a:stretch>
              <a:fillRect l="-24757" t="-15098" r="-57337" b="-1640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6807" t="21866" r="29722" b="33867"/>
          <a:stretch/>
        </p:blipFill>
        <p:spPr bwMode="auto">
          <a:xfrm>
            <a:off x="6926237" y="35479"/>
            <a:ext cx="2217763" cy="235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직사각형 9"/>
          <p:cNvSpPr/>
          <p:nvPr/>
        </p:nvSpPr>
        <p:spPr>
          <a:xfrm>
            <a:off x="6956188" y="2017786"/>
            <a:ext cx="1107996" cy="369332"/>
          </a:xfrm>
          <a:prstGeom prst="rect">
            <a:avLst/>
          </a:prstGeom>
        </p:spPr>
        <p:txBody>
          <a:bodyPr wrap="none">
            <a:spAutoFit/>
          </a:bodyPr>
          <a:lstStyle/>
          <a:p>
            <a:r>
              <a:rPr lang="ko-KR" altLang="en-US" b="1" smtClean="0"/>
              <a:t>오차부분</a:t>
            </a:r>
            <a:endParaRPr lang="en-US" b="1" dirty="0"/>
          </a:p>
        </p:txBody>
      </p:sp>
    </p:spTree>
    <p:extLst>
      <p:ext uri="{BB962C8B-B14F-4D97-AF65-F5344CB8AC3E}">
        <p14:creationId xmlns:p14="http://schemas.microsoft.com/office/powerpoint/2010/main" val="3967241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TotalTime>
  <Words>630</Words>
  <Application>Microsoft Office PowerPoint</Application>
  <PresentationFormat>화면 슬라이드 쇼(4:3)</PresentationFormat>
  <Paragraphs>139</Paragraphs>
  <Slides>12</Slides>
  <Notes>12</Notes>
  <HiddenSlides>1</HiddenSlides>
  <MMClips>0</MMClips>
  <ScaleCrop>false</ScaleCrop>
  <HeadingPairs>
    <vt:vector size="4" baseType="variant">
      <vt:variant>
        <vt:lpstr>테마</vt:lpstr>
      </vt:variant>
      <vt:variant>
        <vt:i4>1</vt:i4>
      </vt:variant>
      <vt:variant>
        <vt:lpstr>슬라이드 제목</vt:lpstr>
      </vt:variant>
      <vt:variant>
        <vt:i4>12</vt:i4>
      </vt:variant>
    </vt:vector>
  </HeadingPairs>
  <TitlesOfParts>
    <vt:vector size="13" baseType="lpstr">
      <vt:lpstr>Office 테마</vt:lpstr>
      <vt:lpstr>서성민</vt:lpstr>
      <vt:lpstr>목차</vt:lpstr>
      <vt:lpstr>PowerPoint 프레젠테이션</vt:lpstr>
      <vt:lpstr>진행 상황</vt:lpstr>
      <vt:lpstr>진행 상황</vt:lpstr>
      <vt:lpstr>진행 상황</vt:lpstr>
      <vt:lpstr>진행 상황</vt:lpstr>
      <vt:lpstr>진행 상황</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서성민</dc:title>
  <dc:creator>Microsoft Corporation</dc:creator>
  <cp:lastModifiedBy>sungmin seo</cp:lastModifiedBy>
  <cp:revision>78</cp:revision>
  <dcterms:created xsi:type="dcterms:W3CDTF">2006-10-05T04:04:58Z</dcterms:created>
  <dcterms:modified xsi:type="dcterms:W3CDTF">2019-12-05T08:40:06Z</dcterms:modified>
</cp:coreProperties>
</file>