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9" r:id="rId3"/>
    <p:sldId id="311" r:id="rId4"/>
    <p:sldId id="307" r:id="rId5"/>
    <p:sldId id="267" r:id="rId6"/>
    <p:sldId id="312" r:id="rId7"/>
    <p:sldId id="313" r:id="rId8"/>
    <p:sldId id="315" r:id="rId9"/>
    <p:sldId id="314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9" autoAdjust="0"/>
    <p:restoredTop sz="96224" autoAdjust="0"/>
  </p:normalViewPr>
  <p:slideViewPr>
    <p:cSldViewPr snapToGrid="0">
      <p:cViewPr varScale="1">
        <p:scale>
          <a:sx n="80" d="100"/>
          <a:sy n="80" d="100"/>
        </p:scale>
        <p:origin x="75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532204087_1355x1355.jpg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532241774_2880x1920.jpg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(with placehol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A23BBF-421D-49FA-9490-19494F2AA04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897063" y="2035175"/>
            <a:ext cx="3589337" cy="3382963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7" name="Рисунок 2">
            <a:extLst>
              <a:ext uri="{FF2B5EF4-FFF2-40B4-BE49-F238E27FC236}">
                <a16:creationId xmlns:a16="http://schemas.microsoft.com/office/drawing/2014/main" id="{02FE6B0B-8246-4663-9DC2-906C2CC4EFD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791200" y="2048893"/>
            <a:ext cx="3589337" cy="3382963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184EBB26-0B91-4A8F-885B-A80F25E2D76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685337" y="2048893"/>
            <a:ext cx="3589337" cy="3382963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F21F24B1-A75E-4EF0-90E4-9987A947F6D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579474" y="2035174"/>
            <a:ext cx="3589337" cy="3382963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504A6795-464A-4419-B70B-C990932026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97062" y="5707153"/>
            <a:ext cx="3589337" cy="3382963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4" name="Рисунок 2">
            <a:extLst>
              <a:ext uri="{FF2B5EF4-FFF2-40B4-BE49-F238E27FC236}">
                <a16:creationId xmlns:a16="http://schemas.microsoft.com/office/drawing/2014/main" id="{074C769C-20FD-4407-A25C-ABFFBAC87B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91200" y="5707153"/>
            <a:ext cx="3589337" cy="3382963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5" name="Рисунок 2">
            <a:extLst>
              <a:ext uri="{FF2B5EF4-FFF2-40B4-BE49-F238E27FC236}">
                <a16:creationId xmlns:a16="http://schemas.microsoft.com/office/drawing/2014/main" id="{FE67BB7D-943C-4708-86DA-21656E2865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685336" y="5707152"/>
            <a:ext cx="3589337" cy="3382963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6" name="Рисунок 2">
            <a:extLst>
              <a:ext uri="{FF2B5EF4-FFF2-40B4-BE49-F238E27FC236}">
                <a16:creationId xmlns:a16="http://schemas.microsoft.com/office/drawing/2014/main" id="{2D504453-77DF-4F7C-A63B-95104CDE27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3579472" y="5707151"/>
            <a:ext cx="3589337" cy="3382963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434211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B50D2AE0-5963-41C3-82F4-672AF9707CD8}"/>
              </a:ext>
            </a:extLst>
          </p:cNvPr>
          <p:cNvSpPr/>
          <p:nvPr/>
        </p:nvSpPr>
        <p:spPr>
          <a:xfrm>
            <a:off x="-5557" y="6059601"/>
            <a:ext cx="24389557" cy="76563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19" name="Synergy"/>
          <p:cNvSpPr txBox="1"/>
          <p:nvPr/>
        </p:nvSpPr>
        <p:spPr>
          <a:xfrm>
            <a:off x="2213443" y="1229509"/>
            <a:ext cx="15015834" cy="348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11000" b="0" cap="all">
                <a:solidFill>
                  <a:srgbClr val="1D1E1E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Case Study Project - Office Supplies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0" name="Professional Presentation Template"/>
          <p:cNvSpPr txBox="1"/>
          <p:nvPr/>
        </p:nvSpPr>
        <p:spPr>
          <a:xfrm>
            <a:off x="2213442" y="10632860"/>
            <a:ext cx="782770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lnSpc>
                <a:spcPct val="120000"/>
              </a:lnSpc>
              <a:defRPr sz="2800" b="0">
                <a:solidFill>
                  <a:srgbClr val="979798"/>
                </a:solidFill>
                <a:latin typeface="DM Sans Regular"/>
                <a:ea typeface="DM Sans Regular"/>
                <a:cs typeface="DM Sans Regular"/>
                <a:sym typeface="DM Sans Regular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tx1"/>
                </a:solidFill>
              </a:rPr>
              <a:t>Last Updated: </a:t>
            </a:r>
            <a:r>
              <a:rPr lang="en-US" sz="4400" dirty="0">
                <a:solidFill>
                  <a:schemeClr val="tx1"/>
                </a:solidFill>
              </a:rPr>
              <a:t>November 2022</a:t>
            </a:r>
          </a:p>
        </p:txBody>
      </p:sp>
      <p:sp>
        <p:nvSpPr>
          <p:cNvPr id="121" name="/01"/>
          <p:cNvSpPr txBox="1"/>
          <p:nvPr/>
        </p:nvSpPr>
        <p:spPr>
          <a:xfrm>
            <a:off x="17229277" y="8044176"/>
            <a:ext cx="6515680" cy="471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30000" b="0" cap="all">
                <a:solidFill>
                  <a:srgbClr val="E9EAEA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Rectangle"/>
          <p:cNvSpPr/>
          <p:nvPr/>
        </p:nvSpPr>
        <p:spPr>
          <a:xfrm>
            <a:off x="12830629" y="0"/>
            <a:ext cx="11553371" cy="13742282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77" name="Placeholder Text"/>
          <p:cNvSpPr/>
          <p:nvPr/>
        </p:nvSpPr>
        <p:spPr>
          <a:xfrm>
            <a:off x="15059999" y="3246587"/>
            <a:ext cx="7146857" cy="1673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 defTabSz="457200">
              <a:lnSpc>
                <a:spcPct val="120000"/>
              </a:lnSpc>
              <a:defRPr sz="2600" b="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4400" dirty="0"/>
              <a:t>Are there products that do not sell as well in some locations?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880" name="Placeholder Text"/>
          <p:cNvSpPr/>
          <p:nvPr/>
        </p:nvSpPr>
        <p:spPr>
          <a:xfrm>
            <a:off x="15060000" y="6917545"/>
            <a:ext cx="7146856" cy="2486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 defTabSz="457200">
              <a:lnSpc>
                <a:spcPct val="120000"/>
              </a:lnSpc>
              <a:defRPr sz="2600" b="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4400" dirty="0"/>
              <a:t>Are there any other patterns over time in each region that you can find in the data?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886" name="/01"/>
          <p:cNvSpPr txBox="1"/>
          <p:nvPr/>
        </p:nvSpPr>
        <p:spPr>
          <a:xfrm>
            <a:off x="13713928" y="3203119"/>
            <a:ext cx="1100753" cy="86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r" defTabSz="457200">
              <a:lnSpc>
                <a:spcPct val="120000"/>
              </a:lnSpc>
              <a:defRPr sz="4000" b="0">
                <a:solidFill>
                  <a:srgbClr val="979798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sz="4400" dirty="0">
                <a:solidFill>
                  <a:schemeClr val="tx2"/>
                </a:solidFill>
              </a:rPr>
              <a:t>/01</a:t>
            </a:r>
          </a:p>
        </p:txBody>
      </p:sp>
      <p:sp>
        <p:nvSpPr>
          <p:cNvPr id="887" name="/02"/>
          <p:cNvSpPr txBox="1"/>
          <p:nvPr/>
        </p:nvSpPr>
        <p:spPr>
          <a:xfrm>
            <a:off x="13713928" y="6871141"/>
            <a:ext cx="1100753" cy="86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r" defTabSz="457200">
              <a:lnSpc>
                <a:spcPct val="120000"/>
              </a:lnSpc>
              <a:defRPr sz="4000" b="0">
                <a:solidFill>
                  <a:srgbClr val="979798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sz="4400" dirty="0">
                <a:solidFill>
                  <a:schemeClr val="tx2"/>
                </a:solidFill>
              </a:rPr>
              <a:t>/02</a:t>
            </a:r>
          </a:p>
        </p:txBody>
      </p:sp>
      <p:sp>
        <p:nvSpPr>
          <p:cNvPr id="17" name="Placeholder Title Text">
            <a:extLst>
              <a:ext uri="{FF2B5EF4-FFF2-40B4-BE49-F238E27FC236}">
                <a16:creationId xmlns:a16="http://schemas.microsoft.com/office/drawing/2014/main" id="{0C12FE7A-9A83-4EA2-AF29-70F0B4BC838B}"/>
              </a:ext>
            </a:extLst>
          </p:cNvPr>
          <p:cNvSpPr txBox="1"/>
          <p:nvPr/>
        </p:nvSpPr>
        <p:spPr>
          <a:xfrm>
            <a:off x="2769003" y="1860571"/>
            <a:ext cx="7669529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8000" b="0" cap="all">
                <a:solidFill>
                  <a:srgbClr val="1E1E1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BUSINESS GOALS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4D36C-4569-1782-345F-23E0E1E9D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61" y="4083322"/>
            <a:ext cx="9333754" cy="622736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"/>
          <p:cNvSpPr/>
          <p:nvPr/>
        </p:nvSpPr>
        <p:spPr>
          <a:xfrm>
            <a:off x="-5557" y="6059601"/>
            <a:ext cx="24389557" cy="76563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7" name="Placeholder Text"/>
          <p:cNvSpPr/>
          <p:nvPr/>
        </p:nvSpPr>
        <p:spPr>
          <a:xfrm>
            <a:off x="2849097" y="7723940"/>
            <a:ext cx="4123957" cy="860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 defTabSz="457200">
              <a:lnSpc>
                <a:spcPct val="120000"/>
              </a:lnSpc>
              <a:defRPr sz="2600" b="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Data preparation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208" name="Lorem ipsum dolor sed do sit amet, consectetur adipiscing elit, sed do eiusmod tempor incididunt ut labore dolore magna aliqua. Lectus sit amet est placerat in egestas. Massa vitae"/>
          <p:cNvSpPr/>
          <p:nvPr/>
        </p:nvSpPr>
        <p:spPr>
          <a:xfrm>
            <a:off x="2760686" y="8530377"/>
            <a:ext cx="5999678" cy="1836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 defTabSz="457200">
              <a:lnSpc>
                <a:spcPct val="120000"/>
              </a:lnSpc>
              <a:defRPr sz="2300" b="0">
                <a:solidFill>
                  <a:srgbClr val="979698"/>
                </a:solidFill>
                <a:latin typeface="DM Sans Regular"/>
                <a:ea typeface="DM Sans Regular"/>
                <a:cs typeface="DM Sans Regular"/>
                <a:sym typeface="DM Sans Regular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0000"/>
                </a:solidFill>
              </a:rPr>
              <a:t>Exploratory data analysis </a:t>
            </a:r>
            <a:endParaRPr lang="ru-RU" sz="32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0000"/>
                </a:solidFill>
              </a:rPr>
              <a:t>Checking data quality</a:t>
            </a:r>
            <a:endParaRPr lang="ru-RU" sz="32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0000"/>
                </a:solidFill>
              </a:rPr>
              <a:t>Cleaning data</a:t>
            </a:r>
            <a:endParaRPr lang="ru-RU" sz="3200" dirty="0">
              <a:solidFill>
                <a:srgbClr val="000000"/>
              </a:solidFill>
            </a:endParaRPr>
          </a:p>
        </p:txBody>
      </p:sp>
      <p:sp>
        <p:nvSpPr>
          <p:cNvPr id="210" name="/01"/>
          <p:cNvSpPr txBox="1"/>
          <p:nvPr/>
        </p:nvSpPr>
        <p:spPr>
          <a:xfrm>
            <a:off x="2849097" y="6920771"/>
            <a:ext cx="1100753" cy="8609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 defTabSz="457200">
              <a:lnSpc>
                <a:spcPct val="120000"/>
              </a:lnSpc>
              <a:defRPr sz="4000" b="0">
                <a:solidFill>
                  <a:srgbClr val="979798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sz="4400" dirty="0">
                <a:solidFill>
                  <a:schemeClr val="tx2"/>
                </a:solidFill>
              </a:rPr>
              <a:t>/01</a:t>
            </a:r>
          </a:p>
        </p:txBody>
      </p:sp>
      <p:sp>
        <p:nvSpPr>
          <p:cNvPr id="212" name="Placeholder Text"/>
          <p:cNvSpPr/>
          <p:nvPr/>
        </p:nvSpPr>
        <p:spPr>
          <a:xfrm>
            <a:off x="9851247" y="7723940"/>
            <a:ext cx="4123957" cy="860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 defTabSz="457200">
              <a:lnSpc>
                <a:spcPct val="120000"/>
              </a:lnSpc>
              <a:defRPr sz="2600" b="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Data Analysis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213" name="Lorem ipsum dolor sed do sit amet, consectetur adipiscing elit, sed do eiusmod tempor incididunt ut labore dolore magna aliqua. Lectus sit amet est placerat in egestas. Massa vitae"/>
          <p:cNvSpPr/>
          <p:nvPr/>
        </p:nvSpPr>
        <p:spPr>
          <a:xfrm>
            <a:off x="9762836" y="8530377"/>
            <a:ext cx="5999678" cy="1836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 defTabSz="457200">
              <a:lnSpc>
                <a:spcPct val="120000"/>
              </a:lnSpc>
              <a:defRPr sz="2300" b="0">
                <a:solidFill>
                  <a:srgbClr val="979698"/>
                </a:solidFill>
                <a:latin typeface="DM Sans Regular"/>
                <a:ea typeface="DM Sans Regular"/>
                <a:cs typeface="DM Sans Regular"/>
                <a:sym typeface="DM Sans Regular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0000"/>
                </a:solidFill>
              </a:rPr>
              <a:t>Transformation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0000"/>
                </a:solidFill>
              </a:rPr>
              <a:t>Modelling</a:t>
            </a:r>
            <a:endParaRPr lang="ru-RU" sz="32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0000"/>
                </a:solidFill>
              </a:rPr>
              <a:t>Visualization</a:t>
            </a:r>
          </a:p>
        </p:txBody>
      </p:sp>
      <p:sp>
        <p:nvSpPr>
          <p:cNvPr id="215" name="/02"/>
          <p:cNvSpPr txBox="1"/>
          <p:nvPr/>
        </p:nvSpPr>
        <p:spPr>
          <a:xfrm>
            <a:off x="9851247" y="6920771"/>
            <a:ext cx="1100753" cy="8609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 defTabSz="457200">
              <a:lnSpc>
                <a:spcPct val="120000"/>
              </a:lnSpc>
              <a:defRPr sz="4000" b="0">
                <a:solidFill>
                  <a:srgbClr val="979798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sz="4400" dirty="0">
                <a:solidFill>
                  <a:schemeClr val="tx2"/>
                </a:solidFill>
              </a:rPr>
              <a:t>/02</a:t>
            </a:r>
          </a:p>
        </p:txBody>
      </p:sp>
      <p:sp>
        <p:nvSpPr>
          <p:cNvPr id="217" name="Placeholder Text"/>
          <p:cNvSpPr/>
          <p:nvPr/>
        </p:nvSpPr>
        <p:spPr>
          <a:xfrm>
            <a:off x="16429238" y="7731197"/>
            <a:ext cx="4123956" cy="860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 defTabSz="457200">
              <a:lnSpc>
                <a:spcPct val="120000"/>
              </a:lnSpc>
              <a:defRPr sz="2600" b="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Conclusions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218" name="Lorem ipsum dolor sed do sit amet, consectetur adipiscing elit, sed do eiusmod tempor incididunt ut labore dolore magna aliqua. Lectus sit amet est placerat in egestas. Massa vitae"/>
          <p:cNvSpPr/>
          <p:nvPr/>
        </p:nvSpPr>
        <p:spPr>
          <a:xfrm>
            <a:off x="16340827" y="8537634"/>
            <a:ext cx="6139611" cy="1836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 defTabSz="457200">
              <a:lnSpc>
                <a:spcPct val="120000"/>
              </a:lnSpc>
              <a:defRPr sz="2300" b="0">
                <a:solidFill>
                  <a:srgbClr val="979698"/>
                </a:solidFill>
                <a:latin typeface="DM Sans Regular"/>
                <a:ea typeface="DM Sans Regular"/>
                <a:cs typeface="DM Sans Regular"/>
                <a:sym typeface="DM Sans Regular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0000"/>
                </a:solidFill>
              </a:rPr>
              <a:t>Key findings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0000"/>
                </a:solidFill>
              </a:rPr>
              <a:t>Answer the customer questions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0000"/>
                </a:solidFill>
              </a:rPr>
              <a:t>Recommendations</a:t>
            </a:r>
          </a:p>
        </p:txBody>
      </p:sp>
      <p:sp>
        <p:nvSpPr>
          <p:cNvPr id="220" name="/03"/>
          <p:cNvSpPr txBox="1"/>
          <p:nvPr/>
        </p:nvSpPr>
        <p:spPr>
          <a:xfrm>
            <a:off x="16429238" y="6928028"/>
            <a:ext cx="1100753" cy="8609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 defTabSz="457200">
              <a:lnSpc>
                <a:spcPct val="120000"/>
              </a:lnSpc>
              <a:defRPr sz="4000" b="0">
                <a:solidFill>
                  <a:srgbClr val="979798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sz="4400" dirty="0">
                <a:solidFill>
                  <a:schemeClr val="tx2"/>
                </a:solidFill>
              </a:rPr>
              <a:t>/03</a:t>
            </a:r>
          </a:p>
        </p:txBody>
      </p:sp>
      <p:sp>
        <p:nvSpPr>
          <p:cNvPr id="13" name="Placeholder Title Text">
            <a:extLst>
              <a:ext uri="{FF2B5EF4-FFF2-40B4-BE49-F238E27FC236}">
                <a16:creationId xmlns:a16="http://schemas.microsoft.com/office/drawing/2014/main" id="{395D9FB7-81E4-4F87-9D89-E701267648E0}"/>
              </a:ext>
            </a:extLst>
          </p:cNvPr>
          <p:cNvSpPr txBox="1"/>
          <p:nvPr/>
        </p:nvSpPr>
        <p:spPr>
          <a:xfrm>
            <a:off x="2769003" y="1860571"/>
            <a:ext cx="12993511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8000" b="0" cap="all">
                <a:solidFill>
                  <a:srgbClr val="1E1E1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Data Analysis Workflow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1986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">
            <a:extLst>
              <a:ext uri="{FF2B5EF4-FFF2-40B4-BE49-F238E27FC236}">
                <a16:creationId xmlns:a16="http://schemas.microsoft.com/office/drawing/2014/main" id="{D1B93A03-5A9E-4850-8085-1C84A48A812E}"/>
              </a:ext>
            </a:extLst>
          </p:cNvPr>
          <p:cNvSpPr/>
          <p:nvPr/>
        </p:nvSpPr>
        <p:spPr>
          <a:xfrm>
            <a:off x="0" y="0"/>
            <a:ext cx="11553371" cy="5054840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Placeholder Title Text">
            <a:extLst>
              <a:ext uri="{FF2B5EF4-FFF2-40B4-BE49-F238E27FC236}">
                <a16:creationId xmlns:a16="http://schemas.microsoft.com/office/drawing/2014/main" id="{BF57C03B-BB1D-4467-A44E-1301431BAC17}"/>
              </a:ext>
            </a:extLst>
          </p:cNvPr>
          <p:cNvSpPr txBox="1"/>
          <p:nvPr/>
        </p:nvSpPr>
        <p:spPr>
          <a:xfrm>
            <a:off x="2013960" y="1860571"/>
            <a:ext cx="7669529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8000" b="0" cap="all">
                <a:solidFill>
                  <a:srgbClr val="1E1E1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DATA OVERVIEW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Placeholder Text">
            <a:extLst>
              <a:ext uri="{FF2B5EF4-FFF2-40B4-BE49-F238E27FC236}">
                <a16:creationId xmlns:a16="http://schemas.microsoft.com/office/drawing/2014/main" id="{12127CC6-0C2E-5F1C-59B1-DF7380F31080}"/>
              </a:ext>
            </a:extLst>
          </p:cNvPr>
          <p:cNvSpPr/>
          <p:nvPr/>
        </p:nvSpPr>
        <p:spPr>
          <a:xfrm>
            <a:off x="12830630" y="1034785"/>
            <a:ext cx="10822999" cy="3608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 defTabSz="457200">
              <a:lnSpc>
                <a:spcPct val="120000"/>
              </a:lnSpc>
              <a:defRPr sz="2600" b="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- The data collected from </a:t>
            </a:r>
            <a:r>
              <a:rPr lang="ru-RU" sz="3200" dirty="0">
                <a:solidFill>
                  <a:schemeClr val="tx1"/>
                </a:solidFill>
              </a:rPr>
              <a:t>2014 </a:t>
            </a:r>
            <a:r>
              <a:rPr lang="en-US" sz="3200" dirty="0">
                <a:solidFill>
                  <a:schemeClr val="tx1"/>
                </a:solidFill>
              </a:rPr>
              <a:t>to </a:t>
            </a:r>
            <a:r>
              <a:rPr lang="ru-RU" sz="3200" dirty="0">
                <a:solidFill>
                  <a:schemeClr val="tx1"/>
                </a:solidFill>
              </a:rPr>
              <a:t>2017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  <a:endParaRPr lang="ru-RU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- Each row of the dataset contains information about one order.</a:t>
            </a:r>
          </a:p>
          <a:p>
            <a:r>
              <a:rPr lang="en-US" sz="3200" dirty="0">
                <a:solidFill>
                  <a:schemeClr val="tx1"/>
                </a:solidFill>
              </a:rPr>
              <a:t>- The dataset has the following columns: Order ID, Order Date,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    Region, Product ID, Category, Sales, Quantity etc.</a:t>
            </a:r>
          </a:p>
          <a:p>
            <a:r>
              <a:rPr lang="en-US" sz="3200" dirty="0">
                <a:solidFill>
                  <a:schemeClr val="tx1"/>
                </a:solidFill>
              </a:rPr>
              <a:t>- Warehouses in four regions: East, West, South, and Central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78582-8FE6-B57F-BEBD-C425116C7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70" y="5054840"/>
            <a:ext cx="10236708" cy="7677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27530C-2A27-446E-0628-D0AEC0DD6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630" y="5054840"/>
            <a:ext cx="9399629" cy="783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324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8EE6DB-CB69-0685-CF94-7098154A8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27" y="1005634"/>
            <a:ext cx="21001132" cy="52502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E0A27D-AD38-84B9-DC38-9C8161358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32" y="7247565"/>
            <a:ext cx="22661489" cy="528732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">
            <a:extLst>
              <a:ext uri="{FF2B5EF4-FFF2-40B4-BE49-F238E27FC236}">
                <a16:creationId xmlns:a16="http://schemas.microsoft.com/office/drawing/2014/main" id="{D1B93A03-5A9E-4850-8085-1C84A48A812E}"/>
              </a:ext>
            </a:extLst>
          </p:cNvPr>
          <p:cNvSpPr/>
          <p:nvPr/>
        </p:nvSpPr>
        <p:spPr>
          <a:xfrm>
            <a:off x="0" y="0"/>
            <a:ext cx="11553371" cy="13716000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861" name="Placeholder Text"/>
          <p:cNvSpPr/>
          <p:nvPr/>
        </p:nvSpPr>
        <p:spPr>
          <a:xfrm>
            <a:off x="2441196" y="6342602"/>
            <a:ext cx="7376483" cy="1245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 defTabSz="457200">
              <a:lnSpc>
                <a:spcPct val="120000"/>
              </a:lnSpc>
              <a:defRPr sz="2600" b="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3200" dirty="0"/>
              <a:t>163 (8.7%) items were sold in only one of the four regions</a:t>
            </a:r>
          </a:p>
        </p:txBody>
      </p:sp>
      <p:sp>
        <p:nvSpPr>
          <p:cNvPr id="10" name="Placeholder Title Text">
            <a:extLst>
              <a:ext uri="{FF2B5EF4-FFF2-40B4-BE49-F238E27FC236}">
                <a16:creationId xmlns:a16="http://schemas.microsoft.com/office/drawing/2014/main" id="{BF57C03B-BB1D-4467-A44E-1301431BAC17}"/>
              </a:ext>
            </a:extLst>
          </p:cNvPr>
          <p:cNvSpPr txBox="1"/>
          <p:nvPr/>
        </p:nvSpPr>
        <p:spPr>
          <a:xfrm>
            <a:off x="2769003" y="1860571"/>
            <a:ext cx="7669529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8000" b="0" cap="all">
                <a:solidFill>
                  <a:srgbClr val="1E1E1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key takeaways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" name="Placeholder Text">
            <a:extLst>
              <a:ext uri="{FF2B5EF4-FFF2-40B4-BE49-F238E27FC236}">
                <a16:creationId xmlns:a16="http://schemas.microsoft.com/office/drawing/2014/main" id="{68D1675C-BAE6-40A6-8DB6-24DD7EDDECA0}"/>
              </a:ext>
            </a:extLst>
          </p:cNvPr>
          <p:cNvSpPr/>
          <p:nvPr/>
        </p:nvSpPr>
        <p:spPr>
          <a:xfrm>
            <a:off x="2441197" y="8076758"/>
            <a:ext cx="7376483" cy="1245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 defTabSz="457200">
              <a:lnSpc>
                <a:spcPct val="120000"/>
              </a:lnSpc>
              <a:defRPr sz="2600" b="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3200" dirty="0"/>
              <a:t>Five items of products were sold only in a single copy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2" name="Placeholder Text">
            <a:extLst>
              <a:ext uri="{FF2B5EF4-FFF2-40B4-BE49-F238E27FC236}">
                <a16:creationId xmlns:a16="http://schemas.microsoft.com/office/drawing/2014/main" id="{B97DF0B6-581C-47B2-BDC4-DBF843B2EA93}"/>
              </a:ext>
            </a:extLst>
          </p:cNvPr>
          <p:cNvSpPr/>
          <p:nvPr/>
        </p:nvSpPr>
        <p:spPr>
          <a:xfrm>
            <a:off x="2441197" y="10325487"/>
            <a:ext cx="7376483" cy="654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 defTabSz="457200">
              <a:lnSpc>
                <a:spcPct val="120000"/>
              </a:lnSpc>
              <a:defRPr sz="2600" b="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16" name="Placeholder Text">
            <a:extLst>
              <a:ext uri="{FF2B5EF4-FFF2-40B4-BE49-F238E27FC236}">
                <a16:creationId xmlns:a16="http://schemas.microsoft.com/office/drawing/2014/main" id="{8F289534-A5EA-40F8-B924-CD9B0E20E11E}"/>
              </a:ext>
            </a:extLst>
          </p:cNvPr>
          <p:cNvSpPr/>
          <p:nvPr/>
        </p:nvSpPr>
        <p:spPr>
          <a:xfrm>
            <a:off x="2441198" y="12060469"/>
            <a:ext cx="7376483" cy="654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 defTabSz="457200">
              <a:lnSpc>
                <a:spcPct val="120000"/>
              </a:lnSpc>
              <a:defRPr sz="2600" b="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   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3" name="Graphic 259">
            <a:extLst>
              <a:ext uri="{FF2B5EF4-FFF2-40B4-BE49-F238E27FC236}">
                <a16:creationId xmlns:a16="http://schemas.microsoft.com/office/drawing/2014/main" id="{CF13E2E1-057B-4F2D-A027-952240E7BE56}"/>
              </a:ext>
            </a:extLst>
          </p:cNvPr>
          <p:cNvSpPr/>
          <p:nvPr/>
        </p:nvSpPr>
        <p:spPr>
          <a:xfrm>
            <a:off x="1742589" y="6547310"/>
            <a:ext cx="434967" cy="621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06" y="8964"/>
                </a:moveTo>
                <a:cubicBezTo>
                  <a:pt x="18206" y="6804"/>
                  <a:pt x="18669" y="4536"/>
                  <a:pt x="19594" y="2160"/>
                </a:cubicBezTo>
                <a:lnTo>
                  <a:pt x="20057" y="2160"/>
                </a:lnTo>
                <a:cubicBezTo>
                  <a:pt x="20983" y="2160"/>
                  <a:pt x="21600" y="1728"/>
                  <a:pt x="21600" y="1080"/>
                </a:cubicBezTo>
                <a:cubicBezTo>
                  <a:pt x="21600" y="432"/>
                  <a:pt x="20983" y="0"/>
                  <a:pt x="20057" y="0"/>
                </a:cubicBezTo>
                <a:lnTo>
                  <a:pt x="1543" y="0"/>
                </a:lnTo>
                <a:cubicBezTo>
                  <a:pt x="617" y="0"/>
                  <a:pt x="0" y="432"/>
                  <a:pt x="0" y="1080"/>
                </a:cubicBezTo>
                <a:cubicBezTo>
                  <a:pt x="0" y="1728"/>
                  <a:pt x="617" y="2160"/>
                  <a:pt x="1543" y="2160"/>
                </a:cubicBezTo>
                <a:lnTo>
                  <a:pt x="2006" y="2160"/>
                </a:lnTo>
                <a:cubicBezTo>
                  <a:pt x="2931" y="4536"/>
                  <a:pt x="3394" y="6804"/>
                  <a:pt x="3394" y="8964"/>
                </a:cubicBezTo>
                <a:cubicBezTo>
                  <a:pt x="1389" y="9936"/>
                  <a:pt x="0" y="11340"/>
                  <a:pt x="0" y="12960"/>
                </a:cubicBezTo>
                <a:lnTo>
                  <a:pt x="0" y="14040"/>
                </a:lnTo>
                <a:lnTo>
                  <a:pt x="9257" y="1404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4040"/>
                </a:lnTo>
                <a:lnTo>
                  <a:pt x="21600" y="14040"/>
                </a:lnTo>
                <a:lnTo>
                  <a:pt x="21600" y="12960"/>
                </a:lnTo>
                <a:cubicBezTo>
                  <a:pt x="21600" y="11340"/>
                  <a:pt x="20211" y="9936"/>
                  <a:pt x="18206" y="8964"/>
                </a:cubicBezTo>
                <a:close/>
                <a:moveTo>
                  <a:pt x="5246" y="2160"/>
                </a:moveTo>
                <a:lnTo>
                  <a:pt x="16354" y="2160"/>
                </a:lnTo>
                <a:cubicBezTo>
                  <a:pt x="15583" y="4212"/>
                  <a:pt x="15274" y="6156"/>
                  <a:pt x="15120" y="7992"/>
                </a:cubicBezTo>
                <a:cubicBezTo>
                  <a:pt x="13886" y="7668"/>
                  <a:pt x="12343" y="7560"/>
                  <a:pt x="10800" y="7560"/>
                </a:cubicBezTo>
                <a:cubicBezTo>
                  <a:pt x="9257" y="7560"/>
                  <a:pt x="7714" y="7668"/>
                  <a:pt x="6480" y="7992"/>
                </a:cubicBezTo>
                <a:cubicBezTo>
                  <a:pt x="6326" y="6156"/>
                  <a:pt x="5863" y="4212"/>
                  <a:pt x="5246" y="2160"/>
                </a:cubicBezTo>
                <a:close/>
                <a:moveTo>
                  <a:pt x="3549" y="11880"/>
                </a:moveTo>
                <a:cubicBezTo>
                  <a:pt x="4629" y="10584"/>
                  <a:pt x="7560" y="9720"/>
                  <a:pt x="10800" y="9720"/>
                </a:cubicBezTo>
                <a:cubicBezTo>
                  <a:pt x="14040" y="9720"/>
                  <a:pt x="16971" y="10584"/>
                  <a:pt x="18051" y="1188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" name="Graphic 259">
            <a:extLst>
              <a:ext uri="{FF2B5EF4-FFF2-40B4-BE49-F238E27FC236}">
                <a16:creationId xmlns:a16="http://schemas.microsoft.com/office/drawing/2014/main" id="{8DBD3089-5A17-4631-A137-DE02102E1B63}"/>
              </a:ext>
            </a:extLst>
          </p:cNvPr>
          <p:cNvSpPr/>
          <p:nvPr/>
        </p:nvSpPr>
        <p:spPr>
          <a:xfrm>
            <a:off x="1742590" y="8279815"/>
            <a:ext cx="434967" cy="621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06" y="8964"/>
                </a:moveTo>
                <a:cubicBezTo>
                  <a:pt x="18206" y="6804"/>
                  <a:pt x="18669" y="4536"/>
                  <a:pt x="19594" y="2160"/>
                </a:cubicBezTo>
                <a:lnTo>
                  <a:pt x="20057" y="2160"/>
                </a:lnTo>
                <a:cubicBezTo>
                  <a:pt x="20983" y="2160"/>
                  <a:pt x="21600" y="1728"/>
                  <a:pt x="21600" y="1080"/>
                </a:cubicBezTo>
                <a:cubicBezTo>
                  <a:pt x="21600" y="432"/>
                  <a:pt x="20983" y="0"/>
                  <a:pt x="20057" y="0"/>
                </a:cubicBezTo>
                <a:lnTo>
                  <a:pt x="1543" y="0"/>
                </a:lnTo>
                <a:cubicBezTo>
                  <a:pt x="617" y="0"/>
                  <a:pt x="0" y="432"/>
                  <a:pt x="0" y="1080"/>
                </a:cubicBezTo>
                <a:cubicBezTo>
                  <a:pt x="0" y="1728"/>
                  <a:pt x="617" y="2160"/>
                  <a:pt x="1543" y="2160"/>
                </a:cubicBezTo>
                <a:lnTo>
                  <a:pt x="2006" y="2160"/>
                </a:lnTo>
                <a:cubicBezTo>
                  <a:pt x="2931" y="4536"/>
                  <a:pt x="3394" y="6804"/>
                  <a:pt x="3394" y="8964"/>
                </a:cubicBezTo>
                <a:cubicBezTo>
                  <a:pt x="1389" y="9936"/>
                  <a:pt x="0" y="11340"/>
                  <a:pt x="0" y="12960"/>
                </a:cubicBezTo>
                <a:lnTo>
                  <a:pt x="0" y="14040"/>
                </a:lnTo>
                <a:lnTo>
                  <a:pt x="9257" y="1404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4040"/>
                </a:lnTo>
                <a:lnTo>
                  <a:pt x="21600" y="14040"/>
                </a:lnTo>
                <a:lnTo>
                  <a:pt x="21600" y="12960"/>
                </a:lnTo>
                <a:cubicBezTo>
                  <a:pt x="21600" y="11340"/>
                  <a:pt x="20211" y="9936"/>
                  <a:pt x="18206" y="8964"/>
                </a:cubicBezTo>
                <a:close/>
                <a:moveTo>
                  <a:pt x="5246" y="2160"/>
                </a:moveTo>
                <a:lnTo>
                  <a:pt x="16354" y="2160"/>
                </a:lnTo>
                <a:cubicBezTo>
                  <a:pt x="15583" y="4212"/>
                  <a:pt x="15274" y="6156"/>
                  <a:pt x="15120" y="7992"/>
                </a:cubicBezTo>
                <a:cubicBezTo>
                  <a:pt x="13886" y="7668"/>
                  <a:pt x="12343" y="7560"/>
                  <a:pt x="10800" y="7560"/>
                </a:cubicBezTo>
                <a:cubicBezTo>
                  <a:pt x="9257" y="7560"/>
                  <a:pt x="7714" y="7668"/>
                  <a:pt x="6480" y="7992"/>
                </a:cubicBezTo>
                <a:cubicBezTo>
                  <a:pt x="6326" y="6156"/>
                  <a:pt x="5863" y="4212"/>
                  <a:pt x="5246" y="2160"/>
                </a:cubicBezTo>
                <a:close/>
                <a:moveTo>
                  <a:pt x="3549" y="11880"/>
                </a:moveTo>
                <a:cubicBezTo>
                  <a:pt x="4629" y="10584"/>
                  <a:pt x="7560" y="9720"/>
                  <a:pt x="10800" y="9720"/>
                </a:cubicBezTo>
                <a:cubicBezTo>
                  <a:pt x="14040" y="9720"/>
                  <a:pt x="16971" y="10584"/>
                  <a:pt x="18051" y="1188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847" name="Picture 846">
            <a:extLst>
              <a:ext uri="{FF2B5EF4-FFF2-40B4-BE49-F238E27FC236}">
                <a16:creationId xmlns:a16="http://schemas.microsoft.com/office/drawing/2014/main" id="{58F079FA-18C2-1447-2AE8-2B1EDEA1C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301492"/>
            <a:ext cx="11782572" cy="8836929"/>
          </a:xfrm>
          <a:prstGeom prst="rect">
            <a:avLst/>
          </a:prstGeom>
        </p:spPr>
      </p:pic>
      <p:sp>
        <p:nvSpPr>
          <p:cNvPr id="848" name="Placeholder Text">
            <a:extLst>
              <a:ext uri="{FF2B5EF4-FFF2-40B4-BE49-F238E27FC236}">
                <a16:creationId xmlns:a16="http://schemas.microsoft.com/office/drawing/2014/main" id="{86AB8CC7-6AA1-1299-1EC0-26E39BFFA078}"/>
              </a:ext>
            </a:extLst>
          </p:cNvPr>
          <p:cNvSpPr/>
          <p:nvPr/>
        </p:nvSpPr>
        <p:spPr>
          <a:xfrm>
            <a:off x="2441196" y="4064659"/>
            <a:ext cx="7376483" cy="1836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 defTabSz="457200">
              <a:lnSpc>
                <a:spcPct val="120000"/>
              </a:lnSpc>
              <a:defRPr sz="2600" b="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3200" dirty="0"/>
              <a:t>In the southern region, in the subcategory Chairs, the sales volume was much lower compared to other regions</a:t>
            </a:r>
          </a:p>
        </p:txBody>
      </p:sp>
      <p:sp>
        <p:nvSpPr>
          <p:cNvPr id="849" name="Graphic 259">
            <a:extLst>
              <a:ext uri="{FF2B5EF4-FFF2-40B4-BE49-F238E27FC236}">
                <a16:creationId xmlns:a16="http://schemas.microsoft.com/office/drawing/2014/main" id="{23B1F0C7-B77D-1624-A1BC-3B044D26D684}"/>
              </a:ext>
            </a:extLst>
          </p:cNvPr>
          <p:cNvSpPr/>
          <p:nvPr/>
        </p:nvSpPr>
        <p:spPr>
          <a:xfrm>
            <a:off x="1742589" y="4269367"/>
            <a:ext cx="434967" cy="621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06" y="8964"/>
                </a:moveTo>
                <a:cubicBezTo>
                  <a:pt x="18206" y="6804"/>
                  <a:pt x="18669" y="4536"/>
                  <a:pt x="19594" y="2160"/>
                </a:cubicBezTo>
                <a:lnTo>
                  <a:pt x="20057" y="2160"/>
                </a:lnTo>
                <a:cubicBezTo>
                  <a:pt x="20983" y="2160"/>
                  <a:pt x="21600" y="1728"/>
                  <a:pt x="21600" y="1080"/>
                </a:cubicBezTo>
                <a:cubicBezTo>
                  <a:pt x="21600" y="432"/>
                  <a:pt x="20983" y="0"/>
                  <a:pt x="20057" y="0"/>
                </a:cubicBezTo>
                <a:lnTo>
                  <a:pt x="1543" y="0"/>
                </a:lnTo>
                <a:cubicBezTo>
                  <a:pt x="617" y="0"/>
                  <a:pt x="0" y="432"/>
                  <a:pt x="0" y="1080"/>
                </a:cubicBezTo>
                <a:cubicBezTo>
                  <a:pt x="0" y="1728"/>
                  <a:pt x="617" y="2160"/>
                  <a:pt x="1543" y="2160"/>
                </a:cubicBezTo>
                <a:lnTo>
                  <a:pt x="2006" y="2160"/>
                </a:lnTo>
                <a:cubicBezTo>
                  <a:pt x="2931" y="4536"/>
                  <a:pt x="3394" y="6804"/>
                  <a:pt x="3394" y="8964"/>
                </a:cubicBezTo>
                <a:cubicBezTo>
                  <a:pt x="1389" y="9936"/>
                  <a:pt x="0" y="11340"/>
                  <a:pt x="0" y="12960"/>
                </a:cubicBezTo>
                <a:lnTo>
                  <a:pt x="0" y="14040"/>
                </a:lnTo>
                <a:lnTo>
                  <a:pt x="9257" y="1404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4040"/>
                </a:lnTo>
                <a:lnTo>
                  <a:pt x="21600" y="14040"/>
                </a:lnTo>
                <a:lnTo>
                  <a:pt x="21600" y="12960"/>
                </a:lnTo>
                <a:cubicBezTo>
                  <a:pt x="21600" y="11340"/>
                  <a:pt x="20211" y="9936"/>
                  <a:pt x="18206" y="8964"/>
                </a:cubicBezTo>
                <a:close/>
                <a:moveTo>
                  <a:pt x="5246" y="2160"/>
                </a:moveTo>
                <a:lnTo>
                  <a:pt x="16354" y="2160"/>
                </a:lnTo>
                <a:cubicBezTo>
                  <a:pt x="15583" y="4212"/>
                  <a:pt x="15274" y="6156"/>
                  <a:pt x="15120" y="7992"/>
                </a:cubicBezTo>
                <a:cubicBezTo>
                  <a:pt x="13886" y="7668"/>
                  <a:pt x="12343" y="7560"/>
                  <a:pt x="10800" y="7560"/>
                </a:cubicBezTo>
                <a:cubicBezTo>
                  <a:pt x="9257" y="7560"/>
                  <a:pt x="7714" y="7668"/>
                  <a:pt x="6480" y="7992"/>
                </a:cubicBezTo>
                <a:cubicBezTo>
                  <a:pt x="6326" y="6156"/>
                  <a:pt x="5863" y="4212"/>
                  <a:pt x="5246" y="2160"/>
                </a:cubicBezTo>
                <a:close/>
                <a:moveTo>
                  <a:pt x="3549" y="11880"/>
                </a:moveTo>
                <a:cubicBezTo>
                  <a:pt x="4629" y="10584"/>
                  <a:pt x="7560" y="9720"/>
                  <a:pt x="10800" y="9720"/>
                </a:cubicBezTo>
                <a:cubicBezTo>
                  <a:pt x="14040" y="9720"/>
                  <a:pt x="16971" y="10584"/>
                  <a:pt x="18051" y="1188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2592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">
            <a:extLst>
              <a:ext uri="{FF2B5EF4-FFF2-40B4-BE49-F238E27FC236}">
                <a16:creationId xmlns:a16="http://schemas.microsoft.com/office/drawing/2014/main" id="{D1B93A03-5A9E-4850-8085-1C84A48A812E}"/>
              </a:ext>
            </a:extLst>
          </p:cNvPr>
          <p:cNvSpPr/>
          <p:nvPr/>
        </p:nvSpPr>
        <p:spPr>
          <a:xfrm>
            <a:off x="0" y="0"/>
            <a:ext cx="11553371" cy="5639351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Placeholder Title Text">
            <a:extLst>
              <a:ext uri="{FF2B5EF4-FFF2-40B4-BE49-F238E27FC236}">
                <a16:creationId xmlns:a16="http://schemas.microsoft.com/office/drawing/2014/main" id="{BF57C03B-BB1D-4467-A44E-1301431BAC17}"/>
              </a:ext>
            </a:extLst>
          </p:cNvPr>
          <p:cNvSpPr txBox="1"/>
          <p:nvPr/>
        </p:nvSpPr>
        <p:spPr>
          <a:xfrm>
            <a:off x="2769003" y="1860571"/>
            <a:ext cx="7669529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8000" b="0" cap="all">
                <a:solidFill>
                  <a:srgbClr val="1E1E1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key takeaways</a:t>
            </a:r>
          </a:p>
        </p:txBody>
      </p:sp>
      <p:sp>
        <p:nvSpPr>
          <p:cNvPr id="14" name="Placeholder Text">
            <a:extLst>
              <a:ext uri="{FF2B5EF4-FFF2-40B4-BE49-F238E27FC236}">
                <a16:creationId xmlns:a16="http://schemas.microsoft.com/office/drawing/2014/main" id="{9A3EAF6C-3456-4BC7-E97A-A51B9C88E045}"/>
              </a:ext>
            </a:extLst>
          </p:cNvPr>
          <p:cNvSpPr/>
          <p:nvPr/>
        </p:nvSpPr>
        <p:spPr>
          <a:xfrm>
            <a:off x="13908505" y="1533494"/>
            <a:ext cx="8841473" cy="654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 defTabSz="457200">
              <a:lnSpc>
                <a:spcPct val="120000"/>
              </a:lnSpc>
              <a:defRPr sz="2600" b="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3200" dirty="0"/>
              <a:t>Seasonal general trend in the number of orders</a:t>
            </a:r>
            <a:endParaRPr lang="ru-RU" sz="3200" dirty="0"/>
          </a:p>
        </p:txBody>
      </p:sp>
      <p:sp>
        <p:nvSpPr>
          <p:cNvPr id="15" name="Graphic 259">
            <a:extLst>
              <a:ext uri="{FF2B5EF4-FFF2-40B4-BE49-F238E27FC236}">
                <a16:creationId xmlns:a16="http://schemas.microsoft.com/office/drawing/2014/main" id="{75622F99-AB75-8ACA-8F1A-7E332A92807F}"/>
              </a:ext>
            </a:extLst>
          </p:cNvPr>
          <p:cNvSpPr/>
          <p:nvPr/>
        </p:nvSpPr>
        <p:spPr>
          <a:xfrm>
            <a:off x="13209899" y="1738202"/>
            <a:ext cx="434967" cy="621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06" y="8964"/>
                </a:moveTo>
                <a:cubicBezTo>
                  <a:pt x="18206" y="6804"/>
                  <a:pt x="18669" y="4536"/>
                  <a:pt x="19594" y="2160"/>
                </a:cubicBezTo>
                <a:lnTo>
                  <a:pt x="20057" y="2160"/>
                </a:lnTo>
                <a:cubicBezTo>
                  <a:pt x="20983" y="2160"/>
                  <a:pt x="21600" y="1728"/>
                  <a:pt x="21600" y="1080"/>
                </a:cubicBezTo>
                <a:cubicBezTo>
                  <a:pt x="21600" y="432"/>
                  <a:pt x="20983" y="0"/>
                  <a:pt x="20057" y="0"/>
                </a:cubicBezTo>
                <a:lnTo>
                  <a:pt x="1543" y="0"/>
                </a:lnTo>
                <a:cubicBezTo>
                  <a:pt x="617" y="0"/>
                  <a:pt x="0" y="432"/>
                  <a:pt x="0" y="1080"/>
                </a:cubicBezTo>
                <a:cubicBezTo>
                  <a:pt x="0" y="1728"/>
                  <a:pt x="617" y="2160"/>
                  <a:pt x="1543" y="2160"/>
                </a:cubicBezTo>
                <a:lnTo>
                  <a:pt x="2006" y="2160"/>
                </a:lnTo>
                <a:cubicBezTo>
                  <a:pt x="2931" y="4536"/>
                  <a:pt x="3394" y="6804"/>
                  <a:pt x="3394" y="8964"/>
                </a:cubicBezTo>
                <a:cubicBezTo>
                  <a:pt x="1389" y="9936"/>
                  <a:pt x="0" y="11340"/>
                  <a:pt x="0" y="12960"/>
                </a:cubicBezTo>
                <a:lnTo>
                  <a:pt x="0" y="14040"/>
                </a:lnTo>
                <a:lnTo>
                  <a:pt x="9257" y="1404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4040"/>
                </a:lnTo>
                <a:lnTo>
                  <a:pt x="21600" y="14040"/>
                </a:lnTo>
                <a:lnTo>
                  <a:pt x="21600" y="12960"/>
                </a:lnTo>
                <a:cubicBezTo>
                  <a:pt x="21600" y="11340"/>
                  <a:pt x="20211" y="9936"/>
                  <a:pt x="18206" y="8964"/>
                </a:cubicBezTo>
                <a:close/>
                <a:moveTo>
                  <a:pt x="5246" y="2160"/>
                </a:moveTo>
                <a:lnTo>
                  <a:pt x="16354" y="2160"/>
                </a:lnTo>
                <a:cubicBezTo>
                  <a:pt x="15583" y="4212"/>
                  <a:pt x="15274" y="6156"/>
                  <a:pt x="15120" y="7992"/>
                </a:cubicBezTo>
                <a:cubicBezTo>
                  <a:pt x="13886" y="7668"/>
                  <a:pt x="12343" y="7560"/>
                  <a:pt x="10800" y="7560"/>
                </a:cubicBezTo>
                <a:cubicBezTo>
                  <a:pt x="9257" y="7560"/>
                  <a:pt x="7714" y="7668"/>
                  <a:pt x="6480" y="7992"/>
                </a:cubicBezTo>
                <a:cubicBezTo>
                  <a:pt x="6326" y="6156"/>
                  <a:pt x="5863" y="4212"/>
                  <a:pt x="5246" y="2160"/>
                </a:cubicBezTo>
                <a:close/>
                <a:moveTo>
                  <a:pt x="3549" y="11880"/>
                </a:moveTo>
                <a:cubicBezTo>
                  <a:pt x="4629" y="10584"/>
                  <a:pt x="7560" y="9720"/>
                  <a:pt x="10800" y="9720"/>
                </a:cubicBezTo>
                <a:cubicBezTo>
                  <a:pt x="14040" y="9720"/>
                  <a:pt x="16971" y="10584"/>
                  <a:pt x="18051" y="1188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Placeholder Text">
            <a:extLst>
              <a:ext uri="{FF2B5EF4-FFF2-40B4-BE49-F238E27FC236}">
                <a16:creationId xmlns:a16="http://schemas.microsoft.com/office/drawing/2014/main" id="{3E844E1A-F83B-16BE-5F8F-699766D3FAFC}"/>
              </a:ext>
            </a:extLst>
          </p:cNvPr>
          <p:cNvSpPr/>
          <p:nvPr/>
        </p:nvSpPr>
        <p:spPr>
          <a:xfrm>
            <a:off x="13908505" y="2625207"/>
            <a:ext cx="8997883" cy="654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 defTabSz="457200">
              <a:lnSpc>
                <a:spcPct val="120000"/>
              </a:lnSpc>
              <a:defRPr sz="2600" b="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3200" dirty="0"/>
              <a:t>Decrease in the number of orders in February</a:t>
            </a:r>
          </a:p>
        </p:txBody>
      </p:sp>
      <p:sp>
        <p:nvSpPr>
          <p:cNvPr id="18" name="Graphic 259">
            <a:extLst>
              <a:ext uri="{FF2B5EF4-FFF2-40B4-BE49-F238E27FC236}">
                <a16:creationId xmlns:a16="http://schemas.microsoft.com/office/drawing/2014/main" id="{587BAC98-159A-3DC0-D01C-B8C972B8E1E3}"/>
              </a:ext>
            </a:extLst>
          </p:cNvPr>
          <p:cNvSpPr/>
          <p:nvPr/>
        </p:nvSpPr>
        <p:spPr>
          <a:xfrm>
            <a:off x="13209899" y="2829915"/>
            <a:ext cx="434967" cy="621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06" y="8964"/>
                </a:moveTo>
                <a:cubicBezTo>
                  <a:pt x="18206" y="6804"/>
                  <a:pt x="18669" y="4536"/>
                  <a:pt x="19594" y="2160"/>
                </a:cubicBezTo>
                <a:lnTo>
                  <a:pt x="20057" y="2160"/>
                </a:lnTo>
                <a:cubicBezTo>
                  <a:pt x="20983" y="2160"/>
                  <a:pt x="21600" y="1728"/>
                  <a:pt x="21600" y="1080"/>
                </a:cubicBezTo>
                <a:cubicBezTo>
                  <a:pt x="21600" y="432"/>
                  <a:pt x="20983" y="0"/>
                  <a:pt x="20057" y="0"/>
                </a:cubicBezTo>
                <a:lnTo>
                  <a:pt x="1543" y="0"/>
                </a:lnTo>
                <a:cubicBezTo>
                  <a:pt x="617" y="0"/>
                  <a:pt x="0" y="432"/>
                  <a:pt x="0" y="1080"/>
                </a:cubicBezTo>
                <a:cubicBezTo>
                  <a:pt x="0" y="1728"/>
                  <a:pt x="617" y="2160"/>
                  <a:pt x="1543" y="2160"/>
                </a:cubicBezTo>
                <a:lnTo>
                  <a:pt x="2006" y="2160"/>
                </a:lnTo>
                <a:cubicBezTo>
                  <a:pt x="2931" y="4536"/>
                  <a:pt x="3394" y="6804"/>
                  <a:pt x="3394" y="8964"/>
                </a:cubicBezTo>
                <a:cubicBezTo>
                  <a:pt x="1389" y="9936"/>
                  <a:pt x="0" y="11340"/>
                  <a:pt x="0" y="12960"/>
                </a:cubicBezTo>
                <a:lnTo>
                  <a:pt x="0" y="14040"/>
                </a:lnTo>
                <a:lnTo>
                  <a:pt x="9257" y="1404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4040"/>
                </a:lnTo>
                <a:lnTo>
                  <a:pt x="21600" y="14040"/>
                </a:lnTo>
                <a:lnTo>
                  <a:pt x="21600" y="12960"/>
                </a:lnTo>
                <a:cubicBezTo>
                  <a:pt x="21600" y="11340"/>
                  <a:pt x="20211" y="9936"/>
                  <a:pt x="18206" y="8964"/>
                </a:cubicBezTo>
                <a:close/>
                <a:moveTo>
                  <a:pt x="5246" y="2160"/>
                </a:moveTo>
                <a:lnTo>
                  <a:pt x="16354" y="2160"/>
                </a:lnTo>
                <a:cubicBezTo>
                  <a:pt x="15583" y="4212"/>
                  <a:pt x="15274" y="6156"/>
                  <a:pt x="15120" y="7992"/>
                </a:cubicBezTo>
                <a:cubicBezTo>
                  <a:pt x="13886" y="7668"/>
                  <a:pt x="12343" y="7560"/>
                  <a:pt x="10800" y="7560"/>
                </a:cubicBezTo>
                <a:cubicBezTo>
                  <a:pt x="9257" y="7560"/>
                  <a:pt x="7714" y="7668"/>
                  <a:pt x="6480" y="7992"/>
                </a:cubicBezTo>
                <a:cubicBezTo>
                  <a:pt x="6326" y="6156"/>
                  <a:pt x="5863" y="4212"/>
                  <a:pt x="5246" y="2160"/>
                </a:cubicBezTo>
                <a:close/>
                <a:moveTo>
                  <a:pt x="3549" y="11880"/>
                </a:moveTo>
                <a:cubicBezTo>
                  <a:pt x="4629" y="10584"/>
                  <a:pt x="7560" y="9720"/>
                  <a:pt x="10800" y="9720"/>
                </a:cubicBezTo>
                <a:cubicBezTo>
                  <a:pt x="14040" y="9720"/>
                  <a:pt x="16971" y="10584"/>
                  <a:pt x="18051" y="1188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" name="Placeholder Text">
            <a:extLst>
              <a:ext uri="{FF2B5EF4-FFF2-40B4-BE49-F238E27FC236}">
                <a16:creationId xmlns:a16="http://schemas.microsoft.com/office/drawing/2014/main" id="{CA323A9F-EB97-F25A-B4E9-69AC08A7F743}"/>
              </a:ext>
            </a:extLst>
          </p:cNvPr>
          <p:cNvSpPr/>
          <p:nvPr/>
        </p:nvSpPr>
        <p:spPr>
          <a:xfrm>
            <a:off x="13906141" y="3870291"/>
            <a:ext cx="8997883" cy="1245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 defTabSz="457200">
              <a:lnSpc>
                <a:spcPct val="120000"/>
              </a:lnSpc>
              <a:defRPr sz="2600" b="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3200" dirty="0"/>
              <a:t>Increase in the number of orders in September and November</a:t>
            </a:r>
          </a:p>
        </p:txBody>
      </p:sp>
      <p:sp>
        <p:nvSpPr>
          <p:cNvPr id="20" name="Graphic 259">
            <a:extLst>
              <a:ext uri="{FF2B5EF4-FFF2-40B4-BE49-F238E27FC236}">
                <a16:creationId xmlns:a16="http://schemas.microsoft.com/office/drawing/2014/main" id="{CBC411F6-335C-D48D-6C9F-673DD52E04BD}"/>
              </a:ext>
            </a:extLst>
          </p:cNvPr>
          <p:cNvSpPr/>
          <p:nvPr/>
        </p:nvSpPr>
        <p:spPr>
          <a:xfrm>
            <a:off x="13207535" y="4074999"/>
            <a:ext cx="434967" cy="621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06" y="8964"/>
                </a:moveTo>
                <a:cubicBezTo>
                  <a:pt x="18206" y="6804"/>
                  <a:pt x="18669" y="4536"/>
                  <a:pt x="19594" y="2160"/>
                </a:cubicBezTo>
                <a:lnTo>
                  <a:pt x="20057" y="2160"/>
                </a:lnTo>
                <a:cubicBezTo>
                  <a:pt x="20983" y="2160"/>
                  <a:pt x="21600" y="1728"/>
                  <a:pt x="21600" y="1080"/>
                </a:cubicBezTo>
                <a:cubicBezTo>
                  <a:pt x="21600" y="432"/>
                  <a:pt x="20983" y="0"/>
                  <a:pt x="20057" y="0"/>
                </a:cubicBezTo>
                <a:lnTo>
                  <a:pt x="1543" y="0"/>
                </a:lnTo>
                <a:cubicBezTo>
                  <a:pt x="617" y="0"/>
                  <a:pt x="0" y="432"/>
                  <a:pt x="0" y="1080"/>
                </a:cubicBezTo>
                <a:cubicBezTo>
                  <a:pt x="0" y="1728"/>
                  <a:pt x="617" y="2160"/>
                  <a:pt x="1543" y="2160"/>
                </a:cubicBezTo>
                <a:lnTo>
                  <a:pt x="2006" y="2160"/>
                </a:lnTo>
                <a:cubicBezTo>
                  <a:pt x="2931" y="4536"/>
                  <a:pt x="3394" y="6804"/>
                  <a:pt x="3394" y="8964"/>
                </a:cubicBezTo>
                <a:cubicBezTo>
                  <a:pt x="1389" y="9936"/>
                  <a:pt x="0" y="11340"/>
                  <a:pt x="0" y="12960"/>
                </a:cubicBezTo>
                <a:lnTo>
                  <a:pt x="0" y="14040"/>
                </a:lnTo>
                <a:lnTo>
                  <a:pt x="9257" y="1404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4040"/>
                </a:lnTo>
                <a:lnTo>
                  <a:pt x="21600" y="14040"/>
                </a:lnTo>
                <a:lnTo>
                  <a:pt x="21600" y="12960"/>
                </a:lnTo>
                <a:cubicBezTo>
                  <a:pt x="21600" y="11340"/>
                  <a:pt x="20211" y="9936"/>
                  <a:pt x="18206" y="8964"/>
                </a:cubicBezTo>
                <a:close/>
                <a:moveTo>
                  <a:pt x="5246" y="2160"/>
                </a:moveTo>
                <a:lnTo>
                  <a:pt x="16354" y="2160"/>
                </a:lnTo>
                <a:cubicBezTo>
                  <a:pt x="15583" y="4212"/>
                  <a:pt x="15274" y="6156"/>
                  <a:pt x="15120" y="7992"/>
                </a:cubicBezTo>
                <a:cubicBezTo>
                  <a:pt x="13886" y="7668"/>
                  <a:pt x="12343" y="7560"/>
                  <a:pt x="10800" y="7560"/>
                </a:cubicBezTo>
                <a:cubicBezTo>
                  <a:pt x="9257" y="7560"/>
                  <a:pt x="7714" y="7668"/>
                  <a:pt x="6480" y="7992"/>
                </a:cubicBezTo>
                <a:cubicBezTo>
                  <a:pt x="6326" y="6156"/>
                  <a:pt x="5863" y="4212"/>
                  <a:pt x="5246" y="2160"/>
                </a:cubicBezTo>
                <a:close/>
                <a:moveTo>
                  <a:pt x="3549" y="11880"/>
                </a:moveTo>
                <a:cubicBezTo>
                  <a:pt x="4629" y="10584"/>
                  <a:pt x="7560" y="9720"/>
                  <a:pt x="10800" y="9720"/>
                </a:cubicBezTo>
                <a:cubicBezTo>
                  <a:pt x="14040" y="9720"/>
                  <a:pt x="16971" y="10584"/>
                  <a:pt x="18051" y="1188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7461814-6713-CCAB-3AFF-4F277A1FC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7623"/>
            <a:ext cx="24384000" cy="77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8039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">
            <a:extLst>
              <a:ext uri="{FF2B5EF4-FFF2-40B4-BE49-F238E27FC236}">
                <a16:creationId xmlns:a16="http://schemas.microsoft.com/office/drawing/2014/main" id="{D1B93A03-5A9E-4850-8085-1C84A48A812E}"/>
              </a:ext>
            </a:extLst>
          </p:cNvPr>
          <p:cNvSpPr/>
          <p:nvPr/>
        </p:nvSpPr>
        <p:spPr>
          <a:xfrm>
            <a:off x="0" y="0"/>
            <a:ext cx="11553371" cy="13742282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Placeholder Title Text">
            <a:extLst>
              <a:ext uri="{FF2B5EF4-FFF2-40B4-BE49-F238E27FC236}">
                <a16:creationId xmlns:a16="http://schemas.microsoft.com/office/drawing/2014/main" id="{BF57C03B-BB1D-4467-A44E-1301431BAC17}"/>
              </a:ext>
            </a:extLst>
          </p:cNvPr>
          <p:cNvSpPr txBox="1"/>
          <p:nvPr/>
        </p:nvSpPr>
        <p:spPr>
          <a:xfrm>
            <a:off x="2769003" y="1860571"/>
            <a:ext cx="7669529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8000" b="0" cap="all">
                <a:solidFill>
                  <a:srgbClr val="1E1E1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key takeaways</a:t>
            </a:r>
          </a:p>
        </p:txBody>
      </p:sp>
      <p:sp>
        <p:nvSpPr>
          <p:cNvPr id="13" name="Placeholder Text">
            <a:extLst>
              <a:ext uri="{FF2B5EF4-FFF2-40B4-BE49-F238E27FC236}">
                <a16:creationId xmlns:a16="http://schemas.microsoft.com/office/drawing/2014/main" id="{DC066A16-8B79-99C5-5903-664AAD3F16DA}"/>
              </a:ext>
            </a:extLst>
          </p:cNvPr>
          <p:cNvSpPr/>
          <p:nvPr/>
        </p:nvSpPr>
        <p:spPr>
          <a:xfrm>
            <a:off x="1726971" y="4196997"/>
            <a:ext cx="8841473" cy="654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 defTabSz="457200">
              <a:lnSpc>
                <a:spcPct val="120000"/>
              </a:lnSpc>
              <a:defRPr sz="2600" b="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3200" dirty="0"/>
              <a:t>Seasonal general trend of total sales for all regions</a:t>
            </a:r>
            <a:endParaRPr lang="ru-RU" sz="3200" dirty="0"/>
          </a:p>
        </p:txBody>
      </p:sp>
      <p:sp>
        <p:nvSpPr>
          <p:cNvPr id="21" name="Graphic 259">
            <a:extLst>
              <a:ext uri="{FF2B5EF4-FFF2-40B4-BE49-F238E27FC236}">
                <a16:creationId xmlns:a16="http://schemas.microsoft.com/office/drawing/2014/main" id="{13F21ED5-70BA-A444-5C28-955C27F1D098}"/>
              </a:ext>
            </a:extLst>
          </p:cNvPr>
          <p:cNvSpPr/>
          <p:nvPr/>
        </p:nvSpPr>
        <p:spPr>
          <a:xfrm>
            <a:off x="1028365" y="4259611"/>
            <a:ext cx="434967" cy="621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06" y="8964"/>
                </a:moveTo>
                <a:cubicBezTo>
                  <a:pt x="18206" y="6804"/>
                  <a:pt x="18669" y="4536"/>
                  <a:pt x="19594" y="2160"/>
                </a:cubicBezTo>
                <a:lnTo>
                  <a:pt x="20057" y="2160"/>
                </a:lnTo>
                <a:cubicBezTo>
                  <a:pt x="20983" y="2160"/>
                  <a:pt x="21600" y="1728"/>
                  <a:pt x="21600" y="1080"/>
                </a:cubicBezTo>
                <a:cubicBezTo>
                  <a:pt x="21600" y="432"/>
                  <a:pt x="20983" y="0"/>
                  <a:pt x="20057" y="0"/>
                </a:cubicBezTo>
                <a:lnTo>
                  <a:pt x="1543" y="0"/>
                </a:lnTo>
                <a:cubicBezTo>
                  <a:pt x="617" y="0"/>
                  <a:pt x="0" y="432"/>
                  <a:pt x="0" y="1080"/>
                </a:cubicBezTo>
                <a:cubicBezTo>
                  <a:pt x="0" y="1728"/>
                  <a:pt x="617" y="2160"/>
                  <a:pt x="1543" y="2160"/>
                </a:cubicBezTo>
                <a:lnTo>
                  <a:pt x="2006" y="2160"/>
                </a:lnTo>
                <a:cubicBezTo>
                  <a:pt x="2931" y="4536"/>
                  <a:pt x="3394" y="6804"/>
                  <a:pt x="3394" y="8964"/>
                </a:cubicBezTo>
                <a:cubicBezTo>
                  <a:pt x="1389" y="9936"/>
                  <a:pt x="0" y="11340"/>
                  <a:pt x="0" y="12960"/>
                </a:cubicBezTo>
                <a:lnTo>
                  <a:pt x="0" y="14040"/>
                </a:lnTo>
                <a:lnTo>
                  <a:pt x="9257" y="1404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4040"/>
                </a:lnTo>
                <a:lnTo>
                  <a:pt x="21600" y="14040"/>
                </a:lnTo>
                <a:lnTo>
                  <a:pt x="21600" y="12960"/>
                </a:lnTo>
                <a:cubicBezTo>
                  <a:pt x="21600" y="11340"/>
                  <a:pt x="20211" y="9936"/>
                  <a:pt x="18206" y="8964"/>
                </a:cubicBezTo>
                <a:close/>
                <a:moveTo>
                  <a:pt x="5246" y="2160"/>
                </a:moveTo>
                <a:lnTo>
                  <a:pt x="16354" y="2160"/>
                </a:lnTo>
                <a:cubicBezTo>
                  <a:pt x="15583" y="4212"/>
                  <a:pt x="15274" y="6156"/>
                  <a:pt x="15120" y="7992"/>
                </a:cubicBezTo>
                <a:cubicBezTo>
                  <a:pt x="13886" y="7668"/>
                  <a:pt x="12343" y="7560"/>
                  <a:pt x="10800" y="7560"/>
                </a:cubicBezTo>
                <a:cubicBezTo>
                  <a:pt x="9257" y="7560"/>
                  <a:pt x="7714" y="7668"/>
                  <a:pt x="6480" y="7992"/>
                </a:cubicBezTo>
                <a:cubicBezTo>
                  <a:pt x="6326" y="6156"/>
                  <a:pt x="5863" y="4212"/>
                  <a:pt x="5246" y="2160"/>
                </a:cubicBezTo>
                <a:close/>
                <a:moveTo>
                  <a:pt x="3549" y="11880"/>
                </a:moveTo>
                <a:cubicBezTo>
                  <a:pt x="4629" y="10584"/>
                  <a:pt x="7560" y="9720"/>
                  <a:pt x="10800" y="9720"/>
                </a:cubicBezTo>
                <a:cubicBezTo>
                  <a:pt x="14040" y="9720"/>
                  <a:pt x="16971" y="10584"/>
                  <a:pt x="18051" y="1188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" name="Placeholder Text">
            <a:extLst>
              <a:ext uri="{FF2B5EF4-FFF2-40B4-BE49-F238E27FC236}">
                <a16:creationId xmlns:a16="http://schemas.microsoft.com/office/drawing/2014/main" id="{869091CF-5937-5ACB-AB33-534BFA6A27BA}"/>
              </a:ext>
            </a:extLst>
          </p:cNvPr>
          <p:cNvSpPr/>
          <p:nvPr/>
        </p:nvSpPr>
        <p:spPr>
          <a:xfrm>
            <a:off x="1724606" y="5276837"/>
            <a:ext cx="8997883" cy="654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 defTabSz="457200">
              <a:lnSpc>
                <a:spcPct val="120000"/>
              </a:lnSpc>
              <a:defRPr sz="2600" b="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3200" dirty="0"/>
              <a:t>Decrease in sales in February</a:t>
            </a:r>
          </a:p>
        </p:txBody>
      </p:sp>
      <p:sp>
        <p:nvSpPr>
          <p:cNvPr id="23" name="Graphic 259">
            <a:extLst>
              <a:ext uri="{FF2B5EF4-FFF2-40B4-BE49-F238E27FC236}">
                <a16:creationId xmlns:a16="http://schemas.microsoft.com/office/drawing/2014/main" id="{A79EF6FC-5670-9C2D-3DBC-DDBD26AF72A3}"/>
              </a:ext>
            </a:extLst>
          </p:cNvPr>
          <p:cNvSpPr/>
          <p:nvPr/>
        </p:nvSpPr>
        <p:spPr>
          <a:xfrm>
            <a:off x="1028365" y="5351324"/>
            <a:ext cx="434967" cy="621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06" y="8964"/>
                </a:moveTo>
                <a:cubicBezTo>
                  <a:pt x="18206" y="6804"/>
                  <a:pt x="18669" y="4536"/>
                  <a:pt x="19594" y="2160"/>
                </a:cubicBezTo>
                <a:lnTo>
                  <a:pt x="20057" y="2160"/>
                </a:lnTo>
                <a:cubicBezTo>
                  <a:pt x="20983" y="2160"/>
                  <a:pt x="21600" y="1728"/>
                  <a:pt x="21600" y="1080"/>
                </a:cubicBezTo>
                <a:cubicBezTo>
                  <a:pt x="21600" y="432"/>
                  <a:pt x="20983" y="0"/>
                  <a:pt x="20057" y="0"/>
                </a:cubicBezTo>
                <a:lnTo>
                  <a:pt x="1543" y="0"/>
                </a:lnTo>
                <a:cubicBezTo>
                  <a:pt x="617" y="0"/>
                  <a:pt x="0" y="432"/>
                  <a:pt x="0" y="1080"/>
                </a:cubicBezTo>
                <a:cubicBezTo>
                  <a:pt x="0" y="1728"/>
                  <a:pt x="617" y="2160"/>
                  <a:pt x="1543" y="2160"/>
                </a:cubicBezTo>
                <a:lnTo>
                  <a:pt x="2006" y="2160"/>
                </a:lnTo>
                <a:cubicBezTo>
                  <a:pt x="2931" y="4536"/>
                  <a:pt x="3394" y="6804"/>
                  <a:pt x="3394" y="8964"/>
                </a:cubicBezTo>
                <a:cubicBezTo>
                  <a:pt x="1389" y="9936"/>
                  <a:pt x="0" y="11340"/>
                  <a:pt x="0" y="12960"/>
                </a:cubicBezTo>
                <a:lnTo>
                  <a:pt x="0" y="14040"/>
                </a:lnTo>
                <a:lnTo>
                  <a:pt x="9257" y="1404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4040"/>
                </a:lnTo>
                <a:lnTo>
                  <a:pt x="21600" y="14040"/>
                </a:lnTo>
                <a:lnTo>
                  <a:pt x="21600" y="12960"/>
                </a:lnTo>
                <a:cubicBezTo>
                  <a:pt x="21600" y="11340"/>
                  <a:pt x="20211" y="9936"/>
                  <a:pt x="18206" y="8964"/>
                </a:cubicBezTo>
                <a:close/>
                <a:moveTo>
                  <a:pt x="5246" y="2160"/>
                </a:moveTo>
                <a:lnTo>
                  <a:pt x="16354" y="2160"/>
                </a:lnTo>
                <a:cubicBezTo>
                  <a:pt x="15583" y="4212"/>
                  <a:pt x="15274" y="6156"/>
                  <a:pt x="15120" y="7992"/>
                </a:cubicBezTo>
                <a:cubicBezTo>
                  <a:pt x="13886" y="7668"/>
                  <a:pt x="12343" y="7560"/>
                  <a:pt x="10800" y="7560"/>
                </a:cubicBezTo>
                <a:cubicBezTo>
                  <a:pt x="9257" y="7560"/>
                  <a:pt x="7714" y="7668"/>
                  <a:pt x="6480" y="7992"/>
                </a:cubicBezTo>
                <a:cubicBezTo>
                  <a:pt x="6326" y="6156"/>
                  <a:pt x="5863" y="4212"/>
                  <a:pt x="5246" y="2160"/>
                </a:cubicBezTo>
                <a:close/>
                <a:moveTo>
                  <a:pt x="3549" y="11880"/>
                </a:moveTo>
                <a:cubicBezTo>
                  <a:pt x="4629" y="10584"/>
                  <a:pt x="7560" y="9720"/>
                  <a:pt x="10800" y="9720"/>
                </a:cubicBezTo>
                <a:cubicBezTo>
                  <a:pt x="14040" y="9720"/>
                  <a:pt x="16971" y="10584"/>
                  <a:pt x="18051" y="1188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" name="Placeholder Text">
            <a:extLst>
              <a:ext uri="{FF2B5EF4-FFF2-40B4-BE49-F238E27FC236}">
                <a16:creationId xmlns:a16="http://schemas.microsoft.com/office/drawing/2014/main" id="{59F9EC17-D33E-D8AA-6F2E-4C361EF48837}"/>
              </a:ext>
            </a:extLst>
          </p:cNvPr>
          <p:cNvSpPr/>
          <p:nvPr/>
        </p:nvSpPr>
        <p:spPr>
          <a:xfrm>
            <a:off x="1724605" y="6444591"/>
            <a:ext cx="8997883" cy="654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 defTabSz="457200">
              <a:lnSpc>
                <a:spcPct val="120000"/>
              </a:lnSpc>
              <a:defRPr sz="2600" b="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3200" dirty="0"/>
              <a:t>Increase sales in September</a:t>
            </a:r>
            <a:r>
              <a:rPr lang="ru-RU" sz="3200" dirty="0"/>
              <a:t>, </a:t>
            </a:r>
            <a:r>
              <a:rPr lang="en-US" sz="3200" dirty="0"/>
              <a:t>November</a:t>
            </a:r>
            <a:r>
              <a:rPr lang="ru-RU" sz="3200" dirty="0"/>
              <a:t> </a:t>
            </a:r>
            <a:r>
              <a:rPr lang="en-US" sz="3200" dirty="0"/>
              <a:t>and March</a:t>
            </a:r>
          </a:p>
        </p:txBody>
      </p:sp>
      <p:sp>
        <p:nvSpPr>
          <p:cNvPr id="25" name="Graphic 259">
            <a:extLst>
              <a:ext uri="{FF2B5EF4-FFF2-40B4-BE49-F238E27FC236}">
                <a16:creationId xmlns:a16="http://schemas.microsoft.com/office/drawing/2014/main" id="{215F2A93-5350-0178-4A40-60728B35AE9A}"/>
              </a:ext>
            </a:extLst>
          </p:cNvPr>
          <p:cNvSpPr/>
          <p:nvPr/>
        </p:nvSpPr>
        <p:spPr>
          <a:xfrm>
            <a:off x="1026001" y="6596408"/>
            <a:ext cx="434967" cy="621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06" y="8964"/>
                </a:moveTo>
                <a:cubicBezTo>
                  <a:pt x="18206" y="6804"/>
                  <a:pt x="18669" y="4536"/>
                  <a:pt x="19594" y="2160"/>
                </a:cubicBezTo>
                <a:lnTo>
                  <a:pt x="20057" y="2160"/>
                </a:lnTo>
                <a:cubicBezTo>
                  <a:pt x="20983" y="2160"/>
                  <a:pt x="21600" y="1728"/>
                  <a:pt x="21600" y="1080"/>
                </a:cubicBezTo>
                <a:cubicBezTo>
                  <a:pt x="21600" y="432"/>
                  <a:pt x="20983" y="0"/>
                  <a:pt x="20057" y="0"/>
                </a:cubicBezTo>
                <a:lnTo>
                  <a:pt x="1543" y="0"/>
                </a:lnTo>
                <a:cubicBezTo>
                  <a:pt x="617" y="0"/>
                  <a:pt x="0" y="432"/>
                  <a:pt x="0" y="1080"/>
                </a:cubicBezTo>
                <a:cubicBezTo>
                  <a:pt x="0" y="1728"/>
                  <a:pt x="617" y="2160"/>
                  <a:pt x="1543" y="2160"/>
                </a:cubicBezTo>
                <a:lnTo>
                  <a:pt x="2006" y="2160"/>
                </a:lnTo>
                <a:cubicBezTo>
                  <a:pt x="2931" y="4536"/>
                  <a:pt x="3394" y="6804"/>
                  <a:pt x="3394" y="8964"/>
                </a:cubicBezTo>
                <a:cubicBezTo>
                  <a:pt x="1389" y="9936"/>
                  <a:pt x="0" y="11340"/>
                  <a:pt x="0" y="12960"/>
                </a:cubicBezTo>
                <a:lnTo>
                  <a:pt x="0" y="14040"/>
                </a:lnTo>
                <a:lnTo>
                  <a:pt x="9257" y="1404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4040"/>
                </a:lnTo>
                <a:lnTo>
                  <a:pt x="21600" y="14040"/>
                </a:lnTo>
                <a:lnTo>
                  <a:pt x="21600" y="12960"/>
                </a:lnTo>
                <a:cubicBezTo>
                  <a:pt x="21600" y="11340"/>
                  <a:pt x="20211" y="9936"/>
                  <a:pt x="18206" y="8964"/>
                </a:cubicBezTo>
                <a:close/>
                <a:moveTo>
                  <a:pt x="5246" y="2160"/>
                </a:moveTo>
                <a:lnTo>
                  <a:pt x="16354" y="2160"/>
                </a:lnTo>
                <a:cubicBezTo>
                  <a:pt x="15583" y="4212"/>
                  <a:pt x="15274" y="6156"/>
                  <a:pt x="15120" y="7992"/>
                </a:cubicBezTo>
                <a:cubicBezTo>
                  <a:pt x="13886" y="7668"/>
                  <a:pt x="12343" y="7560"/>
                  <a:pt x="10800" y="7560"/>
                </a:cubicBezTo>
                <a:cubicBezTo>
                  <a:pt x="9257" y="7560"/>
                  <a:pt x="7714" y="7668"/>
                  <a:pt x="6480" y="7992"/>
                </a:cubicBezTo>
                <a:cubicBezTo>
                  <a:pt x="6326" y="6156"/>
                  <a:pt x="5863" y="4212"/>
                  <a:pt x="5246" y="2160"/>
                </a:cubicBezTo>
                <a:close/>
                <a:moveTo>
                  <a:pt x="3549" y="11880"/>
                </a:moveTo>
                <a:cubicBezTo>
                  <a:pt x="4629" y="10584"/>
                  <a:pt x="7560" y="9720"/>
                  <a:pt x="10800" y="9720"/>
                </a:cubicBezTo>
                <a:cubicBezTo>
                  <a:pt x="14040" y="9720"/>
                  <a:pt x="16971" y="10584"/>
                  <a:pt x="18051" y="1188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B2B3765-B12A-5615-2017-BE1EA8DD3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371" y="500332"/>
            <a:ext cx="12715336" cy="1271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387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"/>
          <p:cNvSpPr/>
          <p:nvPr/>
        </p:nvSpPr>
        <p:spPr>
          <a:xfrm>
            <a:off x="0" y="6059601"/>
            <a:ext cx="24389557" cy="76563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7" name="Placeholder Text"/>
          <p:cNvSpPr/>
          <p:nvPr/>
        </p:nvSpPr>
        <p:spPr>
          <a:xfrm>
            <a:off x="3176744" y="6858000"/>
            <a:ext cx="19562416" cy="860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 defTabSz="457200">
              <a:lnSpc>
                <a:spcPct val="120000"/>
              </a:lnSpc>
              <a:defRPr sz="2600" b="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There is potential for sales in the subcategory Chairs in the South region</a:t>
            </a:r>
          </a:p>
        </p:txBody>
      </p:sp>
      <p:sp>
        <p:nvSpPr>
          <p:cNvPr id="13" name="Placeholder Title Text">
            <a:extLst>
              <a:ext uri="{FF2B5EF4-FFF2-40B4-BE49-F238E27FC236}">
                <a16:creationId xmlns:a16="http://schemas.microsoft.com/office/drawing/2014/main" id="{395D9FB7-81E4-4F87-9D89-E701267648E0}"/>
              </a:ext>
            </a:extLst>
          </p:cNvPr>
          <p:cNvSpPr txBox="1"/>
          <p:nvPr/>
        </p:nvSpPr>
        <p:spPr>
          <a:xfrm>
            <a:off x="2769003" y="1860571"/>
            <a:ext cx="12993511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8000" b="0" cap="all">
                <a:solidFill>
                  <a:srgbClr val="1E1E1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dirty="0"/>
              <a:t>recommendations to the business for future work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" name="Freeform 715">
            <a:extLst>
              <a:ext uri="{FF2B5EF4-FFF2-40B4-BE49-F238E27FC236}">
                <a16:creationId xmlns:a16="http://schemas.microsoft.com/office/drawing/2014/main" id="{C5AE7021-DB58-45F7-A0F3-022E2BB47B19}"/>
              </a:ext>
            </a:extLst>
          </p:cNvPr>
          <p:cNvSpPr/>
          <p:nvPr/>
        </p:nvSpPr>
        <p:spPr>
          <a:xfrm>
            <a:off x="2227058" y="6977718"/>
            <a:ext cx="559198" cy="621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6041"/>
                </a:lnTo>
                <a:lnTo>
                  <a:pt x="14885" y="0"/>
                </a:lnTo>
                <a:lnTo>
                  <a:pt x="0" y="0"/>
                </a:lnTo>
                <a:close/>
                <a:moveTo>
                  <a:pt x="2407" y="2152"/>
                </a:moveTo>
                <a:lnTo>
                  <a:pt x="13199" y="2152"/>
                </a:lnTo>
                <a:lnTo>
                  <a:pt x="13199" y="7559"/>
                </a:lnTo>
                <a:lnTo>
                  <a:pt x="19209" y="7559"/>
                </a:lnTo>
                <a:lnTo>
                  <a:pt x="19209" y="19434"/>
                </a:lnTo>
                <a:lnTo>
                  <a:pt x="2407" y="19434"/>
                </a:lnTo>
                <a:lnTo>
                  <a:pt x="2407" y="2152"/>
                </a:lnTo>
                <a:close/>
                <a:moveTo>
                  <a:pt x="15606" y="3669"/>
                </a:moveTo>
                <a:lnTo>
                  <a:pt x="17522" y="5393"/>
                </a:lnTo>
                <a:lnTo>
                  <a:pt x="15606" y="5393"/>
                </a:lnTo>
                <a:lnTo>
                  <a:pt x="15606" y="3669"/>
                </a:lnTo>
                <a:close/>
                <a:moveTo>
                  <a:pt x="4798" y="6483"/>
                </a:moveTo>
                <a:lnTo>
                  <a:pt x="4798" y="8634"/>
                </a:lnTo>
                <a:lnTo>
                  <a:pt x="12003" y="8634"/>
                </a:lnTo>
                <a:lnTo>
                  <a:pt x="12003" y="6483"/>
                </a:lnTo>
                <a:lnTo>
                  <a:pt x="4798" y="6483"/>
                </a:lnTo>
                <a:close/>
                <a:moveTo>
                  <a:pt x="4798" y="10800"/>
                </a:moveTo>
                <a:lnTo>
                  <a:pt x="4798" y="12952"/>
                </a:lnTo>
                <a:lnTo>
                  <a:pt x="16802" y="12952"/>
                </a:lnTo>
                <a:lnTo>
                  <a:pt x="16802" y="10800"/>
                </a:lnTo>
                <a:lnTo>
                  <a:pt x="4798" y="10800"/>
                </a:lnTo>
                <a:close/>
                <a:moveTo>
                  <a:pt x="4798" y="15117"/>
                </a:moveTo>
                <a:lnTo>
                  <a:pt x="4798" y="17269"/>
                </a:lnTo>
                <a:lnTo>
                  <a:pt x="16802" y="17269"/>
                </a:lnTo>
                <a:lnTo>
                  <a:pt x="16802" y="15117"/>
                </a:lnTo>
                <a:lnTo>
                  <a:pt x="4798" y="15117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Placeholder Text">
            <a:extLst>
              <a:ext uri="{FF2B5EF4-FFF2-40B4-BE49-F238E27FC236}">
                <a16:creationId xmlns:a16="http://schemas.microsoft.com/office/drawing/2014/main" id="{0984C3BF-17EF-91C0-9BBC-03D0B0AABCEF}"/>
              </a:ext>
            </a:extLst>
          </p:cNvPr>
          <p:cNvSpPr/>
          <p:nvPr/>
        </p:nvSpPr>
        <p:spPr>
          <a:xfrm>
            <a:off x="3176744" y="8198187"/>
            <a:ext cx="19562416" cy="860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 defTabSz="457200">
              <a:lnSpc>
                <a:spcPct val="120000"/>
              </a:lnSpc>
              <a:defRPr sz="2600" b="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Reduce the stock of items that are not sold in some regions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3" name="Freeform 715">
            <a:extLst>
              <a:ext uri="{FF2B5EF4-FFF2-40B4-BE49-F238E27FC236}">
                <a16:creationId xmlns:a16="http://schemas.microsoft.com/office/drawing/2014/main" id="{3B492CE8-65E3-9A4F-50C7-7C4B76EFF93A}"/>
              </a:ext>
            </a:extLst>
          </p:cNvPr>
          <p:cNvSpPr/>
          <p:nvPr/>
        </p:nvSpPr>
        <p:spPr>
          <a:xfrm>
            <a:off x="2227058" y="8317905"/>
            <a:ext cx="559198" cy="621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6041"/>
                </a:lnTo>
                <a:lnTo>
                  <a:pt x="14885" y="0"/>
                </a:lnTo>
                <a:lnTo>
                  <a:pt x="0" y="0"/>
                </a:lnTo>
                <a:close/>
                <a:moveTo>
                  <a:pt x="2407" y="2152"/>
                </a:moveTo>
                <a:lnTo>
                  <a:pt x="13199" y="2152"/>
                </a:lnTo>
                <a:lnTo>
                  <a:pt x="13199" y="7559"/>
                </a:lnTo>
                <a:lnTo>
                  <a:pt x="19209" y="7559"/>
                </a:lnTo>
                <a:lnTo>
                  <a:pt x="19209" y="19434"/>
                </a:lnTo>
                <a:lnTo>
                  <a:pt x="2407" y="19434"/>
                </a:lnTo>
                <a:lnTo>
                  <a:pt x="2407" y="2152"/>
                </a:lnTo>
                <a:close/>
                <a:moveTo>
                  <a:pt x="15606" y="3669"/>
                </a:moveTo>
                <a:lnTo>
                  <a:pt x="17522" y="5393"/>
                </a:lnTo>
                <a:lnTo>
                  <a:pt x="15606" y="5393"/>
                </a:lnTo>
                <a:lnTo>
                  <a:pt x="15606" y="3669"/>
                </a:lnTo>
                <a:close/>
                <a:moveTo>
                  <a:pt x="4798" y="6483"/>
                </a:moveTo>
                <a:lnTo>
                  <a:pt x="4798" y="8634"/>
                </a:lnTo>
                <a:lnTo>
                  <a:pt x="12003" y="8634"/>
                </a:lnTo>
                <a:lnTo>
                  <a:pt x="12003" y="6483"/>
                </a:lnTo>
                <a:lnTo>
                  <a:pt x="4798" y="6483"/>
                </a:lnTo>
                <a:close/>
                <a:moveTo>
                  <a:pt x="4798" y="10800"/>
                </a:moveTo>
                <a:lnTo>
                  <a:pt x="4798" y="12952"/>
                </a:lnTo>
                <a:lnTo>
                  <a:pt x="16802" y="12952"/>
                </a:lnTo>
                <a:lnTo>
                  <a:pt x="16802" y="10800"/>
                </a:lnTo>
                <a:lnTo>
                  <a:pt x="4798" y="10800"/>
                </a:lnTo>
                <a:close/>
                <a:moveTo>
                  <a:pt x="4798" y="15117"/>
                </a:moveTo>
                <a:lnTo>
                  <a:pt x="4798" y="17269"/>
                </a:lnTo>
                <a:lnTo>
                  <a:pt x="16802" y="17269"/>
                </a:lnTo>
                <a:lnTo>
                  <a:pt x="16802" y="15117"/>
                </a:lnTo>
                <a:lnTo>
                  <a:pt x="4798" y="15117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Placeholder Text">
            <a:extLst>
              <a:ext uri="{FF2B5EF4-FFF2-40B4-BE49-F238E27FC236}">
                <a16:creationId xmlns:a16="http://schemas.microsoft.com/office/drawing/2014/main" id="{DA2A69BB-0918-E30D-1E16-DDDBAF767CE7}"/>
              </a:ext>
            </a:extLst>
          </p:cNvPr>
          <p:cNvSpPr/>
          <p:nvPr/>
        </p:nvSpPr>
        <p:spPr>
          <a:xfrm>
            <a:off x="3176744" y="9658092"/>
            <a:ext cx="19562416" cy="860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 defTabSz="457200">
              <a:lnSpc>
                <a:spcPct val="120000"/>
              </a:lnSpc>
              <a:defRPr sz="2600" b="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Reduce the stock of items that are not sold in some regions</a:t>
            </a:r>
          </a:p>
        </p:txBody>
      </p:sp>
      <p:sp>
        <p:nvSpPr>
          <p:cNvPr id="5" name="Freeform 715">
            <a:extLst>
              <a:ext uri="{FF2B5EF4-FFF2-40B4-BE49-F238E27FC236}">
                <a16:creationId xmlns:a16="http://schemas.microsoft.com/office/drawing/2014/main" id="{9461D0EB-7F0C-D780-92D2-413FFDD3EA2D}"/>
              </a:ext>
            </a:extLst>
          </p:cNvPr>
          <p:cNvSpPr/>
          <p:nvPr/>
        </p:nvSpPr>
        <p:spPr>
          <a:xfrm>
            <a:off x="2227058" y="9777810"/>
            <a:ext cx="559198" cy="621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6041"/>
                </a:lnTo>
                <a:lnTo>
                  <a:pt x="14885" y="0"/>
                </a:lnTo>
                <a:lnTo>
                  <a:pt x="0" y="0"/>
                </a:lnTo>
                <a:close/>
                <a:moveTo>
                  <a:pt x="2407" y="2152"/>
                </a:moveTo>
                <a:lnTo>
                  <a:pt x="13199" y="2152"/>
                </a:lnTo>
                <a:lnTo>
                  <a:pt x="13199" y="7559"/>
                </a:lnTo>
                <a:lnTo>
                  <a:pt x="19209" y="7559"/>
                </a:lnTo>
                <a:lnTo>
                  <a:pt x="19209" y="19434"/>
                </a:lnTo>
                <a:lnTo>
                  <a:pt x="2407" y="19434"/>
                </a:lnTo>
                <a:lnTo>
                  <a:pt x="2407" y="2152"/>
                </a:lnTo>
                <a:close/>
                <a:moveTo>
                  <a:pt x="15606" y="3669"/>
                </a:moveTo>
                <a:lnTo>
                  <a:pt x="17522" y="5393"/>
                </a:lnTo>
                <a:lnTo>
                  <a:pt x="15606" y="5393"/>
                </a:lnTo>
                <a:lnTo>
                  <a:pt x="15606" y="3669"/>
                </a:lnTo>
                <a:close/>
                <a:moveTo>
                  <a:pt x="4798" y="6483"/>
                </a:moveTo>
                <a:lnTo>
                  <a:pt x="4798" y="8634"/>
                </a:lnTo>
                <a:lnTo>
                  <a:pt x="12003" y="8634"/>
                </a:lnTo>
                <a:lnTo>
                  <a:pt x="12003" y="6483"/>
                </a:lnTo>
                <a:lnTo>
                  <a:pt x="4798" y="6483"/>
                </a:lnTo>
                <a:close/>
                <a:moveTo>
                  <a:pt x="4798" y="10800"/>
                </a:moveTo>
                <a:lnTo>
                  <a:pt x="4798" y="12952"/>
                </a:lnTo>
                <a:lnTo>
                  <a:pt x="16802" y="12952"/>
                </a:lnTo>
                <a:lnTo>
                  <a:pt x="16802" y="10800"/>
                </a:lnTo>
                <a:lnTo>
                  <a:pt x="4798" y="10800"/>
                </a:lnTo>
                <a:close/>
                <a:moveTo>
                  <a:pt x="4798" y="15117"/>
                </a:moveTo>
                <a:lnTo>
                  <a:pt x="4798" y="17269"/>
                </a:lnTo>
                <a:lnTo>
                  <a:pt x="16802" y="17269"/>
                </a:lnTo>
                <a:lnTo>
                  <a:pt x="16802" y="15117"/>
                </a:lnTo>
                <a:lnTo>
                  <a:pt x="4798" y="15117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Placeholder Text">
            <a:extLst>
              <a:ext uri="{FF2B5EF4-FFF2-40B4-BE49-F238E27FC236}">
                <a16:creationId xmlns:a16="http://schemas.microsoft.com/office/drawing/2014/main" id="{B213533C-3643-754D-9E8D-A4358AAC59AA}"/>
              </a:ext>
            </a:extLst>
          </p:cNvPr>
          <p:cNvSpPr/>
          <p:nvPr/>
        </p:nvSpPr>
        <p:spPr>
          <a:xfrm>
            <a:off x="3176744" y="11117997"/>
            <a:ext cx="19562416" cy="860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 defTabSz="457200">
              <a:lnSpc>
                <a:spcPct val="120000"/>
              </a:lnSpc>
              <a:defRPr sz="2600" b="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Sales strategies and storage volumes may be adjusted to seasonal demand</a:t>
            </a:r>
          </a:p>
        </p:txBody>
      </p:sp>
      <p:sp>
        <p:nvSpPr>
          <p:cNvPr id="7" name="Freeform 715">
            <a:extLst>
              <a:ext uri="{FF2B5EF4-FFF2-40B4-BE49-F238E27FC236}">
                <a16:creationId xmlns:a16="http://schemas.microsoft.com/office/drawing/2014/main" id="{57C9296B-18B8-871C-DA16-5BDA01E0BFB3}"/>
              </a:ext>
            </a:extLst>
          </p:cNvPr>
          <p:cNvSpPr/>
          <p:nvPr/>
        </p:nvSpPr>
        <p:spPr>
          <a:xfrm>
            <a:off x="2227058" y="11237715"/>
            <a:ext cx="559198" cy="621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6041"/>
                </a:lnTo>
                <a:lnTo>
                  <a:pt x="14885" y="0"/>
                </a:lnTo>
                <a:lnTo>
                  <a:pt x="0" y="0"/>
                </a:lnTo>
                <a:close/>
                <a:moveTo>
                  <a:pt x="2407" y="2152"/>
                </a:moveTo>
                <a:lnTo>
                  <a:pt x="13199" y="2152"/>
                </a:lnTo>
                <a:lnTo>
                  <a:pt x="13199" y="7559"/>
                </a:lnTo>
                <a:lnTo>
                  <a:pt x="19209" y="7559"/>
                </a:lnTo>
                <a:lnTo>
                  <a:pt x="19209" y="19434"/>
                </a:lnTo>
                <a:lnTo>
                  <a:pt x="2407" y="19434"/>
                </a:lnTo>
                <a:lnTo>
                  <a:pt x="2407" y="2152"/>
                </a:lnTo>
                <a:close/>
                <a:moveTo>
                  <a:pt x="15606" y="3669"/>
                </a:moveTo>
                <a:lnTo>
                  <a:pt x="17522" y="5393"/>
                </a:lnTo>
                <a:lnTo>
                  <a:pt x="15606" y="5393"/>
                </a:lnTo>
                <a:lnTo>
                  <a:pt x="15606" y="3669"/>
                </a:lnTo>
                <a:close/>
                <a:moveTo>
                  <a:pt x="4798" y="6483"/>
                </a:moveTo>
                <a:lnTo>
                  <a:pt x="4798" y="8634"/>
                </a:lnTo>
                <a:lnTo>
                  <a:pt x="12003" y="8634"/>
                </a:lnTo>
                <a:lnTo>
                  <a:pt x="12003" y="6483"/>
                </a:lnTo>
                <a:lnTo>
                  <a:pt x="4798" y="6483"/>
                </a:lnTo>
                <a:close/>
                <a:moveTo>
                  <a:pt x="4798" y="10800"/>
                </a:moveTo>
                <a:lnTo>
                  <a:pt x="4798" y="12952"/>
                </a:lnTo>
                <a:lnTo>
                  <a:pt x="16802" y="12952"/>
                </a:lnTo>
                <a:lnTo>
                  <a:pt x="16802" y="10800"/>
                </a:lnTo>
                <a:lnTo>
                  <a:pt x="4798" y="10800"/>
                </a:lnTo>
                <a:close/>
                <a:moveTo>
                  <a:pt x="4798" y="15117"/>
                </a:moveTo>
                <a:lnTo>
                  <a:pt x="4798" y="17269"/>
                </a:lnTo>
                <a:lnTo>
                  <a:pt x="16802" y="17269"/>
                </a:lnTo>
                <a:lnTo>
                  <a:pt x="16802" y="15117"/>
                </a:lnTo>
                <a:lnTo>
                  <a:pt x="4798" y="15117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60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HiSlide_M_02">
      <a:dk1>
        <a:srgbClr val="1E1E1E"/>
      </a:dk1>
      <a:lt1>
        <a:srgbClr val="FFFFFF"/>
      </a:lt1>
      <a:dk2>
        <a:srgbClr val="979698"/>
      </a:dk2>
      <a:lt2>
        <a:srgbClr val="EAEAEA"/>
      </a:lt2>
      <a:accent1>
        <a:srgbClr val="EAEAEA"/>
      </a:accent1>
      <a:accent2>
        <a:srgbClr val="BDBDBD"/>
      </a:accent2>
      <a:accent3>
        <a:srgbClr val="5B5B5B"/>
      </a:accent3>
      <a:accent4>
        <a:srgbClr val="979698"/>
      </a:accent4>
      <a:accent5>
        <a:srgbClr val="1E1E1E"/>
      </a:accent5>
      <a:accent6>
        <a:srgbClr val="EAEAEA"/>
      </a:accent6>
      <a:hlink>
        <a:srgbClr val="EAEAEA"/>
      </a:hlink>
      <a:folHlink>
        <a:srgbClr val="1E1E1E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E1E1E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E1E1E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24410</TotalTime>
  <Words>301</Words>
  <Application>Microsoft Office PowerPoint</Application>
  <PresentationFormat>Custom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DM Sans Bold</vt:lpstr>
      <vt:lpstr>DM Sans Regular</vt:lpstr>
      <vt:lpstr>Helvetica Neue</vt:lpstr>
      <vt:lpstr>Helvetica Neue Light</vt:lpstr>
      <vt:lpstr>Helvetica Neue Medium</vt:lpstr>
      <vt:lpstr>Wingdings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сергей савченко</cp:lastModifiedBy>
  <cp:revision>63</cp:revision>
  <dcterms:modified xsi:type="dcterms:W3CDTF">2022-11-21T16:00:28Z</dcterms:modified>
</cp:coreProperties>
</file>