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82" r:id="rId5"/>
    <p:sldId id="265" r:id="rId6"/>
    <p:sldId id="266" r:id="rId7"/>
    <p:sldId id="267" r:id="rId8"/>
    <p:sldId id="259" r:id="rId9"/>
    <p:sldId id="262" r:id="rId10"/>
    <p:sldId id="272" r:id="rId11"/>
    <p:sldId id="273" r:id="rId12"/>
    <p:sldId id="274" r:id="rId13"/>
    <p:sldId id="270" r:id="rId14"/>
    <p:sldId id="283" r:id="rId15"/>
    <p:sldId id="275" r:id="rId16"/>
    <p:sldId id="276" r:id="rId17"/>
    <p:sldId id="277" r:id="rId18"/>
    <p:sldId id="278" r:id="rId19"/>
    <p:sldId id="280" r:id="rId20"/>
    <p:sldId id="279" r:id="rId21"/>
    <p:sldId id="261"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3029"/>
    <a:srgbClr val="B27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78" d="100"/>
          <a:sy n="78" d="100"/>
        </p:scale>
        <p:origin x="8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8T02:22:42.130"/>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0 2,'109'-2,"118"5,-204 0,36 11,-27-6,14 4,-30-7,1 0,0-2,25 3,-5-4,-5-1,1 1,43 10,16 11,-50-11,1-2,-1-1,2-3,45 1,-8-8,-41-2,0 3,1 2,64 10,102 22,-164-27,1-2,-1-2,84-5,-33-1,-6 2,103 3,-124 12,-50-10,0 0,22 2,318-3,-184-6,2172 3,-2318-1,-1-2,37-8,-35 6,51-4,200 9,-255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8:29.501"/>
    </inkml:context>
    <inkml:brush xml:id="br0">
      <inkml:brushProperty name="width" value="0.035" units="cm"/>
      <inkml:brushProperty name="height" value="0.035" units="cm"/>
    </inkml:brush>
  </inkml:definitions>
  <inkml:trace contextRef="#ctx0" brushRef="#br0">2 1 24575,'-2'87'0,"5"100"0,0-164 0,1 0 0,15 45 0,-12-44 0,0 0 0,4 35 0,-6-34 0,0-1 0,2 0 0,0 0 0,13 27 0,-8-22 0,-2 0 0,8 37 0,-14-50 0,2-1 0,-1 1 0,2-1 0,11 20 0,8 20 0,14 23 0,-26-53 0,15 34 0,-7-8 0,4-1 0,1-2 0,56 76 0,-51-76 0,-17-25 0,1 1 0,1-2 0,21 21 0,-22-29 0,1 0 0,26 15 0,23 18 0,-58-39 0,0 1 0,-1 0 0,0 0 0,8 13 0,-10-13 0,1 0 0,0-1 0,0 0 0,1 0 0,0-1 0,12 10 0,22 14 0,51 48 0,-85-73 0,1 0 0,0 0 0,1 0 0,15 7 0,-16-9 0,1 0 0,-1 1 0,-1 0 0,1 1 0,10 8 0,-5-2 0,0-2 0,1 0 0,0 0 0,1-1 0,0-1 0,1 0 0,-1-2 0,20 7 0,11 5 0,-33-13 0,0-1 0,0 0 0,0-1 0,0-1 0,27 2 0,73-6 0,-48 0 0,29 3 0,85-3 0,-160-1 0,1 0 0,-1-2 0,0 0 0,-1-1 0,1-1 0,-1 0 0,0-2 0,-1 0 0,0-1 0,-1 0 0,30-25 0,-29 19 0,-1-1 0,0-1 0,-1 0 0,-1 0 0,18-31 0,-18 25 0,-3 5 0,-1 1 0,11-33 0,2-11 0,-11 34 0,-2-1 0,-1 0 0,-1-1 0,-1 0 0,5-61 0,-14-182-1365,2 250-5461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8:30.885"/>
    </inkml:context>
    <inkml:brush xml:id="br0">
      <inkml:brushProperty name="width" value="0.035" units="cm"/>
      <inkml:brushProperty name="height" value="0.035" units="cm"/>
    </inkml:brush>
  </inkml:definitions>
  <inkml:trace contextRef="#ctx0" brushRef="#br0">0 255 24575,'1'-6'0,"-1"1"0,1-1 0,1 1 0,-1 0 0,1-1 0,0 1 0,0 0 0,0 0 0,1 0 0,6-8 0,-5 7 0,0-1 0,-1 0 0,1 0 0,4-15 0,-1-20 0,-6 32 0,1 0 0,0 0 0,0 0 0,1 1 0,0-1 0,1 1 0,6-13 0,-10 22 0,0-1 0,1 1 0,-1-1 0,0 1 0,1-1 0,-1 1 0,1-1 0,-1 1 0,1 0 0,-1-1 0,1 1 0,-1 0 0,1-1 0,-1 1 0,1 0 0,0-1 0,-1 1 0,1 0 0,-1 0 0,1 0 0,0 0 0,-1 0 0,1 0 0,-1 0 0,1 0 0,0 0 0,0 0 0,18 11 0,14 29 0,-26-30 0,13 19 0,-16-22 0,1 0 0,0 0 0,0-1 0,6 7 0,14 12 0,-16-16 0,0 0 0,0 0 0,1-1 0,0 0 0,21 12 0,152 71 0,-160-78 57,33 27 0,-11-6-1536,-28-23-5347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9:37.728"/>
    </inkml:context>
    <inkml:brush xml:id="br0">
      <inkml:brushProperty name="width" value="0.035" units="cm"/>
      <inkml:brushProperty name="height" value="0.035" units="cm"/>
    </inkml:brush>
  </inkml:definitions>
  <inkml:trace contextRef="#ctx0" brushRef="#br0">1703 687 24575,'0'-21'0,"0"-15"0,-1 0 0,-7-45 0,6 70 0,-1 0 0,0 0 0,0 0 0,-1 1 0,0-1 0,-1 1 0,0 0 0,-1 0 0,0 1 0,0 0 0,-12-13 0,12 15 0,1 0 0,0-1 0,0 1 0,1-1 0,-6-14 0,-14-24 0,-3 5 0,21 29 0,-1 1 0,0 1 0,0-1 0,-1 1 0,-1 0 0,0 1 0,0 0 0,-1 1 0,-13-10 0,-127-81 0,143 96 0,0-1 0,0 1 0,0 0 0,-1 0 0,1 1 0,-1 0 0,0 1 0,1-1 0,-1 1 0,0 1 0,0 0 0,0 0 0,0 0 0,0 1 0,0 0 0,-8 3 0,-15 4 0,2 1 0,-50 23 0,71-29 0,-14 7 0,-1 0 0,2 2 0,-1 1 0,2 0 0,-38 32 0,47-35 0,-1-1 0,0 0 0,-26 13 0,28-17 0,0 0 0,1 1 0,-1 0 0,1 1 0,1 0 0,-1 1 0,1 0 0,-9 10 0,3-1 0,-1-1 0,-1 0 0,0-2 0,-21 15 0,-31 30 0,40-32 0,1 1 0,2 2 0,-33 49 0,-7 12 0,4-8 0,30-39 0,22-33 0,1 1 0,0 0 0,1 0 0,0 1 0,-8 20 0,-55 140 0,57-144-341,-1 0 0,-2-1-1,-28 39 1,32-53-6485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9:38.969"/>
    </inkml:context>
    <inkml:brush xml:id="br0">
      <inkml:brushProperty name="width" value="0.035" units="cm"/>
      <inkml:brushProperty name="height" value="0.035" units="cm"/>
    </inkml:brush>
  </inkml:definitions>
  <inkml:trace contextRef="#ctx0" brushRef="#br0">222 1 24575,'-1'5'0,"0"-1"0,-1 1 0,0 0 0,1-1 0,-1 0 0,-6 9 0,-1 5 0,-13 46 0,15-42 0,-15 36 0,-71 113 0,83-151 0,-11 34 0,3-9 0,18-44 0,0-1 0,-1 1 0,1 0 0,0 0 0,-1 0 0,1-1 0,0 1 0,0 0 0,0 0 0,0 0 0,-1-1 0,1 1 0,1 0 0,-1 0 0,0 0 0,0 0 0,0-1 0,0 1 0,0 0 0,1 0 0,-1 0 0,0-1 0,1 1 0,-1 0 0,1 0 0,-1-1 0,1 1 0,-1 0 0,1-1 0,-1 1 0,1-1 0,0 1 0,-1-1 0,1 1 0,0-1 0,-1 1 0,1-1 0,0 1 0,0-1 0,-1 0 0,1 0 0,0 1 0,0-1 0,0 0 0,-1 0 0,1 0 0,1 0 0,7 1 0,-1 0 0,1 0 0,15-2 0,-14 0 0,25 1 0,-1-2 0,0-1 0,0-2 0,0-2 0,0 0 0,-1-3 0,-1 0 0,44-21 0,-74 30 0,0 0 0,0 0 0,0 0 0,-1 0 0,1 0 0,0-1 0,0 1 0,-1-1 0,1 1 0,-1-1 0,1 1 0,-1-1 0,1 0 0,-1 0 0,0 0 0,0 0 0,0 0 0,0 0 0,-1 0 0,1 0 0,0 0 0,-1 0 0,1 0 0,-1 0 0,0-1 0,0 1 0,0 0 0,0 0 0,0 0 0,-1-5 0,0 4 0,0-1 0,-1 0 0,1 1 0,-1 0 0,0-1 0,1 1 0,-2 0 0,1 0 0,0 0 0,-1 0 0,1 1 0,-1-1 0,0 0 0,0 1 0,0 0 0,0 0 0,-5-3 0,-50-20 0,40 18 0,1-1 0,-1 0 0,-26-18 0,-73-43-1365,103 59-5461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30:56.524"/>
    </inkml:context>
    <inkml:brush xml:id="br0">
      <inkml:brushProperty name="width" value="0.035" units="cm"/>
      <inkml:brushProperty name="height" value="0.035" units="cm"/>
    </inkml:brush>
  </inkml:definitions>
  <inkml:trace contextRef="#ctx0" brushRef="#br0">2789 460 24575,'-1'1'0,"0"-1"0,0 0 0,0 1 0,0-1 0,0 0 0,0 0 0,0 0 0,0 0 0,0 0 0,0 0 0,0 0 0,0 0 0,0 0 0,0 0 0,0 0 0,0-1 0,0 1 0,0 0 0,-1-1 0,-36-10 0,17 6 0,-19-1 0,0 2 0,0 1 0,-67 5 0,-53-3 0,55-17 0,75 12 0,-20-5 0,28 5 0,1 1 0,-1 2 0,-27-2 0,-49 6 0,-50-2 0,82-12 0,50 9 0,-1 0 0,-22-2 0,-1 4 0,8 1 0,-1-2 0,-36-8 0,39 5 0,-1 2 0,-37 0 0,44 4 0,-1-2 0,0 0 0,1-2 0,-39-11 0,-84-31 0,130 43 0,-1 0 0,-31-1 0,31 3 0,0 0 0,-31-8 0,-3-6 0,29 8 0,0 0 0,-1 2 0,1 1 0,-33-3 0,39 7 0,-15 0 0,0-2 0,1-1 0,-33-7 0,33 3 0,0-2 0,-51-21 0,69 25 0,-1 0 0,1 1 0,-1 1 0,-15-2 0,15 4 0,1-2 0,0 0 0,0 0 0,-24-11 0,-8-4 0,34 14 0,-1 0 0,1-1 0,0 0 0,-13-9 0,-10-6-1365,18 13-5461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30:57.822"/>
    </inkml:context>
    <inkml:brush xml:id="br0">
      <inkml:brushProperty name="width" value="0.035" units="cm"/>
      <inkml:brushProperty name="height" value="0.035" units="cm"/>
    </inkml:brush>
  </inkml:definitions>
  <inkml:trace contextRef="#ctx0" brushRef="#br0">189 418 24575,'-1'-4'0,"-1"0"0,1 0 0,-1 0 0,0 1 0,0-1 0,-1 0 0,1 1 0,-1-1 0,0 1 0,1 0 0,-5-3 0,-8-12 0,-10-18 0,10 16 0,1 0 0,0-1 0,2-1 0,-12-31 0,12 25 0,7 17 0,0 0 0,1 0 0,0-1 0,1 0 0,-3-19 0,5 28 0,1 1 0,0 0 0,0 0 0,1-1 0,-1 1 0,0 0 0,1-1 0,-1 1 0,1 0 0,0 0 0,0 0 0,0 0 0,0 0 0,0 0 0,0 0 0,1 0 0,-1 0 0,1 0 0,-1 1 0,1-1 0,-1 0 0,1 1 0,0 0 0,0-1 0,0 1 0,0 0 0,0 0 0,0 0 0,0 0 0,0 0 0,0 1 0,1-1 0,-1 1 0,0-1 0,4 1 0,24-4 0,0 2 0,0 1 0,50 4 0,0 1 0,5-5 0,74 3 0,-47 23-1365,-91-23-5461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3:21.371"/>
    </inkml:context>
    <inkml:brush xml:id="br0">
      <inkml:brushProperty name="width" value="0.035" units="cm"/>
      <inkml:brushProperty name="height" value="0.035" units="cm"/>
    </inkml:brush>
  </inkml:definitions>
  <inkml:trace contextRef="#ctx0" brushRef="#br0">1383 193 24575,'0'-2'0,"-1"0"0,1 0 0,0 1 0,-1-1 0,0 0 0,1 0 0,-1 1 0,0-1 0,0 0 0,0 1 0,0-1 0,0 1 0,0-1 0,0 1 0,-1-1 0,1 1 0,0 0 0,-1 0 0,1 0 0,-1 0 0,0 0 0,1 0 0,-4-1 0,-43-15 0,41 16 0,-117-43 0,18 6 0,96 35 0,-12-5 0,-1 2 0,1 1 0,-1 1 0,-39-3 0,39 6 0,1-2 0,-25-5 0,34 4 0,0 2 0,0-1 0,0 2 0,-1 0 0,1 0 0,0 1 0,-1 1 0,1 0 0,-17 4 0,18-2 0,0 1 0,0 0 0,0 0 0,1 1 0,-1 0 0,1 1 0,1 0 0,-1 1 0,-17 15 0,3-1 0,0-2 0,-36 22 0,-9 6 0,34-22 0,-1-1 0,-46 22 0,77-42 0,0 0 0,0 0 0,0 1 0,0 0 0,1 0 0,0 0 0,-6 8 0,-24 22 0,-22 19 0,52-50-13,1 0 0,0 0 1,0 1-1,0 0 0,1-1 0,0 1 0,0 0 0,-4 8 0,-2 4-1236,0-2-5577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3:22.925"/>
    </inkml:context>
    <inkml:brush xml:id="br0">
      <inkml:brushProperty name="width" value="0.035" units="cm"/>
      <inkml:brushProperty name="height" value="0.035" units="cm"/>
    </inkml:brush>
  </inkml:definitions>
  <inkml:trace contextRef="#ctx0" brushRef="#br0">6 148 24575,'1'79'0,"1"-30"0,-2-1 0,-7 52 0,6-99 0,1 0 0,0 1 0,0-1 0,0 0 0,0 1 0,0-1 0,0 0 0,0 1 0,1-1 0,-1 0 0,0 0 0,1 1 0,-1-1 0,1 0 0,-1 0 0,1 1 0,-1-1 0,1 0 0,0 0 0,0 0 0,0 0 0,0 0 0,0 0 0,0 0 0,0 0 0,0-1 0,0 1 0,0 0 0,0 0 0,0-1 0,0 1 0,1-1 0,-1 1 0,0-1 0,0 0 0,1 1 0,-1-1 0,3 0 0,6 1 0,0 0 0,0-1 0,0 0 0,13-2 0,-4 0 0,102 1 0,42-2 0,-161 3 0,0 0 0,0-1 0,0 1 0,0 0 0,0-1 0,0 1 0,0-1 0,0 1 0,0-1 0,0 0 0,-1 0 0,1 0 0,0 0 0,-1 0 0,1-1 0,-1 1 0,3-2 0,-3 1 0,-1 1 0,1-1 0,0 1 0,-1-1 0,0 1 0,1-1 0,-1 1 0,0-1 0,0 1 0,0-1 0,0 0 0,0 1 0,0-1 0,0 1 0,0-1 0,-1 1 0,1-1 0,-1 1 0,1-1 0,-1 1 0,0-1 0,1 1 0,-2-2 0,-98-196 0,50 91 0,45 97-56,-2 0-1,1 1 1,-1 0 0,-13-15-1,8 11-1026,2 1-5743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5:12.087"/>
    </inkml:context>
    <inkml:brush xml:id="br0">
      <inkml:brushProperty name="width" value="0.035" units="cm"/>
      <inkml:brushProperty name="height" value="0.035" units="cm"/>
    </inkml:brush>
  </inkml:definitions>
  <inkml:trace contextRef="#ctx0" brushRef="#br0">1 2022 24575,'0'-1'0,"-1"-21"0,1 0 0,1 0 0,1 0 0,1 0 0,1 0 0,1 0 0,7-21 0,10-32 0,-18 55 0,2 0 0,13-34 0,24-54 0,-4 7 0,-28 74 0,13-52 0,-16 49 0,18-44 0,-4 20 0,-12 26 0,25-45 0,22-46 0,-37 75 0,-5 12 0,34-51 0,14-32 0,-50 86 0,-11 24 0,0-1 0,1 1 0,-1 0 0,1 0 0,0 0 0,6-7 0,38-43 0,47-49 0,-68 78 0,-6 4 0,2 1 0,1 1 0,30-21 0,-21 18 0,36-32 0,-45 35 0,-3 5 0,1 1 0,24-12 0,-16 9 0,-1-1 0,1 1 0,0 2 0,1 1 0,1 1 0,45-12 0,-34 15 0,-22 5 0,0 1 0,38-4 0,46-6 0,-70 8 0,46-2 0,302 9 0,-358 0 0,-1 2 0,34 7 0,31 3 0,-55-9 0,1 1 0,-1 2 0,-1 1 0,34 14 0,19 4 0,-57-19 0,1 1 0,0 1 0,30 13 0,13 3 0,-56-20 0,-1-1 0,1 2 0,-1 0 0,28 17 0,-34-18 0,0 0 0,0-1 0,0 0 0,1-1 0,14 5 0,-13-6 0,-1 1 0,0 1 0,0 0 0,15 9 0,50 24 0,-54-28 0,39 24 0,-40-21 0,37 16 0,0 0 0,-14-2 0,-2 2 0,66 56 0,-89-68-682,31 35-1,-39-37-6143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5:13.336"/>
    </inkml:context>
    <inkml:brush xml:id="br0">
      <inkml:brushProperty name="width" value="0.035" units="cm"/>
      <inkml:brushProperty name="height" value="0.035" units="cm"/>
    </inkml:brush>
  </inkml:definitions>
  <inkml:trace contextRef="#ctx0" brushRef="#br0">1 353 24575,'574'0'0,"-553"1"0,-1 1 0,37 9 0,-35-7 0,1 0 0,25 2 0,-30-6 0,-8 1 0,0 0 0,0-2 0,1 1 0,-1-1 0,13-3 0,-21 4 0,1-1 0,-1 0 0,1 0 0,-1 0 0,1 0 0,-1-1 0,0 1 0,0-1 0,0 1 0,0-1 0,0 0 0,0 0 0,0 0 0,-1 0 0,1 0 0,0 0 0,-1 0 0,0 0 0,0-1 0,1 1 0,-1 0 0,-1-1 0,1 1 0,0-1 0,0-4 0,2-23 0,0 1 0,-3-1 0,-4-47 0,0-5 0,4 28-1365,0 31-5461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5:37.012"/>
    </inkml:context>
    <inkml:brush xml:id="br0">
      <inkml:brushProperty name="width" value="0.035" units="cm"/>
      <inkml:brushProperty name="height" value="0.035" units="cm"/>
    </inkml:brush>
  </inkml:definitions>
  <inkml:trace contextRef="#ctx0" brushRef="#br0">3001 548 24575,'-2'-4'0,"0"-1"0,-1 1 0,1 0 0,-1 0 0,0 0 0,0 0 0,0 0 0,0 1 0,-1 0 0,-5-5 0,3 2 0,-37-32 0,24 21 0,-33-36 0,42 42 0,0 0 0,-1 0 0,0 1 0,-1 1 0,0 0 0,-17-10 0,-4 2 0,-46-18 0,-149-64 0,211 93 0,1 0 0,-1 1 0,-1 1 0,-22-3 0,-8-1 0,-11-5 0,0 3 0,-1 3 0,-80 0 0,118 5 0,0 0 0,1-1 0,-1-1 0,-35-12 0,34 8 0,-1 2 0,-1 1 0,-32-3 0,-73-6 0,74 7 0,-59 0 0,29 6 0,-101 4 0,103 10 0,54-8 0,-47 4 0,37-8 0,9-1 0,-1 1 0,0 2 0,-35 8 0,16-2 0,37-7 0,-1 1 0,0 0 0,1 1 0,-1 1 0,-14 6 0,-116 48 0,56-25 0,71-28 0,-1-1 0,0 0 0,-26 3 0,25-5 0,0 0 0,1 2 0,-21 7 0,26-6-273,0-2 0,0 0 0,0 0 0,-16 1 0,9-3-6553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5:38.273"/>
    </inkml:context>
    <inkml:brush xml:id="br0">
      <inkml:brushProperty name="width" value="0.035" units="cm"/>
      <inkml:brushProperty name="height" value="0.035" units="cm"/>
    </inkml:brush>
  </inkml:definitions>
  <inkml:trace contextRef="#ctx0" brushRef="#br0">406 0 24575,'-1'5'0,"0"-1"0,-1 0 0,1 0 0,-1 0 0,0 0 0,0 0 0,-1 0 0,1 0 0,-6 6 0,-38 46 0,25-31 0,8-12 0,-1-1 0,-1 0 0,0-1 0,0-1 0,-1 0 0,-30 14 0,-3 2 0,29-15 0,13-7 0,0-1 0,0 1 0,0 1 0,1-1 0,0 1 0,0 1 0,-9 9 0,-34 32 0,48-46 0,1-1 0,0 0 0,0 0 0,0 0 0,0 1 0,0-1 0,0 0 0,0 0 0,0 0 0,0 1 0,0-1 0,0 0 0,0 0 0,0 0 0,0 1 0,0-1 0,0 0 0,0 0 0,0 0 0,0 1 0,0-1 0,0 0 0,0 0 0,0 0 0,1 0 0,-1 1 0,0-1 0,0 0 0,0 0 0,0 0 0,0 0 0,0 0 0,1 1 0,-1-1 0,0 0 0,0 0 0,0 0 0,1 0 0,-1 0 0,0 0 0,0 0 0,0 0 0,0 0 0,1 1 0,-1-1 0,0 0 0,0 0 0,0 0 0,1 0 0,-1 0 0,0 0 0,0 0 0,1-1 0,-1 1 0,0 0 0,0 0 0,0 0 0,1 0 0,15 1 0,-16-1 0,23 1 0,-1 0 0,0 2 0,0 0 0,-1 1 0,37 13 0,-21-5 0,-21-7 0,0 0 0,0 1 0,0 0 0,-1 1 0,0 1 0,22 15 0,-29-17 0,0-1 0,1 0 0,0-1 0,0 0 0,0 0 0,0-1 0,13 3 0,33 13 0,-33-10 0,0-1 0,31 7 0,-28-9 0,36 14 0,-61-20 0,1 1 0,0-1 0,0 0 0,-1 1 0,1-1 0,0 0 0,-1 0 0,1 1 0,0-1 0,0 0 0,-1 0 0,1 0 0,0 0 0,0 0 0,0 0 0,-1 0 0,1-1 0,0 1 0,0 0 0,-1 0 0,1 0 0,0-1 0,-1 1 0,1 0 0,0-1 0,-1 1 0,1-1 0,0 1 0,-1-1 0,1 1 0,-1-1 0,1 0 0,1-1 0,-1-1 0,0 1 0,0 0 0,-1-1 0,1 1 0,0 0 0,-1-1 0,0 1 0,1-1 0,-1-3 0,0-5 0,-1 0 0,0 0 0,0 0 0,-3-10 0,-4 0 0,0 1 0,-2 0 0,0 0 0,-17-24 0,-7-14 0,25 43 0,0 1 0,-14-16 0,14 20 0,2 0 0,-1-1 0,1 0 0,-10-21 0,9 14-1365,0 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7:25.566"/>
    </inkml:context>
    <inkml:brush xml:id="br0">
      <inkml:brushProperty name="width" value="0.035" units="cm"/>
      <inkml:brushProperty name="height" value="0.035" units="cm"/>
      <inkml:brushProperty name="color" value="#5B2D90"/>
    </inkml:brush>
  </inkml:definitions>
  <inkml:trace contextRef="#ctx0" brushRef="#br0">30 1122 24575,'-1'-8'0,"0"-1"0,-1 0 0,1 1 0,-7-17 0,-4-24 0,8-200 0,6 140 0,-1 89 0,1 0 0,2 1 0,0-1 0,1 0 0,1 1 0,0 0 0,2 0 0,0 1 0,11-18 0,-5-8 0,-13 38 0,1 0 0,-1 0 0,1 1 0,0-1 0,1 0 0,0 0 0,6-9 0,24-41 0,-28 45 0,0 1 0,1 0 0,1 0 0,-1 1 0,1 0 0,9-9 0,10-8 0,-17 17 0,0 0 0,0 0 0,0 1 0,1 0 0,1 1 0,-1 0 0,17-8 0,-13 10 0,14-7 0,1 1 0,0 1 0,58-11 0,-24 10 0,-34 5 0,43-3 0,-45 6 0,37-8 0,-39 6 0,0 1 0,25-1 0,-7 4 0,214 3 0,-191 11 0,-48-9 0,-1 0 0,20 1 0,-8-4 0,-1 2 0,0 1 0,0 0 0,0 3 0,39 13 0,-36-9 0,35 6 0,-43-12 0,1 1 0,-1 1 0,39 18 0,-48-18 0,0-1 0,1-1 0,17 4 0,-16-5 0,0 1 0,22 10 0,12 3 0,-42-16 0,0 0 0,-1 1 0,1 0 0,-1 0 0,0 0 0,0 1 0,0 0 0,0 0 0,-1 1 0,1 0 0,8 9 0,4 7 0,0-1 0,25 20 0,-30-28 0,0 0 0,-1 0 0,-1 2 0,0-1 0,0 2 0,-1-1 0,11 21 0,-8-8 0,26 34 0,8 16 0,-15 0 0,-24-54 0,0 0 0,22 34 0,-25-47 0,0-1 0,0 1 0,-1 0 0,0 0 0,-1 0 0,0 1 0,3 13 0,14 61 0,14 74 0,-32-148 0,0 1 0,1-1 0,0 0 0,1 0 0,0 0 0,0-1 0,9 12 0,-6-8 0,0 0 0,11 27 0,7 17 0,-19-44 0,0 0 0,-1 0 0,5 19 0,-5-13-1365,1-3-5461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8T02:27:26.637"/>
    </inkml:context>
    <inkml:brush xml:id="br0">
      <inkml:brushProperty name="width" value="0.035" units="cm"/>
      <inkml:brushProperty name="height" value="0.035" units="cm"/>
      <inkml:brushProperty name="color" value="#5B2D90"/>
    </inkml:brush>
  </inkml:definitions>
  <inkml:trace contextRef="#ctx0" brushRef="#br0">1 308 24575,'19'2'0,"0"1"0,0 0 0,0 1 0,0 2 0,-1 0 0,0 0 0,26 15 0,-31-15 0,78 42 0,-68-37 0,0 0 0,26 19 0,9 4 0,-13-5 0,-36-22 0,0-1 0,0 0 0,1 0 0,0-1 0,0 0 0,12 3 0,-20-8 0,-1 1 0,1-1 0,0 0 0,0 0 0,-1 0 0,1 0 0,0 0 0,-1-1 0,1 1 0,0 0 0,-1-1 0,1 1 0,0-1 0,-1 0 0,1 1 0,-1-1 0,1 0 0,-1 0 0,0 0 0,1 0 0,-1 0 0,0-1 0,1 1 0,-1 0 0,0 0 0,0-1 0,1-2 0,3-4 0,0-1 0,-1 1 0,6-18 0,-3 8 0,-1 1 0,0-1 0,-2 0 0,0 1 0,-1-2 0,1-21 0,-3 21 0,2 0 0,0 0 0,1 0 0,10-28 0,-7 24 32,0 0 0,5-29 0,-8 33-324,0 0-1,1 0 1,1 1 0,9-21 0,-6 22-6534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46AE8-3BC0-D6C5-8C93-102533CD60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254903-8DDF-6DBA-4D74-944318498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F09C4C3-9F15-944C-B667-11BF9912ECB5}"/>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5" name="Marcador de pie de página 4">
            <a:extLst>
              <a:ext uri="{FF2B5EF4-FFF2-40B4-BE49-F238E27FC236}">
                <a16:creationId xmlns:a16="http://schemas.microsoft.com/office/drawing/2014/main" id="{310F0CC0-A4CB-DE32-5A45-3A113C7061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3ED2EDC-005D-A984-4670-5EFE31F917B3}"/>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3854545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FED81-03AC-13AE-26D5-EA3477771C7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E519AD3-AABD-5074-5EA4-1D1C997559B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C390EDC-FE18-A6C3-89D0-C7811A3E2EE3}"/>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5" name="Marcador de pie de página 4">
            <a:extLst>
              <a:ext uri="{FF2B5EF4-FFF2-40B4-BE49-F238E27FC236}">
                <a16:creationId xmlns:a16="http://schemas.microsoft.com/office/drawing/2014/main" id="{8B7E2257-454D-4188-2243-5E42A667383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5B76D44-B6AF-1D08-3D3D-74DC7DE8A98A}"/>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367235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3CB030-5B64-9B68-3A24-CC764CDBC9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38A388C-A3B1-5A2B-64A0-E5B6D69BD5F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D81B516-991E-3D3F-577A-919718658E0F}"/>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5" name="Marcador de pie de página 4">
            <a:extLst>
              <a:ext uri="{FF2B5EF4-FFF2-40B4-BE49-F238E27FC236}">
                <a16:creationId xmlns:a16="http://schemas.microsoft.com/office/drawing/2014/main" id="{3910AB16-CE33-B8F7-D3B7-3E8B866C575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B3BC822-10C4-BB32-240B-12F0199B8593}"/>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177415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9A7FB6-7209-EB63-417B-49FF43574B3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F4EA8CB-8195-16C2-E46A-AAE43099DB7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FECDA41-2AC4-FCB9-23FC-24017D1962A8}"/>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5" name="Marcador de pie de página 4">
            <a:extLst>
              <a:ext uri="{FF2B5EF4-FFF2-40B4-BE49-F238E27FC236}">
                <a16:creationId xmlns:a16="http://schemas.microsoft.com/office/drawing/2014/main" id="{C1DABB5D-736B-722E-4007-0B590BAB5EC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B211F8-7545-DE83-B823-A6A62927AE74}"/>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122516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47748-B3FF-129F-1AF8-F9942A8077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271222D-F7D7-EDAE-FED6-613EAF1D52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D82031-8D61-11F7-B746-9B6744421B58}"/>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5" name="Marcador de pie de página 4">
            <a:extLst>
              <a:ext uri="{FF2B5EF4-FFF2-40B4-BE49-F238E27FC236}">
                <a16:creationId xmlns:a16="http://schemas.microsoft.com/office/drawing/2014/main" id="{3F42F4E8-2A5F-7B48-58A2-467A0FC2AB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591366-6FCD-E0EA-2AA8-B1312DCE3CB7}"/>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117579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924C8-99D6-A136-2306-738A141D60D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015AF57-3CDB-7D5D-F81E-27D91D038B9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9576C5A-73D5-CB7E-6ACF-D4CEC81D4A0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5140993-91F8-3D10-5B12-68FCE77F0B93}"/>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6" name="Marcador de pie de página 5">
            <a:extLst>
              <a:ext uri="{FF2B5EF4-FFF2-40B4-BE49-F238E27FC236}">
                <a16:creationId xmlns:a16="http://schemas.microsoft.com/office/drawing/2014/main" id="{6DDEFCA1-3B4B-5CA3-FC2A-29B14FA74C7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EEBAF8A-D0CF-8674-8FDB-A5C328DCED28}"/>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40615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5713C-F8F7-71E2-7058-A7D86886171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331D060-87B1-EF01-A555-40BC1FAA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CEE8B8-C11F-3D0B-1EBF-70D7A9FC637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08124D6-F44D-CE32-13EE-0FE1F2ADA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1FE731F-EAB8-34BA-10C2-EAB46A6380B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1246547-5945-3A6D-826A-0CD9C4F9178D}"/>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8" name="Marcador de pie de página 7">
            <a:extLst>
              <a:ext uri="{FF2B5EF4-FFF2-40B4-BE49-F238E27FC236}">
                <a16:creationId xmlns:a16="http://schemas.microsoft.com/office/drawing/2014/main" id="{8CC6991D-6C01-2F69-BA43-45EDB18218A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974CACF-A921-FBA1-3D88-EBA33261D2C7}"/>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242387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1949D-FB84-D245-A273-3E4B0224AC1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16C1131-C376-5025-67BB-51B0AE7F8888}"/>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4" name="Marcador de pie de página 3">
            <a:extLst>
              <a:ext uri="{FF2B5EF4-FFF2-40B4-BE49-F238E27FC236}">
                <a16:creationId xmlns:a16="http://schemas.microsoft.com/office/drawing/2014/main" id="{6A4B8138-C407-F9DE-4CC4-7E86D6252D8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DB6C421-C7EA-397C-1862-E1EC88A17647}"/>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20661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91B38B6-EA1F-C2CC-E09E-76ABA39DF8CF}"/>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3" name="Marcador de pie de página 2">
            <a:extLst>
              <a:ext uri="{FF2B5EF4-FFF2-40B4-BE49-F238E27FC236}">
                <a16:creationId xmlns:a16="http://schemas.microsoft.com/office/drawing/2014/main" id="{C113FFCC-A802-E47C-70D9-4C4B3C8EADA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E3668CA-ABD3-6B2F-E6D2-10ECCBC7F4E9}"/>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314975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AD245-3685-C179-A927-3188FC1B6A0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9B84571-1223-CEDC-5DB4-66A2D51AB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D2D8793A-1F31-A08F-8275-A11D0E0B0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3BB3101-AC04-5A03-91ED-C38172172456}"/>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6" name="Marcador de pie de página 5">
            <a:extLst>
              <a:ext uri="{FF2B5EF4-FFF2-40B4-BE49-F238E27FC236}">
                <a16:creationId xmlns:a16="http://schemas.microsoft.com/office/drawing/2014/main" id="{6C891FE7-FE8D-EF75-D447-E72963A51CB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1007F3D-57FB-2E96-9AF2-A6CBE6691938}"/>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5812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0DDC6-94D0-514B-0DCD-8CF29B76D9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8879C08-5FE4-DC51-5836-D8F3586D79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F7CE26B-8B0D-093B-92F5-DD625437A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03E8E5-8054-F604-DA2B-AB2E533606FB}"/>
              </a:ext>
            </a:extLst>
          </p:cNvPr>
          <p:cNvSpPr>
            <a:spLocks noGrp="1"/>
          </p:cNvSpPr>
          <p:nvPr>
            <p:ph type="dt" sz="half" idx="10"/>
          </p:nvPr>
        </p:nvSpPr>
        <p:spPr/>
        <p:txBody>
          <a:bodyPr/>
          <a:lstStyle/>
          <a:p>
            <a:fld id="{DE07A8EC-DE22-4B63-9B07-5A10D7EBE9AA}" type="datetimeFigureOut">
              <a:rPr lang="es-MX" smtClean="0"/>
              <a:t>28/01/2025</a:t>
            </a:fld>
            <a:endParaRPr lang="es-MX"/>
          </a:p>
        </p:txBody>
      </p:sp>
      <p:sp>
        <p:nvSpPr>
          <p:cNvPr id="6" name="Marcador de pie de página 5">
            <a:extLst>
              <a:ext uri="{FF2B5EF4-FFF2-40B4-BE49-F238E27FC236}">
                <a16:creationId xmlns:a16="http://schemas.microsoft.com/office/drawing/2014/main" id="{A2D06DA5-6017-FB79-91B5-119C5B88C1F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F5A83CE-F99A-E1EE-B366-F61F3001145E}"/>
              </a:ext>
            </a:extLst>
          </p:cNvPr>
          <p:cNvSpPr>
            <a:spLocks noGrp="1"/>
          </p:cNvSpPr>
          <p:nvPr>
            <p:ph type="sldNum" sz="quarter" idx="12"/>
          </p:nvPr>
        </p:nvSpPr>
        <p:spPr/>
        <p:txBody>
          <a:bodyPr/>
          <a:lstStyle/>
          <a:p>
            <a:fld id="{C803DA0D-6411-43B4-B163-FFE28940AE5E}" type="slidenum">
              <a:rPr lang="es-MX" smtClean="0"/>
              <a:t>‹Nº›</a:t>
            </a:fld>
            <a:endParaRPr lang="es-MX"/>
          </a:p>
        </p:txBody>
      </p:sp>
    </p:spTree>
    <p:extLst>
      <p:ext uri="{BB962C8B-B14F-4D97-AF65-F5344CB8AC3E}">
        <p14:creationId xmlns:p14="http://schemas.microsoft.com/office/powerpoint/2010/main" val="46171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74139D-9A34-E22E-4B3A-3DAF0B27B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741DA43-2A29-1A60-5740-3C722F585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F6A977E-70CF-A642-0754-CD8243594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07A8EC-DE22-4B63-9B07-5A10D7EBE9AA}" type="datetimeFigureOut">
              <a:rPr lang="es-MX" smtClean="0"/>
              <a:t>28/01/2025</a:t>
            </a:fld>
            <a:endParaRPr lang="es-MX"/>
          </a:p>
        </p:txBody>
      </p:sp>
      <p:sp>
        <p:nvSpPr>
          <p:cNvPr id="5" name="Marcador de pie de página 4">
            <a:extLst>
              <a:ext uri="{FF2B5EF4-FFF2-40B4-BE49-F238E27FC236}">
                <a16:creationId xmlns:a16="http://schemas.microsoft.com/office/drawing/2014/main" id="{B4109215-FEAE-833B-893E-70C0EE265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93B3380-3C9A-9F8A-1742-0016BD462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03DA0D-6411-43B4-B163-FFE28940AE5E}" type="slidenum">
              <a:rPr lang="es-MX" smtClean="0"/>
              <a:t>‹Nº›</a:t>
            </a:fld>
            <a:endParaRPr lang="es-MX"/>
          </a:p>
        </p:txBody>
      </p:sp>
    </p:spTree>
    <p:extLst>
      <p:ext uri="{BB962C8B-B14F-4D97-AF65-F5344CB8AC3E}">
        <p14:creationId xmlns:p14="http://schemas.microsoft.com/office/powerpoint/2010/main" val="2378646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18" Type="http://schemas.openxmlformats.org/officeDocument/2006/relationships/image" Target="../media/image12.png"/><Relationship Id="rId26" Type="http://schemas.openxmlformats.org/officeDocument/2006/relationships/image" Target="../media/image16.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2.png"/><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4.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customXml" Target="../ink/ink5.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7.png"/><Relationship Id="rId10" Type="http://schemas.openxmlformats.org/officeDocument/2006/relationships/image" Target="../media/image8.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3.xml"/><Relationship Id="rId30"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E178E-53E2-647B-D900-2A6C6D4E9AEB}"/>
              </a:ext>
            </a:extLst>
          </p:cNvPr>
          <p:cNvSpPr>
            <a:spLocks noGrp="1"/>
          </p:cNvSpPr>
          <p:nvPr>
            <p:ph type="ctrTitle"/>
          </p:nvPr>
        </p:nvSpPr>
        <p:spPr>
          <a:xfrm>
            <a:off x="845575" y="2830349"/>
            <a:ext cx="10648335" cy="2321754"/>
          </a:xfrm>
        </p:spPr>
        <p:txBody>
          <a:bodyPr>
            <a:normAutofit fontScale="90000"/>
          </a:bodyPr>
          <a:lstStyle/>
          <a:p>
            <a:r>
              <a:rPr lang="es-MX" sz="3600" b="1" dirty="0">
                <a:solidFill>
                  <a:schemeClr val="accent4"/>
                </a:solidFill>
              </a:rPr>
              <a:t>ARQUITECTURA DE COMPUTADORAS</a:t>
            </a:r>
            <a:br>
              <a:rPr lang="es-MX" sz="3600" b="1" dirty="0">
                <a:solidFill>
                  <a:schemeClr val="accent4"/>
                </a:solidFill>
              </a:rPr>
            </a:br>
            <a:br>
              <a:rPr lang="es-MX" sz="3600" b="1" dirty="0">
                <a:solidFill>
                  <a:schemeClr val="accent4"/>
                </a:solidFill>
              </a:rPr>
            </a:br>
            <a:br>
              <a:rPr lang="es-MX" sz="3600" b="1" dirty="0">
                <a:solidFill>
                  <a:schemeClr val="accent4"/>
                </a:solidFill>
              </a:rPr>
            </a:br>
            <a:r>
              <a:rPr lang="es-MX" sz="3600" dirty="0">
                <a:solidFill>
                  <a:srgbClr val="364152"/>
                </a:solidFill>
                <a:latin typeface="Inter"/>
              </a:rPr>
              <a:t>Competencia: TEMA 1 Reconocer los conocimientos acerca del funcionamiento del computador</a:t>
            </a:r>
            <a:br>
              <a:rPr lang="es-MX" sz="2000" dirty="0"/>
            </a:br>
            <a:br>
              <a:rPr lang="es-MX" sz="2000" dirty="0"/>
            </a:br>
            <a:r>
              <a:rPr lang="es-MX" sz="3600" b="1" i="0" dirty="0">
                <a:solidFill>
                  <a:srgbClr val="364152"/>
                </a:solidFill>
                <a:effectLst/>
                <a:latin typeface="Inter"/>
              </a:rPr>
              <a:t>¿Cuál creen que es el modelo de arquitectura de cómputo más relevante en la actualidad y por qué?"</a:t>
            </a:r>
            <a:endParaRPr lang="es-MX" sz="3600" b="1" dirty="0">
              <a:solidFill>
                <a:schemeClr val="accent4"/>
              </a:solidFill>
            </a:endParaRPr>
          </a:p>
        </p:txBody>
      </p:sp>
      <p:pic>
        <p:nvPicPr>
          <p:cNvPr id="6" name="Imagen 5">
            <a:extLst>
              <a:ext uri="{FF2B5EF4-FFF2-40B4-BE49-F238E27FC236}">
                <a16:creationId xmlns:a16="http://schemas.microsoft.com/office/drawing/2014/main" id="{F4365064-0623-A37B-78EE-0927B64FD6A2}"/>
              </a:ext>
            </a:extLst>
          </p:cNvPr>
          <p:cNvPicPr>
            <a:picLocks noChangeAspect="1"/>
          </p:cNvPicPr>
          <p:nvPr/>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20598" y="-68054"/>
            <a:ext cx="2524279" cy="2447005"/>
          </a:xfrm>
          <a:prstGeom prst="rect">
            <a:avLst/>
          </a:prstGeom>
          <a:noFill/>
          <a:ln>
            <a:noFill/>
          </a:ln>
        </p:spPr>
      </p:pic>
      <p:sp>
        <p:nvSpPr>
          <p:cNvPr id="8" name="CuadroTexto 7">
            <a:extLst>
              <a:ext uri="{FF2B5EF4-FFF2-40B4-BE49-F238E27FC236}">
                <a16:creationId xmlns:a16="http://schemas.microsoft.com/office/drawing/2014/main" id="{5AD87D49-9A2F-B09A-949F-EFAF3DC9B6FD}"/>
              </a:ext>
            </a:extLst>
          </p:cNvPr>
          <p:cNvSpPr txBox="1"/>
          <p:nvPr/>
        </p:nvSpPr>
        <p:spPr>
          <a:xfrm>
            <a:off x="120598" y="6488668"/>
            <a:ext cx="12071402" cy="369332"/>
          </a:xfrm>
          <a:prstGeom prst="rect">
            <a:avLst/>
          </a:prstGeom>
          <a:solidFill>
            <a:srgbClr val="813029"/>
          </a:solidFill>
        </p:spPr>
        <p:txBody>
          <a:bodyPr wrap="square">
            <a:spAutoFit/>
          </a:bodyPr>
          <a:lstStyle/>
          <a:p>
            <a:r>
              <a:rPr lang="es-MX" b="1" dirty="0">
                <a:solidFill>
                  <a:schemeClr val="bg1"/>
                </a:solidFill>
              </a:rPr>
              <a:t>Facilitador: M en E Sonia Serna</a:t>
            </a:r>
          </a:p>
        </p:txBody>
      </p:sp>
    </p:spTree>
    <p:extLst>
      <p:ext uri="{BB962C8B-B14F-4D97-AF65-F5344CB8AC3E}">
        <p14:creationId xmlns:p14="http://schemas.microsoft.com/office/powerpoint/2010/main" val="1834378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A88B8-D2CD-8198-DB2D-CA44AB4CBB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134B663-5EB8-10A3-CA33-9386194F1C1E}"/>
              </a:ext>
            </a:extLst>
          </p:cNvPr>
          <p:cNvSpPr>
            <a:spLocks noGrp="1"/>
          </p:cNvSpPr>
          <p:nvPr>
            <p:ph type="title"/>
          </p:nvPr>
        </p:nvSpPr>
        <p:spPr>
          <a:xfrm>
            <a:off x="311683" y="256737"/>
            <a:ext cx="10515600" cy="903236"/>
          </a:xfrm>
        </p:spPr>
        <p:txBody>
          <a:bodyPr>
            <a:normAutofit/>
          </a:bodyPr>
          <a:lstStyle/>
          <a:p>
            <a:r>
              <a:rPr lang="pt-BR" sz="2400" b="1" dirty="0">
                <a:solidFill>
                  <a:schemeClr val="accent4"/>
                </a:solidFill>
              </a:rPr>
              <a:t>1.1.1 Modelos de arquitetura</a:t>
            </a:r>
            <a:endParaRPr lang="es-MX" sz="5400" b="1" dirty="0">
              <a:solidFill>
                <a:schemeClr val="accent4"/>
              </a:solidFill>
            </a:endParaRPr>
          </a:p>
        </p:txBody>
      </p:sp>
      <p:sp>
        <p:nvSpPr>
          <p:cNvPr id="4" name="CuadroTexto 3">
            <a:extLst>
              <a:ext uri="{FF2B5EF4-FFF2-40B4-BE49-F238E27FC236}">
                <a16:creationId xmlns:a16="http://schemas.microsoft.com/office/drawing/2014/main" id="{3FB85F09-7622-4D19-C5B1-ABD761ED3236}"/>
              </a:ext>
            </a:extLst>
          </p:cNvPr>
          <p:cNvSpPr txBox="1"/>
          <p:nvPr/>
        </p:nvSpPr>
        <p:spPr>
          <a:xfrm>
            <a:off x="7469567" y="-47551"/>
            <a:ext cx="6096000" cy="441788"/>
          </a:xfrm>
          <a:prstGeom prst="rect">
            <a:avLst/>
          </a:prstGeom>
          <a:noFill/>
        </p:spPr>
        <p:txBody>
          <a:bodyPr wrap="square">
            <a:spAutoFit/>
          </a:bodyPr>
          <a:lstStyle/>
          <a:p>
            <a:pPr algn="l">
              <a:lnSpc>
                <a:spcPts val="3000"/>
              </a:lnSpc>
              <a:spcBef>
                <a:spcPts val="3600"/>
              </a:spcBef>
              <a:spcAft>
                <a:spcPts val="1800"/>
              </a:spcAft>
            </a:pPr>
            <a:r>
              <a:rPr lang="es-MX" b="1" i="0" dirty="0">
                <a:solidFill>
                  <a:srgbClr val="111111"/>
                </a:solidFill>
                <a:effectLst/>
                <a:latin typeface="Tofino"/>
              </a:rPr>
              <a:t>Procesadores Intel Core de 13ª generación</a:t>
            </a:r>
          </a:p>
        </p:txBody>
      </p:sp>
      <p:sp>
        <p:nvSpPr>
          <p:cNvPr id="5" name="CuadroTexto 4">
            <a:extLst>
              <a:ext uri="{FF2B5EF4-FFF2-40B4-BE49-F238E27FC236}">
                <a16:creationId xmlns:a16="http://schemas.microsoft.com/office/drawing/2014/main" id="{F4312677-D4B0-622B-79E8-4868B051F7A7}"/>
              </a:ext>
            </a:extLst>
          </p:cNvPr>
          <p:cNvSpPr txBox="1"/>
          <p:nvPr/>
        </p:nvSpPr>
        <p:spPr>
          <a:xfrm>
            <a:off x="311683" y="1359663"/>
            <a:ext cx="10205884" cy="5339923"/>
          </a:xfrm>
          <a:prstGeom prst="rect">
            <a:avLst/>
          </a:prstGeom>
          <a:noFill/>
        </p:spPr>
        <p:txBody>
          <a:bodyPr wrap="square">
            <a:spAutoFit/>
          </a:bodyPr>
          <a:lstStyle/>
          <a:p>
            <a:pPr algn="just"/>
            <a:r>
              <a:rPr lang="es-MX" sz="2400" b="0" i="0" dirty="0">
                <a:solidFill>
                  <a:srgbClr val="364152"/>
                </a:solidFill>
                <a:effectLst/>
                <a:latin typeface="Inter"/>
              </a:rPr>
              <a:t>El modelo de </a:t>
            </a:r>
            <a:r>
              <a:rPr lang="es-MX" sz="2400" b="1" i="0" dirty="0" err="1">
                <a:solidFill>
                  <a:schemeClr val="accent5"/>
                </a:solidFill>
                <a:effectLst/>
                <a:latin typeface="Inter"/>
              </a:rPr>
              <a:t>von</a:t>
            </a:r>
            <a:r>
              <a:rPr lang="es-MX" sz="2400" b="1" i="0" dirty="0">
                <a:solidFill>
                  <a:schemeClr val="accent5"/>
                </a:solidFill>
                <a:effectLst/>
                <a:latin typeface="Inter"/>
              </a:rPr>
              <a:t> Neumann </a:t>
            </a:r>
            <a:r>
              <a:rPr lang="es-MX" sz="2400" b="0" i="0" dirty="0">
                <a:solidFill>
                  <a:srgbClr val="364152"/>
                </a:solidFill>
                <a:effectLst/>
                <a:latin typeface="Inter"/>
              </a:rPr>
              <a:t>es la base de la arquitectura de las computadoras modernas. Este modelo fue propuesto por John </a:t>
            </a:r>
            <a:r>
              <a:rPr lang="es-MX" sz="2400" b="0" i="0" dirty="0" err="1">
                <a:solidFill>
                  <a:srgbClr val="364152"/>
                </a:solidFill>
                <a:effectLst/>
                <a:latin typeface="Inter"/>
              </a:rPr>
              <a:t>von</a:t>
            </a:r>
            <a:r>
              <a:rPr lang="es-MX" sz="2400" b="0" i="0" dirty="0">
                <a:solidFill>
                  <a:srgbClr val="364152"/>
                </a:solidFill>
                <a:effectLst/>
                <a:latin typeface="Inter"/>
              </a:rPr>
              <a:t> Neumann y presenta varias características fundamentales que permiten a las computadoras funcionar de manera eficiente.</a:t>
            </a:r>
          </a:p>
          <a:p>
            <a:pPr algn="just"/>
            <a:endParaRPr lang="es-MX" sz="2400" dirty="0">
              <a:solidFill>
                <a:srgbClr val="364152"/>
              </a:solidFill>
              <a:latin typeface="Inter"/>
            </a:endParaRPr>
          </a:p>
          <a:p>
            <a:pPr algn="just"/>
            <a:r>
              <a:rPr lang="es-MX" sz="2400" b="1" i="0" dirty="0">
                <a:solidFill>
                  <a:srgbClr val="364152"/>
                </a:solidFill>
                <a:effectLst/>
                <a:latin typeface="Inter"/>
              </a:rPr>
              <a:t>Características Principales</a:t>
            </a:r>
          </a:p>
          <a:p>
            <a:pPr algn="just"/>
            <a:endParaRPr lang="es-MX" sz="2400" dirty="0">
              <a:solidFill>
                <a:srgbClr val="364152"/>
              </a:solidFill>
              <a:latin typeface="Inter"/>
            </a:endParaRPr>
          </a:p>
          <a:p>
            <a:pPr algn="just">
              <a:spcBef>
                <a:spcPts val="600"/>
              </a:spcBef>
              <a:spcAft>
                <a:spcPts val="1200"/>
              </a:spcAft>
              <a:buFont typeface="+mj-lt"/>
              <a:buAutoNum type="arabicPeriod"/>
            </a:pPr>
            <a:r>
              <a:rPr lang="es-MX" sz="2400" b="1" dirty="0">
                <a:solidFill>
                  <a:srgbClr val="364152"/>
                </a:solidFill>
                <a:latin typeface="Inter"/>
              </a:rPr>
              <a:t>Programa almacenado: </a:t>
            </a:r>
            <a:r>
              <a:rPr lang="es-MX" sz="2400" dirty="0">
                <a:solidFill>
                  <a:srgbClr val="364152"/>
                </a:solidFill>
                <a:latin typeface="Inter"/>
              </a:rPr>
              <a:t>Una de las ideas más revolucionarias de </a:t>
            </a:r>
            <a:r>
              <a:rPr lang="es-MX" sz="2400" dirty="0" err="1">
                <a:solidFill>
                  <a:srgbClr val="364152"/>
                </a:solidFill>
                <a:latin typeface="Inter"/>
              </a:rPr>
              <a:t>von</a:t>
            </a:r>
            <a:r>
              <a:rPr lang="es-MX" sz="2400" dirty="0">
                <a:solidFill>
                  <a:srgbClr val="364152"/>
                </a:solidFill>
                <a:latin typeface="Inter"/>
              </a:rPr>
              <a:t> Neumann fue almacenar tanto los datos como las instrucciones en la misma memoria. Esto significa que los programas pueden ser almacenados en la memoria de la computadora y ejecutados cuando sea necesario. Por ejemplo, cuando abres un programa como un procesador de texto, el software está almacenado en la memoria y la computadora puede acceder a él para realizar tareas de edición de texto.</a:t>
            </a:r>
          </a:p>
        </p:txBody>
      </p:sp>
    </p:spTree>
    <p:extLst>
      <p:ext uri="{BB962C8B-B14F-4D97-AF65-F5344CB8AC3E}">
        <p14:creationId xmlns:p14="http://schemas.microsoft.com/office/powerpoint/2010/main" val="367123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87FCD-41B5-1470-C740-D339B1D3970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797477-44DA-3583-7A6A-3C6AFDA61955}"/>
              </a:ext>
            </a:extLst>
          </p:cNvPr>
          <p:cNvSpPr>
            <a:spLocks noGrp="1"/>
          </p:cNvSpPr>
          <p:nvPr>
            <p:ph type="title"/>
          </p:nvPr>
        </p:nvSpPr>
        <p:spPr>
          <a:xfrm>
            <a:off x="641554" y="158414"/>
            <a:ext cx="10515600" cy="903236"/>
          </a:xfrm>
        </p:spPr>
        <p:txBody>
          <a:bodyPr>
            <a:normAutofit/>
          </a:bodyPr>
          <a:lstStyle/>
          <a:p>
            <a:r>
              <a:rPr lang="pt-BR" sz="2400" b="1" dirty="0">
                <a:solidFill>
                  <a:schemeClr val="accent4"/>
                </a:solidFill>
              </a:rPr>
              <a:t>1.1.1 Modelos de arquitetura </a:t>
            </a:r>
            <a:r>
              <a:rPr lang="pt-BR" sz="2400" b="1" dirty="0" err="1">
                <a:solidFill>
                  <a:schemeClr val="accent4"/>
                </a:solidFill>
              </a:rPr>
              <a:t>Clásicos</a:t>
            </a:r>
            <a:endParaRPr lang="es-MX" sz="5400" b="1" dirty="0">
              <a:solidFill>
                <a:schemeClr val="accent4"/>
              </a:solidFill>
            </a:endParaRPr>
          </a:p>
        </p:txBody>
      </p:sp>
      <p:sp>
        <p:nvSpPr>
          <p:cNvPr id="4" name="CuadroTexto 3">
            <a:extLst>
              <a:ext uri="{FF2B5EF4-FFF2-40B4-BE49-F238E27FC236}">
                <a16:creationId xmlns:a16="http://schemas.microsoft.com/office/drawing/2014/main" id="{4E7EAD46-9554-B63D-53B6-6AD276670F6D}"/>
              </a:ext>
            </a:extLst>
          </p:cNvPr>
          <p:cNvSpPr txBox="1"/>
          <p:nvPr/>
        </p:nvSpPr>
        <p:spPr>
          <a:xfrm>
            <a:off x="7469567" y="-47551"/>
            <a:ext cx="6096000" cy="441788"/>
          </a:xfrm>
          <a:prstGeom prst="rect">
            <a:avLst/>
          </a:prstGeom>
          <a:noFill/>
        </p:spPr>
        <p:txBody>
          <a:bodyPr wrap="square">
            <a:spAutoFit/>
          </a:bodyPr>
          <a:lstStyle/>
          <a:p>
            <a:pPr algn="l">
              <a:lnSpc>
                <a:spcPts val="3000"/>
              </a:lnSpc>
              <a:spcBef>
                <a:spcPts val="3600"/>
              </a:spcBef>
              <a:spcAft>
                <a:spcPts val="1800"/>
              </a:spcAft>
            </a:pPr>
            <a:r>
              <a:rPr lang="es-MX" b="1" i="0" dirty="0">
                <a:solidFill>
                  <a:srgbClr val="111111"/>
                </a:solidFill>
                <a:effectLst/>
                <a:latin typeface="Tofino"/>
              </a:rPr>
              <a:t>Procesadores Intel Core de 13ª generación</a:t>
            </a:r>
          </a:p>
        </p:txBody>
      </p:sp>
      <p:sp>
        <p:nvSpPr>
          <p:cNvPr id="5" name="CuadroTexto 4">
            <a:extLst>
              <a:ext uri="{FF2B5EF4-FFF2-40B4-BE49-F238E27FC236}">
                <a16:creationId xmlns:a16="http://schemas.microsoft.com/office/drawing/2014/main" id="{E4211216-1799-AC4A-A1EF-430931713E97}"/>
              </a:ext>
            </a:extLst>
          </p:cNvPr>
          <p:cNvSpPr txBox="1"/>
          <p:nvPr/>
        </p:nvSpPr>
        <p:spPr>
          <a:xfrm>
            <a:off x="324463" y="1102578"/>
            <a:ext cx="11149781" cy="5155257"/>
          </a:xfrm>
          <a:prstGeom prst="rect">
            <a:avLst/>
          </a:prstGeom>
          <a:noFill/>
        </p:spPr>
        <p:txBody>
          <a:bodyPr wrap="square">
            <a:spAutoFit/>
          </a:bodyPr>
          <a:lstStyle/>
          <a:p>
            <a:pPr marL="457200" indent="-457200" algn="l">
              <a:spcBef>
                <a:spcPts val="300"/>
              </a:spcBef>
              <a:spcAft>
                <a:spcPts val="1200"/>
              </a:spcAft>
              <a:buFont typeface="+mj-lt"/>
              <a:buAutoNum type="arabicPeriod" startAt="2"/>
            </a:pPr>
            <a:r>
              <a:rPr lang="es-MX" sz="2400" dirty="0">
                <a:solidFill>
                  <a:srgbClr val="364152"/>
                </a:solidFill>
                <a:latin typeface="Inter"/>
              </a:rPr>
              <a:t>Ciclo de </a:t>
            </a:r>
            <a:r>
              <a:rPr lang="es-MX" sz="2400" dirty="0" err="1">
                <a:solidFill>
                  <a:srgbClr val="364152"/>
                </a:solidFill>
                <a:latin typeface="Inter"/>
              </a:rPr>
              <a:t>instrucción:El</a:t>
            </a:r>
            <a:r>
              <a:rPr lang="es-MX" sz="2400" dirty="0">
                <a:solidFill>
                  <a:srgbClr val="364152"/>
                </a:solidFill>
                <a:latin typeface="Inter"/>
              </a:rPr>
              <a:t> ciclo de instrucción es el corazón del funcionamiento de una computadora basada en </a:t>
            </a:r>
            <a:r>
              <a:rPr lang="es-MX" sz="2400" dirty="0" err="1">
                <a:solidFill>
                  <a:srgbClr val="364152"/>
                </a:solidFill>
                <a:latin typeface="Inter"/>
              </a:rPr>
              <a:t>von</a:t>
            </a:r>
            <a:r>
              <a:rPr lang="es-MX" sz="2400" dirty="0">
                <a:solidFill>
                  <a:srgbClr val="364152"/>
                </a:solidFill>
                <a:latin typeface="Inter"/>
              </a:rPr>
              <a:t> Neumann. Este ciclo se repite continuamente y consta de cuatro etapas principales:</a:t>
            </a:r>
          </a:p>
          <a:p>
            <a:pPr marL="1371600" lvl="2" indent="-457200" algn="l">
              <a:spcBef>
                <a:spcPts val="600"/>
              </a:spcBef>
              <a:spcAft>
                <a:spcPts val="1200"/>
              </a:spcAft>
              <a:buFont typeface="Arial" panose="020B0604020202020204" pitchFamily="34" charset="0"/>
              <a:buChar char="•"/>
            </a:pPr>
            <a:r>
              <a:rPr lang="es-MX" sz="2400" dirty="0">
                <a:solidFill>
                  <a:srgbClr val="364152"/>
                </a:solidFill>
                <a:latin typeface="Inter"/>
              </a:rPr>
              <a:t>Buscar la instrucción: La CPU obtiene la siguiente instrucción de la memoria.</a:t>
            </a:r>
          </a:p>
          <a:p>
            <a:pPr marL="1371600" lvl="2" indent="-457200" algn="l">
              <a:spcBef>
                <a:spcPts val="300"/>
              </a:spcBef>
              <a:spcAft>
                <a:spcPts val="1200"/>
              </a:spcAft>
              <a:buFont typeface="Arial" panose="020B0604020202020204" pitchFamily="34" charset="0"/>
              <a:buChar char="•"/>
            </a:pPr>
            <a:r>
              <a:rPr lang="es-MX" sz="2400" dirty="0">
                <a:solidFill>
                  <a:srgbClr val="364152"/>
                </a:solidFill>
                <a:latin typeface="Inter"/>
              </a:rPr>
              <a:t>Decodificarla: La CPU interpreta lo que debe hacer con la instrucción.</a:t>
            </a:r>
          </a:p>
          <a:p>
            <a:pPr marL="1371600" lvl="2" indent="-457200" algn="l">
              <a:spcBef>
                <a:spcPts val="300"/>
              </a:spcBef>
              <a:spcAft>
                <a:spcPts val="1200"/>
              </a:spcAft>
              <a:buFont typeface="Arial" panose="020B0604020202020204" pitchFamily="34" charset="0"/>
              <a:buChar char="•"/>
            </a:pPr>
            <a:r>
              <a:rPr lang="es-MX" sz="2400" dirty="0">
                <a:solidFill>
                  <a:srgbClr val="364152"/>
                </a:solidFill>
                <a:latin typeface="Inter"/>
              </a:rPr>
              <a:t>Ejecutarla: La CPU realiza la operación necesaria, como sumar dos números.</a:t>
            </a:r>
          </a:p>
          <a:p>
            <a:pPr marL="1371600" lvl="2" indent="-457200" algn="l">
              <a:spcBef>
                <a:spcPts val="300"/>
              </a:spcBef>
              <a:spcAft>
                <a:spcPts val="1200"/>
              </a:spcAft>
              <a:buFont typeface="Arial" panose="020B0604020202020204" pitchFamily="34" charset="0"/>
              <a:buChar char="•"/>
            </a:pPr>
            <a:r>
              <a:rPr lang="es-MX" sz="2400" dirty="0">
                <a:solidFill>
                  <a:srgbClr val="364152"/>
                </a:solidFill>
                <a:latin typeface="Inter"/>
              </a:rPr>
              <a:t>Almacenar el resultado: La CPU guarda el resultado de la operación en la memoria.</a:t>
            </a:r>
          </a:p>
          <a:p>
            <a:pPr lvl="1" algn="l">
              <a:spcBef>
                <a:spcPts val="300"/>
              </a:spcBef>
              <a:spcAft>
                <a:spcPts val="1200"/>
              </a:spcAft>
            </a:pPr>
            <a:r>
              <a:rPr lang="es-MX" sz="2400" dirty="0">
                <a:solidFill>
                  <a:srgbClr val="364152"/>
                </a:solidFill>
                <a:latin typeface="Inter"/>
              </a:rPr>
              <a:t>Por ejemplo, al realizar la operación 3+53+5, la CPU sigue estas etapas: primero busca la instrucción de sumar, luego interpreta que debe sumar 3 y 5, ejecuta la suma para obtener 8 y finalmente almacena el resultado</a:t>
            </a:r>
            <a:r>
              <a:rPr lang="es-MX" sz="2400" b="0" i="0" dirty="0">
                <a:solidFill>
                  <a:srgbClr val="364152"/>
                </a:solidFill>
                <a:effectLst/>
                <a:latin typeface="Inter"/>
              </a:rPr>
              <a:t>.</a:t>
            </a:r>
          </a:p>
        </p:txBody>
      </p:sp>
    </p:spTree>
    <p:extLst>
      <p:ext uri="{BB962C8B-B14F-4D97-AF65-F5344CB8AC3E}">
        <p14:creationId xmlns:p14="http://schemas.microsoft.com/office/powerpoint/2010/main" val="138675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08393-6D21-6C1C-C21F-979F31D404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B59C150-526D-5946-03E1-AADF4D1837C6}"/>
              </a:ext>
            </a:extLst>
          </p:cNvPr>
          <p:cNvSpPr>
            <a:spLocks noGrp="1"/>
          </p:cNvSpPr>
          <p:nvPr>
            <p:ph type="title"/>
          </p:nvPr>
        </p:nvSpPr>
        <p:spPr>
          <a:xfrm>
            <a:off x="641554" y="158414"/>
            <a:ext cx="10515600" cy="903236"/>
          </a:xfrm>
        </p:spPr>
        <p:txBody>
          <a:bodyPr>
            <a:normAutofit/>
          </a:bodyPr>
          <a:lstStyle/>
          <a:p>
            <a:r>
              <a:rPr lang="pt-BR" sz="2400" b="1" dirty="0">
                <a:solidFill>
                  <a:schemeClr val="accent4"/>
                </a:solidFill>
              </a:rPr>
              <a:t>1.1.1 Modelos de arquitetura</a:t>
            </a:r>
            <a:endParaRPr lang="es-MX" sz="5400" b="1" dirty="0">
              <a:solidFill>
                <a:schemeClr val="accent4"/>
              </a:solidFill>
            </a:endParaRPr>
          </a:p>
        </p:txBody>
      </p:sp>
      <p:sp>
        <p:nvSpPr>
          <p:cNvPr id="5" name="CuadroTexto 4">
            <a:extLst>
              <a:ext uri="{FF2B5EF4-FFF2-40B4-BE49-F238E27FC236}">
                <a16:creationId xmlns:a16="http://schemas.microsoft.com/office/drawing/2014/main" id="{EA1B5AB3-6523-87EC-B420-A319B7D30372}"/>
              </a:ext>
            </a:extLst>
          </p:cNvPr>
          <p:cNvSpPr txBox="1"/>
          <p:nvPr/>
        </p:nvSpPr>
        <p:spPr>
          <a:xfrm>
            <a:off x="537086" y="960649"/>
            <a:ext cx="11117827" cy="6109365"/>
          </a:xfrm>
          <a:prstGeom prst="rect">
            <a:avLst/>
          </a:prstGeom>
          <a:noFill/>
        </p:spPr>
        <p:txBody>
          <a:bodyPr wrap="square">
            <a:spAutoFit/>
          </a:bodyPr>
          <a:lstStyle/>
          <a:p>
            <a:pPr algn="just">
              <a:spcBef>
                <a:spcPts val="300"/>
              </a:spcBef>
              <a:spcAft>
                <a:spcPts val="1200"/>
              </a:spcAft>
              <a:buFont typeface="+mj-lt"/>
              <a:buAutoNum type="arabicPeriod"/>
            </a:pPr>
            <a:r>
              <a:rPr lang="es-MX" sz="2400" dirty="0">
                <a:solidFill>
                  <a:srgbClr val="364152"/>
                </a:solidFill>
                <a:latin typeface="Inter"/>
              </a:rPr>
              <a:t>Cuello de botella de </a:t>
            </a:r>
            <a:r>
              <a:rPr lang="es-MX" sz="2400" dirty="0" err="1">
                <a:solidFill>
                  <a:srgbClr val="364152"/>
                </a:solidFill>
                <a:latin typeface="Inter"/>
              </a:rPr>
              <a:t>von</a:t>
            </a:r>
            <a:r>
              <a:rPr lang="es-MX" sz="2400" dirty="0">
                <a:solidFill>
                  <a:srgbClr val="364152"/>
                </a:solidFill>
                <a:latin typeface="Inter"/>
              </a:rPr>
              <a:t> Neumann:</a:t>
            </a:r>
          </a:p>
          <a:p>
            <a:pPr marL="742950" lvl="1" indent="-285750" algn="just">
              <a:spcBef>
                <a:spcPts val="600"/>
              </a:spcBef>
              <a:spcAft>
                <a:spcPts val="1200"/>
              </a:spcAft>
              <a:buFont typeface="+mj-lt"/>
              <a:buAutoNum type="arabicPeriod"/>
            </a:pPr>
            <a:r>
              <a:rPr lang="es-MX" sz="2400" dirty="0">
                <a:solidFill>
                  <a:srgbClr val="364152"/>
                </a:solidFill>
                <a:latin typeface="Inter"/>
              </a:rPr>
              <a:t>Un cuello de botella se refiere a una limitación en el rendimiento. En el modelo de </a:t>
            </a:r>
            <a:r>
              <a:rPr lang="es-MX" sz="2400" dirty="0" err="1">
                <a:solidFill>
                  <a:srgbClr val="364152"/>
                </a:solidFill>
                <a:latin typeface="Inter"/>
              </a:rPr>
              <a:t>von</a:t>
            </a:r>
            <a:r>
              <a:rPr lang="es-MX" sz="2400" dirty="0">
                <a:solidFill>
                  <a:srgbClr val="364152"/>
                </a:solidFill>
                <a:latin typeface="Inter"/>
              </a:rPr>
              <a:t> Neumann, esto ocurre cuando la CPU tiene que esperar a que los datos se transfieran desde la memoria. Esto puede limitar la velocidad de procesamiento, ya que la CPU no puede hacer nada mientras espera. Por ejemplo, si una computadora necesita procesar grandes cantidades de datos, la velocidad de transferencia entre la CPU y la memoria puede ralentizar el procesamiento.</a:t>
            </a:r>
          </a:p>
          <a:p>
            <a:pPr algn="just">
              <a:spcBef>
                <a:spcPts val="1500"/>
              </a:spcBef>
              <a:spcAft>
                <a:spcPts val="1500"/>
              </a:spcAft>
            </a:pPr>
            <a:r>
              <a:rPr lang="es-MX" sz="2400" b="1" dirty="0">
                <a:solidFill>
                  <a:schemeClr val="accent5"/>
                </a:solidFill>
                <a:latin typeface="Inter"/>
              </a:rPr>
              <a:t>Limitaciones</a:t>
            </a:r>
          </a:p>
          <a:p>
            <a:pPr algn="just">
              <a:spcBef>
                <a:spcPts val="600"/>
              </a:spcBef>
              <a:spcAft>
                <a:spcPts val="1200"/>
              </a:spcAft>
              <a:buFont typeface="+mj-lt"/>
              <a:buAutoNum type="arabicPeriod"/>
            </a:pPr>
            <a:r>
              <a:rPr lang="es-MX" sz="2400" dirty="0">
                <a:solidFill>
                  <a:srgbClr val="364152"/>
                </a:solidFill>
                <a:latin typeface="Inter"/>
              </a:rPr>
              <a:t>Velocidad de transferencia de datos:</a:t>
            </a:r>
          </a:p>
          <a:p>
            <a:pPr marL="742950" lvl="1" indent="-285750" algn="just">
              <a:spcBef>
                <a:spcPts val="600"/>
              </a:spcBef>
              <a:spcAft>
                <a:spcPts val="1200"/>
              </a:spcAft>
              <a:buFont typeface="+mj-lt"/>
              <a:buAutoNum type="arabicPeriod"/>
            </a:pPr>
            <a:r>
              <a:rPr lang="es-MX" sz="2400" dirty="0">
                <a:solidFill>
                  <a:srgbClr val="364152"/>
                </a:solidFill>
                <a:latin typeface="Inter"/>
              </a:rPr>
              <a:t>La velocidad a la que los datos se mueven entre la CPU y la memoria es un factor limitante en el rendimiento general de una computadora. Si la CPU es muy rápida pero la memoria es lenta, la computadora no funcionará de manera eficiente.</a:t>
            </a:r>
          </a:p>
          <a:p>
            <a:pPr marL="742950" lvl="1" indent="-285750" algn="l">
              <a:spcBef>
                <a:spcPts val="600"/>
              </a:spcBef>
              <a:spcAft>
                <a:spcPts val="1200"/>
              </a:spcAft>
              <a:buFont typeface="+mj-lt"/>
              <a:buAutoNum type="arabicPeriod"/>
            </a:pPr>
            <a:endParaRPr lang="es-MX" b="0" i="0" dirty="0">
              <a:solidFill>
                <a:srgbClr val="364152"/>
              </a:solidFill>
              <a:effectLst/>
              <a:latin typeface="Inter"/>
            </a:endParaRPr>
          </a:p>
        </p:txBody>
      </p:sp>
    </p:spTree>
    <p:extLst>
      <p:ext uri="{BB962C8B-B14F-4D97-AF65-F5344CB8AC3E}">
        <p14:creationId xmlns:p14="http://schemas.microsoft.com/office/powerpoint/2010/main" val="124789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D7FA9-FF4F-1B0C-A8D8-A57C22327025}"/>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A454F7CA-454F-359D-77E4-4BFF61ECD419}"/>
              </a:ext>
            </a:extLst>
          </p:cNvPr>
          <p:cNvPicPr>
            <a:picLocks noChangeAspect="1"/>
          </p:cNvPicPr>
          <p:nvPr/>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20599" y="-68053"/>
            <a:ext cx="1314912" cy="1274660"/>
          </a:xfrm>
          <a:prstGeom prst="rect">
            <a:avLst/>
          </a:prstGeom>
          <a:noFill/>
          <a:ln>
            <a:noFill/>
          </a:ln>
        </p:spPr>
      </p:pic>
      <p:sp>
        <p:nvSpPr>
          <p:cNvPr id="7" name="CuadroTexto 6">
            <a:extLst>
              <a:ext uri="{FF2B5EF4-FFF2-40B4-BE49-F238E27FC236}">
                <a16:creationId xmlns:a16="http://schemas.microsoft.com/office/drawing/2014/main" id="{CEC95B46-9198-8946-9411-452EF459E449}"/>
              </a:ext>
            </a:extLst>
          </p:cNvPr>
          <p:cNvSpPr txBox="1"/>
          <p:nvPr/>
        </p:nvSpPr>
        <p:spPr>
          <a:xfrm>
            <a:off x="0" y="6008942"/>
            <a:ext cx="12192000" cy="849058"/>
          </a:xfrm>
          <a:prstGeom prst="rect">
            <a:avLst/>
          </a:prstGeom>
          <a:solidFill>
            <a:srgbClr val="813029"/>
          </a:solidFill>
        </p:spPr>
        <p:style>
          <a:lnRef idx="3">
            <a:schemeClr val="lt1"/>
          </a:lnRef>
          <a:fillRef idx="1">
            <a:schemeClr val="accent4"/>
          </a:fillRef>
          <a:effectRef idx="1">
            <a:schemeClr val="accent4"/>
          </a:effectRef>
          <a:fontRef idx="minor">
            <a:schemeClr val="lt1"/>
          </a:fontRef>
        </p:style>
        <p:txBody>
          <a:bodyPr wrap="square" rtlCol="0">
            <a:spAutoFit/>
          </a:bodyPr>
          <a:lstStyle/>
          <a:p>
            <a:endParaRPr lang="es-MX" dirty="0"/>
          </a:p>
        </p:txBody>
      </p:sp>
      <p:sp>
        <p:nvSpPr>
          <p:cNvPr id="8" name="CuadroTexto 7">
            <a:extLst>
              <a:ext uri="{FF2B5EF4-FFF2-40B4-BE49-F238E27FC236}">
                <a16:creationId xmlns:a16="http://schemas.microsoft.com/office/drawing/2014/main" id="{5FEBF19A-6BC9-0366-19F5-773E496D4E58}"/>
              </a:ext>
            </a:extLst>
          </p:cNvPr>
          <p:cNvSpPr txBox="1"/>
          <p:nvPr/>
        </p:nvSpPr>
        <p:spPr>
          <a:xfrm>
            <a:off x="384071" y="6433471"/>
            <a:ext cx="6096000" cy="369332"/>
          </a:xfrm>
          <a:prstGeom prst="rect">
            <a:avLst/>
          </a:prstGeom>
          <a:solidFill>
            <a:srgbClr val="813029"/>
          </a:solidFill>
        </p:spPr>
        <p:txBody>
          <a:bodyPr wrap="square">
            <a:spAutoFit/>
          </a:bodyPr>
          <a:lstStyle/>
          <a:p>
            <a:r>
              <a:rPr lang="es-MX" b="1" dirty="0">
                <a:solidFill>
                  <a:schemeClr val="bg1"/>
                </a:solidFill>
              </a:rPr>
              <a:t>Facilitador: M en E Sonia Serna</a:t>
            </a:r>
          </a:p>
        </p:txBody>
      </p:sp>
      <p:sp>
        <p:nvSpPr>
          <p:cNvPr id="11" name="CuadroTexto 10">
            <a:extLst>
              <a:ext uri="{FF2B5EF4-FFF2-40B4-BE49-F238E27FC236}">
                <a16:creationId xmlns:a16="http://schemas.microsoft.com/office/drawing/2014/main" id="{940D416B-1283-584D-23D9-24783618FDCB}"/>
              </a:ext>
            </a:extLst>
          </p:cNvPr>
          <p:cNvSpPr txBox="1"/>
          <p:nvPr/>
        </p:nvSpPr>
        <p:spPr>
          <a:xfrm>
            <a:off x="1986728" y="621832"/>
            <a:ext cx="9785555" cy="584775"/>
          </a:xfrm>
          <a:prstGeom prst="rect">
            <a:avLst/>
          </a:prstGeom>
          <a:noFill/>
        </p:spPr>
        <p:txBody>
          <a:bodyPr wrap="square">
            <a:spAutoFit/>
          </a:bodyPr>
          <a:lstStyle/>
          <a:p>
            <a:pPr lvl="0" algn="just"/>
            <a:r>
              <a:rPr lang="es-ES" sz="3200" b="1" dirty="0" err="1">
                <a:solidFill>
                  <a:schemeClr val="accent4"/>
                </a:solidFill>
                <a:effectLst/>
                <a:latin typeface="Arial" panose="020B0604020202020204" pitchFamily="34" charset="0"/>
                <a:ea typeface="Calibri" panose="020F0502020204030204" pitchFamily="34" charset="0"/>
                <a:cs typeface="Times New Roman" panose="02020603050405020304" pitchFamily="18" charset="0"/>
              </a:rPr>
              <a:t>VonNewman</a:t>
            </a:r>
            <a:endParaRPr lang="es-MX" sz="3200" b="1" dirty="0">
              <a:solidFill>
                <a:schemeClr val="accent4"/>
              </a:solidFill>
              <a:effectLst/>
              <a:latin typeface="Soberana Sans"/>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14DD555A-DFD7-296D-B84E-A41D89A32E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47045" y="1206607"/>
            <a:ext cx="10097909" cy="4210638"/>
          </a:xfrm>
          <a:prstGeom prst="rect">
            <a:avLst/>
          </a:prstGeom>
        </p:spPr>
      </p:pic>
    </p:spTree>
    <p:extLst>
      <p:ext uri="{BB962C8B-B14F-4D97-AF65-F5344CB8AC3E}">
        <p14:creationId xmlns:p14="http://schemas.microsoft.com/office/powerpoint/2010/main" val="180911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0C5C2-82A9-4AFB-6A0C-7AC649CB1FB7}"/>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D8A1BE0F-DAFD-142F-CC8B-170040C50EA3}"/>
              </a:ext>
            </a:extLst>
          </p:cNvPr>
          <p:cNvPicPr>
            <a:picLocks noChangeAspect="1"/>
          </p:cNvPicPr>
          <p:nvPr/>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20599" y="-68053"/>
            <a:ext cx="1314912" cy="1274660"/>
          </a:xfrm>
          <a:prstGeom prst="rect">
            <a:avLst/>
          </a:prstGeom>
          <a:noFill/>
          <a:ln>
            <a:noFill/>
          </a:ln>
        </p:spPr>
      </p:pic>
      <p:sp>
        <p:nvSpPr>
          <p:cNvPr id="7" name="CuadroTexto 6">
            <a:extLst>
              <a:ext uri="{FF2B5EF4-FFF2-40B4-BE49-F238E27FC236}">
                <a16:creationId xmlns:a16="http://schemas.microsoft.com/office/drawing/2014/main" id="{FD208148-4A3F-FAAE-E895-FD6BC12D61A0}"/>
              </a:ext>
            </a:extLst>
          </p:cNvPr>
          <p:cNvSpPr txBox="1"/>
          <p:nvPr/>
        </p:nvSpPr>
        <p:spPr>
          <a:xfrm>
            <a:off x="0" y="6008942"/>
            <a:ext cx="12192000" cy="849058"/>
          </a:xfrm>
          <a:prstGeom prst="rect">
            <a:avLst/>
          </a:prstGeom>
          <a:solidFill>
            <a:srgbClr val="813029"/>
          </a:solidFill>
        </p:spPr>
        <p:style>
          <a:lnRef idx="3">
            <a:schemeClr val="lt1"/>
          </a:lnRef>
          <a:fillRef idx="1">
            <a:schemeClr val="accent4"/>
          </a:fillRef>
          <a:effectRef idx="1">
            <a:schemeClr val="accent4"/>
          </a:effectRef>
          <a:fontRef idx="minor">
            <a:schemeClr val="lt1"/>
          </a:fontRef>
        </p:style>
        <p:txBody>
          <a:bodyPr wrap="square" rtlCol="0">
            <a:spAutoFit/>
          </a:bodyPr>
          <a:lstStyle/>
          <a:p>
            <a:endParaRPr lang="es-MX" dirty="0"/>
          </a:p>
        </p:txBody>
      </p:sp>
      <p:sp>
        <p:nvSpPr>
          <p:cNvPr id="8" name="CuadroTexto 7">
            <a:extLst>
              <a:ext uri="{FF2B5EF4-FFF2-40B4-BE49-F238E27FC236}">
                <a16:creationId xmlns:a16="http://schemas.microsoft.com/office/drawing/2014/main" id="{06C4F610-22CC-CD78-0524-66FC570124E0}"/>
              </a:ext>
            </a:extLst>
          </p:cNvPr>
          <p:cNvSpPr txBox="1"/>
          <p:nvPr/>
        </p:nvSpPr>
        <p:spPr>
          <a:xfrm>
            <a:off x="384071" y="6433471"/>
            <a:ext cx="6096000" cy="369332"/>
          </a:xfrm>
          <a:prstGeom prst="rect">
            <a:avLst/>
          </a:prstGeom>
          <a:solidFill>
            <a:srgbClr val="813029"/>
          </a:solidFill>
        </p:spPr>
        <p:txBody>
          <a:bodyPr wrap="square">
            <a:spAutoFit/>
          </a:bodyPr>
          <a:lstStyle/>
          <a:p>
            <a:r>
              <a:rPr lang="es-MX" b="1" dirty="0">
                <a:solidFill>
                  <a:schemeClr val="bg1"/>
                </a:solidFill>
              </a:rPr>
              <a:t>Facilitador: M en E Sonia Serna</a:t>
            </a:r>
          </a:p>
        </p:txBody>
      </p:sp>
      <p:sp>
        <p:nvSpPr>
          <p:cNvPr id="11" name="CuadroTexto 10">
            <a:extLst>
              <a:ext uri="{FF2B5EF4-FFF2-40B4-BE49-F238E27FC236}">
                <a16:creationId xmlns:a16="http://schemas.microsoft.com/office/drawing/2014/main" id="{63FBCFBC-FC1B-22C6-23F1-C2A988FEEC67}"/>
              </a:ext>
            </a:extLst>
          </p:cNvPr>
          <p:cNvSpPr txBox="1"/>
          <p:nvPr/>
        </p:nvSpPr>
        <p:spPr>
          <a:xfrm>
            <a:off x="1986728" y="621832"/>
            <a:ext cx="9785555" cy="584775"/>
          </a:xfrm>
          <a:prstGeom prst="rect">
            <a:avLst/>
          </a:prstGeom>
          <a:noFill/>
        </p:spPr>
        <p:txBody>
          <a:bodyPr wrap="square">
            <a:spAutoFit/>
          </a:bodyPr>
          <a:lstStyle/>
          <a:p>
            <a:pPr lvl="0" algn="just"/>
            <a:r>
              <a:rPr lang="es-ES" sz="3200" b="1" dirty="0" err="1">
                <a:solidFill>
                  <a:schemeClr val="accent4"/>
                </a:solidFill>
                <a:effectLst/>
                <a:latin typeface="Arial" panose="020B0604020202020204" pitchFamily="34" charset="0"/>
                <a:ea typeface="Calibri" panose="020F0502020204030204" pitchFamily="34" charset="0"/>
                <a:cs typeface="Times New Roman" panose="02020603050405020304" pitchFamily="18" charset="0"/>
              </a:rPr>
              <a:t>VonNewman</a:t>
            </a:r>
            <a:endParaRPr lang="es-MX" sz="3200" b="1" dirty="0">
              <a:solidFill>
                <a:schemeClr val="accent4"/>
              </a:solidFill>
              <a:effectLst/>
              <a:latin typeface="Soberana Sans"/>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06D73353-CF30-BDEB-2ECB-09763CB0B2E3}"/>
              </a:ext>
            </a:extLst>
          </p:cNvPr>
          <p:cNvSpPr txBox="1"/>
          <p:nvPr/>
        </p:nvSpPr>
        <p:spPr>
          <a:xfrm>
            <a:off x="778055" y="1552540"/>
            <a:ext cx="10894141" cy="4401205"/>
          </a:xfrm>
          <a:prstGeom prst="rect">
            <a:avLst/>
          </a:prstGeom>
          <a:noFill/>
        </p:spPr>
        <p:txBody>
          <a:bodyPr wrap="square">
            <a:spAutoFit/>
          </a:bodyPr>
          <a:lstStyle/>
          <a:p>
            <a:r>
              <a:rPr lang="es-MX" sz="2800" b="1" dirty="0"/>
              <a:t>En </a:t>
            </a:r>
            <a:r>
              <a:rPr lang="es-MX" sz="2800" b="1" dirty="0" err="1"/>
              <a:t>resúmen</a:t>
            </a:r>
            <a:endParaRPr lang="es-MX" sz="2800" b="1" dirty="0"/>
          </a:p>
          <a:p>
            <a:endParaRPr lang="es-MX" sz="2800" dirty="0"/>
          </a:p>
          <a:p>
            <a:pPr>
              <a:buFont typeface="+mj-lt"/>
              <a:buAutoNum type="arabicPeriod"/>
            </a:pPr>
            <a:r>
              <a:rPr lang="es-MX" sz="2800" dirty="0"/>
              <a:t>La unidad de control toma una instrucción de la memoria de programa.</a:t>
            </a:r>
          </a:p>
          <a:p>
            <a:pPr>
              <a:buFont typeface="+mj-lt"/>
              <a:buAutoNum type="arabicPeriod"/>
            </a:pPr>
            <a:r>
              <a:rPr lang="es-MX" sz="2800" dirty="0"/>
              <a:t>Decodifica la instrucción para saber qué operación debe realizar.</a:t>
            </a:r>
          </a:p>
          <a:p>
            <a:pPr>
              <a:buFont typeface="+mj-lt"/>
              <a:buAutoNum type="arabicPeriod"/>
            </a:pPr>
            <a:r>
              <a:rPr lang="es-MX" sz="2800" dirty="0"/>
              <a:t>Obtiene los datos necesarios de la memoria de datos a través del bus de datos.</a:t>
            </a:r>
          </a:p>
          <a:p>
            <a:pPr>
              <a:buFont typeface="+mj-lt"/>
              <a:buAutoNum type="arabicPeriod"/>
            </a:pPr>
            <a:r>
              <a:rPr lang="es-MX" sz="2800" dirty="0"/>
              <a:t>Realiza la operación en la ALU.</a:t>
            </a:r>
          </a:p>
          <a:p>
            <a:pPr>
              <a:buFont typeface="+mj-lt"/>
              <a:buAutoNum type="arabicPeriod"/>
            </a:pPr>
            <a:r>
              <a:rPr lang="es-MX" sz="2800" dirty="0"/>
              <a:t>Almacena el resultado en la memoria de datos o en un registro.</a:t>
            </a:r>
          </a:p>
          <a:p>
            <a:pPr>
              <a:buFont typeface="+mj-lt"/>
              <a:buAutoNum type="arabicPeriod"/>
            </a:pPr>
            <a:r>
              <a:rPr lang="es-MX" sz="2800" dirty="0"/>
              <a:t>Repite el proceso con la siguiente instrucción.</a:t>
            </a:r>
          </a:p>
        </p:txBody>
      </p:sp>
    </p:spTree>
    <p:extLst>
      <p:ext uri="{BB962C8B-B14F-4D97-AF65-F5344CB8AC3E}">
        <p14:creationId xmlns:p14="http://schemas.microsoft.com/office/powerpoint/2010/main" val="231599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6C380-0C7F-1D02-0C9D-718EB634ED0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1D53A75-3D88-BE92-41A6-8698D000DE9E}"/>
              </a:ext>
            </a:extLst>
          </p:cNvPr>
          <p:cNvSpPr>
            <a:spLocks noGrp="1"/>
          </p:cNvSpPr>
          <p:nvPr>
            <p:ph type="title"/>
          </p:nvPr>
        </p:nvSpPr>
        <p:spPr>
          <a:xfrm>
            <a:off x="641554" y="158414"/>
            <a:ext cx="10515600" cy="903236"/>
          </a:xfrm>
        </p:spPr>
        <p:txBody>
          <a:bodyPr>
            <a:normAutofit/>
          </a:bodyPr>
          <a:lstStyle/>
          <a:p>
            <a:r>
              <a:rPr lang="pt-BR" sz="2400" b="1" dirty="0">
                <a:solidFill>
                  <a:schemeClr val="accent4"/>
                </a:solidFill>
              </a:rPr>
              <a:t>1.1.1 Modelos de arquitetura</a:t>
            </a:r>
            <a:endParaRPr lang="es-MX" sz="5400" b="1" dirty="0">
              <a:solidFill>
                <a:schemeClr val="accent4"/>
              </a:solidFill>
            </a:endParaRPr>
          </a:p>
        </p:txBody>
      </p:sp>
      <p:sp>
        <p:nvSpPr>
          <p:cNvPr id="5" name="CuadroTexto 4">
            <a:extLst>
              <a:ext uri="{FF2B5EF4-FFF2-40B4-BE49-F238E27FC236}">
                <a16:creationId xmlns:a16="http://schemas.microsoft.com/office/drawing/2014/main" id="{EA51EFA2-3639-F1B5-252F-91AABD8A4E66}"/>
              </a:ext>
            </a:extLst>
          </p:cNvPr>
          <p:cNvSpPr txBox="1"/>
          <p:nvPr/>
        </p:nvSpPr>
        <p:spPr>
          <a:xfrm>
            <a:off x="537086" y="1206455"/>
            <a:ext cx="11117827" cy="6232475"/>
          </a:xfrm>
          <a:prstGeom prst="rect">
            <a:avLst/>
          </a:prstGeom>
          <a:noFill/>
        </p:spPr>
        <p:txBody>
          <a:bodyPr wrap="square">
            <a:spAutoFit/>
          </a:bodyPr>
          <a:lstStyle/>
          <a:p>
            <a:pPr algn="just">
              <a:spcBef>
                <a:spcPts val="300"/>
              </a:spcBef>
              <a:spcAft>
                <a:spcPts val="1200"/>
              </a:spcAft>
            </a:pPr>
            <a:r>
              <a:rPr lang="es-MX" sz="2400" b="1" dirty="0">
                <a:solidFill>
                  <a:srgbClr val="364152"/>
                </a:solidFill>
                <a:latin typeface="Inter"/>
              </a:rPr>
              <a:t>Dificultad para manejar tareas paralelas:</a:t>
            </a:r>
          </a:p>
          <a:p>
            <a:pPr marL="742950" lvl="1" indent="-285750" algn="just">
              <a:spcBef>
                <a:spcPts val="600"/>
              </a:spcBef>
              <a:spcAft>
                <a:spcPts val="1200"/>
              </a:spcAft>
              <a:buFont typeface="+mj-lt"/>
              <a:buAutoNum type="arabicPeriod"/>
            </a:pPr>
            <a:r>
              <a:rPr lang="es-MX" sz="2400" dirty="0">
                <a:solidFill>
                  <a:srgbClr val="364152"/>
                </a:solidFill>
                <a:latin typeface="Inter"/>
              </a:rPr>
              <a:t>El modelo de </a:t>
            </a:r>
            <a:r>
              <a:rPr lang="es-MX" sz="2400" dirty="0" err="1">
                <a:solidFill>
                  <a:srgbClr val="364152"/>
                </a:solidFill>
                <a:latin typeface="Inter"/>
              </a:rPr>
              <a:t>von</a:t>
            </a:r>
            <a:r>
              <a:rPr lang="es-MX" sz="2400" dirty="0">
                <a:solidFill>
                  <a:srgbClr val="364152"/>
                </a:solidFill>
                <a:latin typeface="Inter"/>
              </a:rPr>
              <a:t> Neumann está diseñado para ejecutar instrucciones de forma secuencial. Esto significa que solo puede manejar una tarea a la vez, lo que puede dificultar la ejecución de múltiples tareas simultáneamente. Por ejemplo, si intentas descargar un archivo mientras juegas un videojuego, la computadora puede experimentar lentitud porque está tratando de procesar dos tareas al mismo tiempo.</a:t>
            </a:r>
          </a:p>
          <a:p>
            <a:pPr lvl="1" algn="just">
              <a:spcBef>
                <a:spcPts val="600"/>
              </a:spcBef>
              <a:spcAft>
                <a:spcPts val="1200"/>
              </a:spcAft>
            </a:pPr>
            <a:r>
              <a:rPr lang="es-MX" sz="2400" b="0" i="0" dirty="0">
                <a:solidFill>
                  <a:srgbClr val="364152"/>
                </a:solidFill>
                <a:effectLst/>
                <a:latin typeface="Inter"/>
              </a:rPr>
              <a:t>Piensa en una cocina pequeña donde solo puedes hacer una cosa a la vez. Si decides cocinar una receta </a:t>
            </a:r>
            <a:r>
              <a:rPr lang="es-MX" sz="2400" b="0" i="0" dirty="0">
                <a:solidFill>
                  <a:schemeClr val="accent5"/>
                </a:solidFill>
                <a:effectLst/>
                <a:latin typeface="Inter"/>
              </a:rPr>
              <a:t>(instrucción), </a:t>
            </a:r>
            <a:r>
              <a:rPr lang="es-MX" sz="2400" b="0" i="0" dirty="0">
                <a:solidFill>
                  <a:srgbClr val="364152"/>
                </a:solidFill>
                <a:effectLst/>
                <a:latin typeface="Inter"/>
              </a:rPr>
              <a:t>primero debes buscar los ingredientes (</a:t>
            </a:r>
            <a:r>
              <a:rPr lang="es-MX" sz="2400" dirty="0">
                <a:solidFill>
                  <a:schemeClr val="accent5"/>
                </a:solidFill>
                <a:latin typeface="Inter"/>
              </a:rPr>
              <a:t>buscar la instrucción), </a:t>
            </a:r>
            <a:r>
              <a:rPr lang="es-MX" sz="2400" b="0" i="0" dirty="0">
                <a:solidFill>
                  <a:srgbClr val="364152"/>
                </a:solidFill>
                <a:effectLst/>
                <a:latin typeface="Inter"/>
              </a:rPr>
              <a:t>luego leer la receta </a:t>
            </a:r>
            <a:r>
              <a:rPr lang="es-MX" sz="2400" dirty="0">
                <a:solidFill>
                  <a:schemeClr val="accent5"/>
                </a:solidFill>
                <a:latin typeface="Inter"/>
              </a:rPr>
              <a:t>(decodificarla), </a:t>
            </a:r>
            <a:r>
              <a:rPr lang="es-MX" sz="2400" b="0" i="0" dirty="0">
                <a:solidFill>
                  <a:srgbClr val="364152"/>
                </a:solidFill>
                <a:effectLst/>
                <a:latin typeface="Inter"/>
              </a:rPr>
              <a:t>cocinar los ingredientes </a:t>
            </a:r>
            <a:r>
              <a:rPr lang="es-MX" sz="2400" dirty="0">
                <a:solidFill>
                  <a:schemeClr val="accent5"/>
                </a:solidFill>
                <a:latin typeface="Inter"/>
              </a:rPr>
              <a:t>(ejecutarla) </a:t>
            </a:r>
            <a:r>
              <a:rPr lang="es-MX" sz="2400" b="0" i="0" dirty="0">
                <a:solidFill>
                  <a:srgbClr val="364152"/>
                </a:solidFill>
                <a:effectLst/>
                <a:latin typeface="Inter"/>
              </a:rPr>
              <a:t>y finalmente servir el plato (</a:t>
            </a:r>
            <a:r>
              <a:rPr lang="es-MX" sz="2400" dirty="0">
                <a:solidFill>
                  <a:schemeClr val="accent5"/>
                </a:solidFill>
                <a:latin typeface="Inter"/>
              </a:rPr>
              <a:t>almacenar el resultado). </a:t>
            </a:r>
            <a:r>
              <a:rPr lang="es-MX" sz="2400" b="0" i="0" dirty="0">
                <a:solidFill>
                  <a:srgbClr val="364152"/>
                </a:solidFill>
                <a:effectLst/>
                <a:latin typeface="Inter"/>
              </a:rPr>
              <a:t>Si tienes que esperar a que el agua hierva o que el horno se precaliente </a:t>
            </a:r>
            <a:r>
              <a:rPr lang="es-MX" sz="2400" dirty="0">
                <a:solidFill>
                  <a:schemeClr val="accent5"/>
                </a:solidFill>
                <a:latin typeface="Inter"/>
              </a:rPr>
              <a:t>(cuello de botella), </a:t>
            </a:r>
            <a:r>
              <a:rPr lang="es-MX" sz="2400" b="0" i="0" dirty="0">
                <a:solidFill>
                  <a:srgbClr val="364152"/>
                </a:solidFill>
                <a:effectLst/>
                <a:latin typeface="Inter"/>
              </a:rPr>
              <a:t>eso ralentiza todo el proceso de cocción. Además, si intentas hacer dos platos a la vez en una cocina pequeña, no podrás hacerlo de manera eficiente.</a:t>
            </a:r>
            <a:endParaRPr lang="es-MX" sz="2400" dirty="0">
              <a:solidFill>
                <a:srgbClr val="364152"/>
              </a:solidFill>
              <a:latin typeface="Inter"/>
            </a:endParaRPr>
          </a:p>
          <a:p>
            <a:pPr marL="742950" lvl="1" indent="-285750" algn="l">
              <a:spcBef>
                <a:spcPts val="600"/>
              </a:spcBef>
              <a:spcAft>
                <a:spcPts val="1200"/>
              </a:spcAft>
              <a:buFont typeface="+mj-lt"/>
              <a:buAutoNum type="arabicPeriod"/>
            </a:pPr>
            <a:endParaRPr lang="es-MX" b="0" i="0" dirty="0">
              <a:solidFill>
                <a:srgbClr val="364152"/>
              </a:solidFill>
              <a:effectLst/>
              <a:latin typeface="Inter"/>
            </a:endParaRPr>
          </a:p>
        </p:txBody>
      </p:sp>
    </p:spTree>
    <p:extLst>
      <p:ext uri="{BB962C8B-B14F-4D97-AF65-F5344CB8AC3E}">
        <p14:creationId xmlns:p14="http://schemas.microsoft.com/office/powerpoint/2010/main" val="299693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E5C1D-D3B7-B4EA-D643-A5A3657BACE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6CD460A-49B8-4C20-90A1-E142AB952102}"/>
              </a:ext>
            </a:extLst>
          </p:cNvPr>
          <p:cNvSpPr>
            <a:spLocks noGrp="1"/>
          </p:cNvSpPr>
          <p:nvPr>
            <p:ph type="title"/>
          </p:nvPr>
        </p:nvSpPr>
        <p:spPr>
          <a:xfrm>
            <a:off x="641554" y="158414"/>
            <a:ext cx="10515600" cy="903236"/>
          </a:xfrm>
        </p:spPr>
        <p:txBody>
          <a:bodyPr>
            <a:normAutofit fontScale="90000"/>
          </a:bodyPr>
          <a:lstStyle/>
          <a:p>
            <a:r>
              <a:rPr lang="pt-BR" sz="3100" b="1" dirty="0">
                <a:solidFill>
                  <a:schemeClr val="accent4"/>
                </a:solidFill>
              </a:rPr>
              <a:t>1.1.2: Segmentadas</a:t>
            </a:r>
            <a:br>
              <a:rPr lang="pt-BR" sz="2400" b="1" dirty="0">
                <a:solidFill>
                  <a:schemeClr val="accent4"/>
                </a:solidFill>
              </a:rPr>
            </a:br>
            <a:endParaRPr lang="es-MX" sz="5400" b="1" dirty="0">
              <a:solidFill>
                <a:schemeClr val="accent4"/>
              </a:solidFill>
            </a:endParaRPr>
          </a:p>
        </p:txBody>
      </p:sp>
      <p:sp>
        <p:nvSpPr>
          <p:cNvPr id="5" name="CuadroTexto 4">
            <a:extLst>
              <a:ext uri="{FF2B5EF4-FFF2-40B4-BE49-F238E27FC236}">
                <a16:creationId xmlns:a16="http://schemas.microsoft.com/office/drawing/2014/main" id="{99E24678-07CD-B749-FCA7-176F847E785C}"/>
              </a:ext>
            </a:extLst>
          </p:cNvPr>
          <p:cNvSpPr txBox="1"/>
          <p:nvPr/>
        </p:nvSpPr>
        <p:spPr>
          <a:xfrm>
            <a:off x="448596" y="832829"/>
            <a:ext cx="11117827" cy="5601533"/>
          </a:xfrm>
          <a:prstGeom prst="rect">
            <a:avLst/>
          </a:prstGeom>
          <a:noFill/>
        </p:spPr>
        <p:txBody>
          <a:bodyPr wrap="square">
            <a:spAutoFit/>
          </a:bodyPr>
          <a:lstStyle/>
          <a:p>
            <a:pPr algn="just">
              <a:spcBef>
                <a:spcPts val="1500"/>
              </a:spcBef>
            </a:pPr>
            <a:r>
              <a:rPr lang="es-MX" sz="2400" b="0" i="0" dirty="0">
                <a:solidFill>
                  <a:srgbClr val="364152"/>
                </a:solidFill>
                <a:effectLst/>
                <a:latin typeface="Inter"/>
              </a:rPr>
              <a:t>Las arquitecturas segmentadas, o arquitecturas con canalización de instrucciones, tienen como objetivo mejorar el rendimiento mediante la ejecución simultánea de varias etapas del ciclo de instrucciones. En este diseño, el procesador se divide en varias unidades funcionales independientes, cada una de las cuales se encarga de procesar diferentes instrucciones simultáneamente.</a:t>
            </a:r>
          </a:p>
          <a:p>
            <a:pPr algn="just">
              <a:spcBef>
                <a:spcPts val="1500"/>
              </a:spcBef>
            </a:pPr>
            <a:endParaRPr lang="es-MX" sz="2400" dirty="0">
              <a:solidFill>
                <a:srgbClr val="364152"/>
              </a:solidFill>
              <a:latin typeface="Inter"/>
            </a:endParaRPr>
          </a:p>
          <a:p>
            <a:pPr algn="l">
              <a:spcBef>
                <a:spcPts val="600"/>
              </a:spcBef>
              <a:spcAft>
                <a:spcPts val="1200"/>
              </a:spcAft>
              <a:buFont typeface="+mj-lt"/>
              <a:buAutoNum type="arabicPeriod"/>
            </a:pPr>
            <a:r>
              <a:rPr lang="es-MX" sz="2400" dirty="0">
                <a:solidFill>
                  <a:srgbClr val="364152"/>
                </a:solidFill>
                <a:latin typeface="Inter"/>
              </a:rPr>
              <a:t>Etapas del ciclo de instrucción : El ciclo de instrucción normalmente consta de varias etapas:</a:t>
            </a:r>
          </a:p>
          <a:p>
            <a:pPr marL="742950" lvl="1" indent="-285750" algn="l">
              <a:spcBef>
                <a:spcPts val="600"/>
              </a:spcBef>
              <a:spcAft>
                <a:spcPts val="1200"/>
              </a:spcAft>
              <a:buFont typeface="+mj-lt"/>
              <a:buAutoNum type="arabicPeriod"/>
            </a:pPr>
            <a:r>
              <a:rPr lang="es-MX" sz="2400" dirty="0">
                <a:solidFill>
                  <a:srgbClr val="364152"/>
                </a:solidFill>
                <a:latin typeface="Inter"/>
              </a:rPr>
              <a:t>Obtener : recuperar la instrucción de la memoria.</a:t>
            </a:r>
          </a:p>
          <a:p>
            <a:pPr marL="742950" lvl="1" indent="-285750" algn="l">
              <a:spcBef>
                <a:spcPts val="300"/>
              </a:spcBef>
              <a:spcAft>
                <a:spcPts val="1200"/>
              </a:spcAft>
              <a:buFont typeface="+mj-lt"/>
              <a:buAutoNum type="arabicPeriod"/>
            </a:pPr>
            <a:r>
              <a:rPr lang="es-MX" sz="2400" dirty="0">
                <a:solidFill>
                  <a:srgbClr val="364152"/>
                </a:solidFill>
                <a:latin typeface="Inter"/>
              </a:rPr>
              <a:t>Decodificar : Interpretar la instrucción para comprender lo que debe hacerse.</a:t>
            </a:r>
          </a:p>
          <a:p>
            <a:pPr marL="742950" lvl="1" indent="-285750" algn="l">
              <a:spcBef>
                <a:spcPts val="300"/>
              </a:spcBef>
              <a:spcAft>
                <a:spcPts val="1200"/>
              </a:spcAft>
              <a:buFont typeface="+mj-lt"/>
              <a:buAutoNum type="arabicPeriod"/>
            </a:pPr>
            <a:r>
              <a:rPr lang="es-MX" sz="2400" dirty="0">
                <a:solidFill>
                  <a:srgbClr val="364152"/>
                </a:solidFill>
                <a:latin typeface="Inter"/>
              </a:rPr>
              <a:t>Ejecutar : Llevar a cabo la instrucción.</a:t>
            </a:r>
          </a:p>
          <a:p>
            <a:pPr marL="742950" lvl="1" indent="-285750" algn="l">
              <a:spcBef>
                <a:spcPts val="300"/>
              </a:spcBef>
              <a:spcAft>
                <a:spcPts val="1200"/>
              </a:spcAft>
              <a:buFont typeface="+mj-lt"/>
              <a:buAutoNum type="arabicPeriod"/>
            </a:pPr>
            <a:r>
              <a:rPr lang="es-MX" sz="2400" dirty="0">
                <a:solidFill>
                  <a:srgbClr val="364152"/>
                </a:solidFill>
                <a:latin typeface="Inter"/>
              </a:rPr>
              <a:t>Escribir de nuevo : guarda el resultado en la memoria.</a:t>
            </a:r>
          </a:p>
        </p:txBody>
      </p:sp>
    </p:spTree>
    <p:extLst>
      <p:ext uri="{BB962C8B-B14F-4D97-AF65-F5344CB8AC3E}">
        <p14:creationId xmlns:p14="http://schemas.microsoft.com/office/powerpoint/2010/main" val="2693679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0DEA4-C65D-8748-5662-B1A4C8AD6D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A359C7-F9B5-FF5E-F97A-43875DCCFFDE}"/>
              </a:ext>
            </a:extLst>
          </p:cNvPr>
          <p:cNvSpPr>
            <a:spLocks noGrp="1"/>
          </p:cNvSpPr>
          <p:nvPr>
            <p:ph type="title"/>
          </p:nvPr>
        </p:nvSpPr>
        <p:spPr>
          <a:xfrm>
            <a:off x="641554" y="158414"/>
            <a:ext cx="10515600" cy="903236"/>
          </a:xfrm>
        </p:spPr>
        <p:txBody>
          <a:bodyPr>
            <a:normAutofit fontScale="90000"/>
          </a:bodyPr>
          <a:lstStyle/>
          <a:p>
            <a:r>
              <a:rPr lang="pt-BR" sz="3100" b="1" dirty="0">
                <a:solidFill>
                  <a:schemeClr val="accent4"/>
                </a:solidFill>
              </a:rPr>
              <a:t>1.1.2: Segmentadas</a:t>
            </a:r>
            <a:br>
              <a:rPr lang="pt-BR" sz="2400" b="1" dirty="0">
                <a:solidFill>
                  <a:schemeClr val="accent4"/>
                </a:solidFill>
              </a:rPr>
            </a:br>
            <a:endParaRPr lang="es-MX" sz="5400" b="1" dirty="0">
              <a:solidFill>
                <a:schemeClr val="accent4"/>
              </a:solidFill>
            </a:endParaRPr>
          </a:p>
        </p:txBody>
      </p:sp>
      <p:sp>
        <p:nvSpPr>
          <p:cNvPr id="5" name="CuadroTexto 4">
            <a:extLst>
              <a:ext uri="{FF2B5EF4-FFF2-40B4-BE49-F238E27FC236}">
                <a16:creationId xmlns:a16="http://schemas.microsoft.com/office/drawing/2014/main" id="{B719298C-4002-CA55-F322-435594DC535B}"/>
              </a:ext>
            </a:extLst>
          </p:cNvPr>
          <p:cNvSpPr txBox="1"/>
          <p:nvPr/>
        </p:nvSpPr>
        <p:spPr>
          <a:xfrm>
            <a:off x="448596" y="832829"/>
            <a:ext cx="11117827" cy="5501506"/>
          </a:xfrm>
          <a:prstGeom prst="rect">
            <a:avLst/>
          </a:prstGeom>
          <a:noFill/>
        </p:spPr>
        <p:txBody>
          <a:bodyPr wrap="square">
            <a:spAutoFit/>
          </a:bodyPr>
          <a:lstStyle/>
          <a:p>
            <a:pPr algn="just">
              <a:spcBef>
                <a:spcPts val="1500"/>
              </a:spcBef>
            </a:pPr>
            <a:r>
              <a:rPr lang="es-MX" sz="2400" b="0" i="0" dirty="0">
                <a:solidFill>
                  <a:srgbClr val="364152"/>
                </a:solidFill>
                <a:effectLst/>
                <a:latin typeface="Inter"/>
              </a:rPr>
              <a:t>En una arquitectura segmentada, mientras se obtiene una instrucción, se puede decodificar otra y se puede ejecutar una tercera.</a:t>
            </a:r>
          </a:p>
          <a:p>
            <a:pPr algn="just">
              <a:spcBef>
                <a:spcPts val="1500"/>
              </a:spcBef>
            </a:pPr>
            <a:r>
              <a:rPr lang="es-MX" sz="2400" b="0" i="0" dirty="0">
                <a:solidFill>
                  <a:srgbClr val="364152"/>
                </a:solidFill>
                <a:effectLst/>
                <a:latin typeface="Inter"/>
              </a:rPr>
              <a:t>2.- Unidades funcionales : cada etapa del ciclo de instrucción puede ser gestionada por unidad funcional diferente. Por ejemplo:</a:t>
            </a:r>
          </a:p>
          <a:p>
            <a:pPr marL="914400" lvl="1" indent="-457200" algn="just">
              <a:spcBef>
                <a:spcPts val="1500"/>
              </a:spcBef>
              <a:buFont typeface="+mj-lt"/>
              <a:buAutoNum type="arabicPeriod"/>
            </a:pPr>
            <a:r>
              <a:rPr lang="es-MX" sz="2400" b="0" i="0" dirty="0">
                <a:solidFill>
                  <a:srgbClr val="364152"/>
                </a:solidFill>
                <a:effectLst/>
                <a:latin typeface="Inter"/>
              </a:rPr>
              <a:t>La unidad A obtiene instrucciones.</a:t>
            </a:r>
          </a:p>
          <a:p>
            <a:pPr marL="914400" lvl="1" indent="-457200" algn="just">
              <a:spcBef>
                <a:spcPts val="1500"/>
              </a:spcBef>
              <a:buFont typeface="+mj-lt"/>
              <a:buAutoNum type="arabicPeriod"/>
            </a:pPr>
            <a:r>
              <a:rPr lang="es-MX" sz="2400" b="0" i="0" dirty="0">
                <a:solidFill>
                  <a:srgbClr val="364152"/>
                </a:solidFill>
                <a:effectLst/>
                <a:latin typeface="Inter"/>
              </a:rPr>
              <a:t>La unidad B los decodifica.</a:t>
            </a:r>
          </a:p>
          <a:p>
            <a:pPr marL="914400" lvl="1" indent="-457200" algn="just">
              <a:spcBef>
                <a:spcPts val="1500"/>
              </a:spcBef>
              <a:buFont typeface="+mj-lt"/>
              <a:buAutoNum type="arabicPeriod"/>
            </a:pPr>
            <a:r>
              <a:rPr lang="es-MX" sz="2400" b="0" i="0" dirty="0">
                <a:solidFill>
                  <a:srgbClr val="364152"/>
                </a:solidFill>
                <a:effectLst/>
                <a:latin typeface="Inter"/>
              </a:rPr>
              <a:t>La unidad C los ejecuta.</a:t>
            </a:r>
          </a:p>
          <a:p>
            <a:pPr marL="914400" lvl="1" indent="-457200" algn="just">
              <a:spcBef>
                <a:spcPts val="1500"/>
              </a:spcBef>
              <a:buFont typeface="+mj-lt"/>
              <a:buAutoNum type="arabicPeriod"/>
            </a:pPr>
            <a:r>
              <a:rPr lang="es-MX" sz="2400" b="0" i="0" dirty="0">
                <a:solidFill>
                  <a:srgbClr val="364152"/>
                </a:solidFill>
                <a:effectLst/>
                <a:latin typeface="Inter"/>
              </a:rPr>
              <a:t>La unidad D escribe los resultados.</a:t>
            </a:r>
          </a:p>
          <a:p>
            <a:pPr marL="914400" lvl="1" indent="-457200" algn="just">
              <a:spcBef>
                <a:spcPts val="1500"/>
              </a:spcBef>
              <a:buFont typeface="+mj-lt"/>
              <a:buAutoNum type="arabicPeriod"/>
            </a:pPr>
            <a:endParaRPr lang="es-MX" sz="2400" dirty="0">
              <a:solidFill>
                <a:srgbClr val="364152"/>
              </a:solidFill>
              <a:latin typeface="Inter"/>
            </a:endParaRPr>
          </a:p>
          <a:p>
            <a:pPr lvl="1" algn="just">
              <a:spcBef>
                <a:spcPts val="1500"/>
              </a:spcBef>
            </a:pPr>
            <a:r>
              <a:rPr lang="es-MX" sz="2400" b="0" i="0" dirty="0">
                <a:solidFill>
                  <a:srgbClr val="364152"/>
                </a:solidFill>
                <a:effectLst/>
                <a:latin typeface="Inter"/>
              </a:rPr>
              <a:t>Esta división permite un </a:t>
            </a:r>
            <a:r>
              <a:rPr lang="es-MX" sz="2400" b="1" i="0" dirty="0">
                <a:solidFill>
                  <a:schemeClr val="accent5"/>
                </a:solidFill>
                <a:effectLst/>
                <a:latin typeface="Inter"/>
              </a:rPr>
              <a:t>mayor rendimiento </a:t>
            </a:r>
            <a:r>
              <a:rPr lang="es-MX" sz="2400" b="0" i="0" dirty="0">
                <a:solidFill>
                  <a:srgbClr val="364152"/>
                </a:solidFill>
                <a:effectLst/>
                <a:latin typeface="Inter"/>
              </a:rPr>
              <a:t>ya que se procesan múltiples instrucciones al mismo tiempo.</a:t>
            </a:r>
            <a:endParaRPr lang="es-MX" sz="2400" dirty="0">
              <a:solidFill>
                <a:srgbClr val="364152"/>
              </a:solidFill>
              <a:latin typeface="Inter"/>
            </a:endParaRPr>
          </a:p>
        </p:txBody>
      </p:sp>
    </p:spTree>
    <p:extLst>
      <p:ext uri="{BB962C8B-B14F-4D97-AF65-F5344CB8AC3E}">
        <p14:creationId xmlns:p14="http://schemas.microsoft.com/office/powerpoint/2010/main" val="351970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3DF2E-38F2-81FB-167A-014237B8ED2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145A3D9-6951-F72A-8B90-E48EDBB233B3}"/>
              </a:ext>
            </a:extLst>
          </p:cNvPr>
          <p:cNvSpPr>
            <a:spLocks noGrp="1"/>
          </p:cNvSpPr>
          <p:nvPr>
            <p:ph type="title"/>
          </p:nvPr>
        </p:nvSpPr>
        <p:spPr>
          <a:xfrm>
            <a:off x="641554" y="158414"/>
            <a:ext cx="10515600" cy="903236"/>
          </a:xfrm>
        </p:spPr>
        <p:txBody>
          <a:bodyPr>
            <a:normAutofit fontScale="90000"/>
          </a:bodyPr>
          <a:lstStyle/>
          <a:p>
            <a:r>
              <a:rPr lang="pt-BR" sz="3100" b="1" dirty="0">
                <a:solidFill>
                  <a:schemeClr val="accent4"/>
                </a:solidFill>
              </a:rPr>
              <a:t>1.1.2: Segmentadas</a:t>
            </a:r>
            <a:br>
              <a:rPr lang="pt-BR" sz="2400" b="1" dirty="0">
                <a:solidFill>
                  <a:schemeClr val="accent4"/>
                </a:solidFill>
              </a:rPr>
            </a:br>
            <a:endParaRPr lang="es-MX" sz="5400" b="1" dirty="0">
              <a:solidFill>
                <a:schemeClr val="accent4"/>
              </a:solidFill>
            </a:endParaRPr>
          </a:p>
        </p:txBody>
      </p:sp>
      <p:sp>
        <p:nvSpPr>
          <p:cNvPr id="5" name="CuadroTexto 4">
            <a:extLst>
              <a:ext uri="{FF2B5EF4-FFF2-40B4-BE49-F238E27FC236}">
                <a16:creationId xmlns:a16="http://schemas.microsoft.com/office/drawing/2014/main" id="{345CF018-463E-0D80-D113-27E4FA40E90A}"/>
              </a:ext>
            </a:extLst>
          </p:cNvPr>
          <p:cNvSpPr txBox="1"/>
          <p:nvPr/>
        </p:nvSpPr>
        <p:spPr>
          <a:xfrm>
            <a:off x="448596" y="832829"/>
            <a:ext cx="11117827" cy="5716950"/>
          </a:xfrm>
          <a:prstGeom prst="rect">
            <a:avLst/>
          </a:prstGeom>
          <a:noFill/>
        </p:spPr>
        <p:txBody>
          <a:bodyPr wrap="square">
            <a:spAutoFit/>
          </a:bodyPr>
          <a:lstStyle/>
          <a:p>
            <a:pPr algn="l"/>
            <a:endParaRPr lang="es-MX" sz="2400" b="0" i="0" dirty="0">
              <a:solidFill>
                <a:srgbClr val="364152"/>
              </a:solidFill>
              <a:effectLst/>
              <a:latin typeface="Inter"/>
            </a:endParaRPr>
          </a:p>
          <a:p>
            <a:pPr algn="l"/>
            <a:r>
              <a:rPr lang="es-MX" sz="2400" b="0" i="0" dirty="0">
                <a:solidFill>
                  <a:srgbClr val="364152"/>
                </a:solidFill>
                <a:effectLst/>
                <a:latin typeface="Inter"/>
              </a:rPr>
              <a:t>Consideremos una línea de montaje de una fábrica donde diferentes trabajadores son responsables de diferentes tareas.</a:t>
            </a:r>
          </a:p>
          <a:p>
            <a:pPr algn="l">
              <a:spcBef>
                <a:spcPts val="600"/>
              </a:spcBef>
              <a:spcAft>
                <a:spcPts val="1200"/>
              </a:spcAft>
              <a:buFont typeface="Arial" panose="020B0604020202020204" pitchFamily="34" charset="0"/>
              <a:buChar char="•"/>
            </a:pPr>
            <a:r>
              <a:rPr lang="es-MX" sz="2400" b="0" i="0" dirty="0">
                <a:solidFill>
                  <a:srgbClr val="364152"/>
                </a:solidFill>
                <a:effectLst/>
                <a:latin typeface="Inter"/>
              </a:rPr>
              <a:t>El trabajador 1 </a:t>
            </a:r>
            <a:r>
              <a:rPr lang="es-MX" sz="2400" b="1" i="0" dirty="0">
                <a:solidFill>
                  <a:schemeClr val="accent5"/>
                </a:solidFill>
                <a:effectLst/>
                <a:latin typeface="Inter"/>
              </a:rPr>
              <a:t>(Buscar</a:t>
            </a:r>
            <a:r>
              <a:rPr lang="es-MX" sz="2400" b="0" i="0" dirty="0">
                <a:solidFill>
                  <a:srgbClr val="364152"/>
                </a:solidFill>
                <a:effectLst/>
                <a:latin typeface="Inter"/>
              </a:rPr>
              <a:t>) recoge materias primas.</a:t>
            </a:r>
          </a:p>
          <a:p>
            <a:pPr algn="l">
              <a:spcBef>
                <a:spcPts val="300"/>
              </a:spcBef>
              <a:spcAft>
                <a:spcPts val="1200"/>
              </a:spcAft>
              <a:buFont typeface="Arial" panose="020B0604020202020204" pitchFamily="34" charset="0"/>
              <a:buChar char="•"/>
            </a:pPr>
            <a:r>
              <a:rPr lang="es-MX" sz="2400" b="0" i="0" dirty="0">
                <a:solidFill>
                  <a:srgbClr val="364152"/>
                </a:solidFill>
                <a:effectLst/>
                <a:latin typeface="Inter"/>
              </a:rPr>
              <a:t>El trabajador 2 (</a:t>
            </a:r>
            <a:r>
              <a:rPr lang="es-MX" sz="2400" b="1" dirty="0">
                <a:solidFill>
                  <a:schemeClr val="accent5"/>
                </a:solidFill>
                <a:latin typeface="Inter"/>
              </a:rPr>
              <a:t>Decodificar</a:t>
            </a:r>
            <a:r>
              <a:rPr lang="es-MX" sz="2400" b="0" i="0" dirty="0">
                <a:solidFill>
                  <a:srgbClr val="364152"/>
                </a:solidFill>
                <a:effectLst/>
                <a:latin typeface="Inter"/>
              </a:rPr>
              <a:t>) lee las instrucciones de ensamblaje.</a:t>
            </a:r>
          </a:p>
          <a:p>
            <a:pPr algn="l">
              <a:spcBef>
                <a:spcPts val="300"/>
              </a:spcBef>
              <a:spcAft>
                <a:spcPts val="1200"/>
              </a:spcAft>
              <a:buFont typeface="Arial" panose="020B0604020202020204" pitchFamily="34" charset="0"/>
              <a:buChar char="•"/>
            </a:pPr>
            <a:r>
              <a:rPr lang="es-MX" sz="2400" b="0" i="0" dirty="0">
                <a:solidFill>
                  <a:srgbClr val="364152"/>
                </a:solidFill>
                <a:effectLst/>
                <a:latin typeface="Inter"/>
              </a:rPr>
              <a:t>El trabajador 3 (</a:t>
            </a:r>
            <a:r>
              <a:rPr lang="es-MX" sz="2400" b="1" dirty="0">
                <a:solidFill>
                  <a:schemeClr val="accent5"/>
                </a:solidFill>
                <a:latin typeface="Inter"/>
              </a:rPr>
              <a:t>Ejecutar</a:t>
            </a:r>
            <a:r>
              <a:rPr lang="es-MX" sz="2400" b="0" i="0" dirty="0">
                <a:solidFill>
                  <a:srgbClr val="364152"/>
                </a:solidFill>
                <a:effectLst/>
                <a:latin typeface="Inter"/>
              </a:rPr>
              <a:t>) ensambla el producto.</a:t>
            </a:r>
          </a:p>
          <a:p>
            <a:pPr algn="l">
              <a:spcBef>
                <a:spcPts val="300"/>
              </a:spcBef>
              <a:spcAft>
                <a:spcPts val="1200"/>
              </a:spcAft>
              <a:buFont typeface="Arial" panose="020B0604020202020204" pitchFamily="34" charset="0"/>
              <a:buChar char="•"/>
            </a:pPr>
            <a:r>
              <a:rPr lang="es-MX" sz="2400" b="0" i="0" dirty="0">
                <a:solidFill>
                  <a:srgbClr val="364152"/>
                </a:solidFill>
                <a:effectLst/>
                <a:latin typeface="Inter"/>
              </a:rPr>
              <a:t>El trabajador 4 (</a:t>
            </a:r>
            <a:r>
              <a:rPr lang="es-MX" sz="2400" b="1" dirty="0">
                <a:solidFill>
                  <a:schemeClr val="accent5"/>
                </a:solidFill>
                <a:latin typeface="Inter"/>
              </a:rPr>
              <a:t>escritura posterior</a:t>
            </a:r>
            <a:r>
              <a:rPr lang="es-MX" sz="2400" b="0" i="0" dirty="0">
                <a:solidFill>
                  <a:srgbClr val="364152"/>
                </a:solidFill>
                <a:effectLst/>
                <a:latin typeface="Inter"/>
              </a:rPr>
              <a:t>) empaqueta el producto terminado.</a:t>
            </a:r>
          </a:p>
          <a:p>
            <a:pPr algn="l">
              <a:spcBef>
                <a:spcPts val="300"/>
              </a:spcBef>
              <a:spcAft>
                <a:spcPts val="1200"/>
              </a:spcAft>
              <a:buFont typeface="Arial" panose="020B0604020202020204" pitchFamily="34" charset="0"/>
              <a:buChar char="•"/>
            </a:pPr>
            <a:endParaRPr lang="es-MX" sz="2400" b="0" i="0" dirty="0">
              <a:solidFill>
                <a:srgbClr val="364152"/>
              </a:solidFill>
              <a:effectLst/>
              <a:latin typeface="Inter"/>
            </a:endParaRPr>
          </a:p>
          <a:p>
            <a:pPr algn="just">
              <a:spcBef>
                <a:spcPts val="1500"/>
              </a:spcBef>
            </a:pPr>
            <a:r>
              <a:rPr lang="es-MX" sz="2400" b="1" i="0" dirty="0">
                <a:solidFill>
                  <a:srgbClr val="364152"/>
                </a:solidFill>
                <a:effectLst/>
                <a:latin typeface="Inter"/>
              </a:rPr>
              <a:t>Mientras el Trabajador 1 reúne materiales para el Producto A, el Trabajador 2 puede leer instrucciones para el Producto B, el Trabajador 3 puede ensamblar el Producto C y el Trabajador 4 puede empaquetar el Producto D. Este procesamiento paralelo aumenta la eficiencia general.</a:t>
            </a:r>
          </a:p>
        </p:txBody>
      </p:sp>
    </p:spTree>
    <p:extLst>
      <p:ext uri="{BB962C8B-B14F-4D97-AF65-F5344CB8AC3E}">
        <p14:creationId xmlns:p14="http://schemas.microsoft.com/office/powerpoint/2010/main" val="47034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B634B-90E9-F2E4-A42B-3A0AF85A9B8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D745F21-7D28-B5BF-DDAA-3378C524C6AF}"/>
              </a:ext>
            </a:extLst>
          </p:cNvPr>
          <p:cNvSpPr>
            <a:spLocks noGrp="1"/>
          </p:cNvSpPr>
          <p:nvPr>
            <p:ph type="title"/>
          </p:nvPr>
        </p:nvSpPr>
        <p:spPr>
          <a:xfrm>
            <a:off x="641554" y="158414"/>
            <a:ext cx="10515600" cy="903236"/>
          </a:xfrm>
        </p:spPr>
        <p:txBody>
          <a:bodyPr>
            <a:normAutofit fontScale="90000"/>
          </a:bodyPr>
          <a:lstStyle/>
          <a:p>
            <a:r>
              <a:rPr lang="pt-BR" sz="3100" b="1" dirty="0">
                <a:solidFill>
                  <a:schemeClr val="accent4"/>
                </a:solidFill>
              </a:rPr>
              <a:t>1.1.3: </a:t>
            </a:r>
            <a:r>
              <a:rPr lang="pt-BR" sz="3100" b="1" dirty="0" err="1">
                <a:solidFill>
                  <a:schemeClr val="accent4"/>
                </a:solidFill>
              </a:rPr>
              <a:t>Multiprocesamiento</a:t>
            </a:r>
            <a:br>
              <a:rPr lang="pt-BR" sz="2400" b="1" dirty="0">
                <a:solidFill>
                  <a:schemeClr val="accent4"/>
                </a:solidFill>
              </a:rPr>
            </a:br>
            <a:endParaRPr lang="es-MX" sz="5400" b="1" dirty="0">
              <a:solidFill>
                <a:schemeClr val="accent4"/>
              </a:solidFill>
            </a:endParaRPr>
          </a:p>
        </p:txBody>
      </p:sp>
      <p:sp>
        <p:nvSpPr>
          <p:cNvPr id="5" name="CuadroTexto 4">
            <a:extLst>
              <a:ext uri="{FF2B5EF4-FFF2-40B4-BE49-F238E27FC236}">
                <a16:creationId xmlns:a16="http://schemas.microsoft.com/office/drawing/2014/main" id="{9110EAF0-43AF-F2A5-EB88-8487A7F7D82C}"/>
              </a:ext>
            </a:extLst>
          </p:cNvPr>
          <p:cNvSpPr txBox="1"/>
          <p:nvPr/>
        </p:nvSpPr>
        <p:spPr>
          <a:xfrm>
            <a:off x="448596" y="832829"/>
            <a:ext cx="11117827" cy="5917004"/>
          </a:xfrm>
          <a:prstGeom prst="rect">
            <a:avLst/>
          </a:prstGeom>
          <a:noFill/>
        </p:spPr>
        <p:txBody>
          <a:bodyPr wrap="square">
            <a:spAutoFit/>
          </a:bodyPr>
          <a:lstStyle/>
          <a:p>
            <a:pPr algn="l"/>
            <a:endParaRPr lang="es-MX" sz="2400" b="0" i="0" dirty="0">
              <a:solidFill>
                <a:srgbClr val="364152"/>
              </a:solidFill>
              <a:effectLst/>
              <a:latin typeface="Inter"/>
            </a:endParaRPr>
          </a:p>
          <a:p>
            <a:pPr algn="l"/>
            <a:r>
              <a:rPr lang="es-MX" sz="2400" b="1" i="0" dirty="0">
                <a:solidFill>
                  <a:srgbClr val="364152"/>
                </a:solidFill>
                <a:effectLst/>
                <a:latin typeface="Inter"/>
              </a:rPr>
              <a:t>Multiprocesamiento en CPU</a:t>
            </a:r>
            <a:endParaRPr lang="es-MX" sz="2400" b="0" i="0" dirty="0">
              <a:solidFill>
                <a:srgbClr val="364152"/>
              </a:solidFill>
              <a:effectLst/>
              <a:latin typeface="Inter"/>
            </a:endParaRPr>
          </a:p>
          <a:p>
            <a:pPr algn="just">
              <a:spcBef>
                <a:spcPts val="1500"/>
              </a:spcBef>
            </a:pPr>
            <a:r>
              <a:rPr lang="es-MX" sz="2400" b="0" i="0" dirty="0">
                <a:solidFill>
                  <a:srgbClr val="364152"/>
                </a:solidFill>
                <a:effectLst/>
                <a:latin typeface="Inter"/>
              </a:rPr>
              <a:t>Cuando se busca mejorar el desempeño de un programa más allá de lo que permite la técnica de segmentación del cauce, que se refiere al límite teórico de una instrucción por ciclo de reloj, es necesario utilizar múltiples procesadores para la ejecución del programa. Esto se debe a que un solo procesador puede volverse un cuello de botella, limitando la velocidad de procesamiento de tareas complejas.</a:t>
            </a:r>
          </a:p>
          <a:p>
            <a:pPr algn="just">
              <a:spcBef>
                <a:spcPts val="1500"/>
              </a:spcBef>
            </a:pPr>
            <a:r>
              <a:rPr lang="es-MX" sz="2400" b="0" i="0" dirty="0">
                <a:solidFill>
                  <a:srgbClr val="364152"/>
                </a:solidFill>
                <a:effectLst/>
                <a:latin typeface="Inter"/>
              </a:rPr>
              <a:t>Existen diferentes tipos de arquitecturas de multiprocesamiento, que se pueden clasificar de la siguiente manera:</a:t>
            </a:r>
          </a:p>
          <a:p>
            <a:pPr algn="just">
              <a:spcBef>
                <a:spcPts val="1500"/>
              </a:spcBef>
            </a:pPr>
            <a:endParaRPr lang="es-MX" sz="2400" b="0" i="0" dirty="0">
              <a:solidFill>
                <a:srgbClr val="364152"/>
              </a:solidFill>
              <a:effectLst/>
              <a:latin typeface="Inter"/>
            </a:endParaRPr>
          </a:p>
          <a:p>
            <a:pPr algn="just">
              <a:spcBef>
                <a:spcPts val="600"/>
              </a:spcBef>
              <a:spcAft>
                <a:spcPts val="1200"/>
              </a:spcAft>
              <a:buFont typeface="+mj-lt"/>
              <a:buAutoNum type="arabicPeriod"/>
            </a:pPr>
            <a:r>
              <a:rPr lang="es-MX" sz="2400" b="1" i="0" dirty="0">
                <a:solidFill>
                  <a:srgbClr val="364152"/>
                </a:solidFill>
                <a:effectLst/>
                <a:latin typeface="Inter"/>
              </a:rPr>
              <a:t>SISO (Single </a:t>
            </a:r>
            <a:r>
              <a:rPr lang="es-MX" sz="2400" b="1" i="0" dirty="0" err="1">
                <a:solidFill>
                  <a:srgbClr val="364152"/>
                </a:solidFill>
                <a:effectLst/>
                <a:latin typeface="Inter"/>
              </a:rPr>
              <a:t>Instruction</a:t>
            </a:r>
            <a:r>
              <a:rPr lang="es-MX" sz="2400" b="1" i="0" dirty="0">
                <a:solidFill>
                  <a:srgbClr val="364152"/>
                </a:solidFill>
                <a:effectLst/>
                <a:latin typeface="Inter"/>
              </a:rPr>
              <a:t>, Single </a:t>
            </a:r>
            <a:r>
              <a:rPr lang="es-MX" sz="2400" b="1" i="0" dirty="0" err="1">
                <a:solidFill>
                  <a:srgbClr val="364152"/>
                </a:solidFill>
                <a:effectLst/>
                <a:latin typeface="Inter"/>
              </a:rPr>
              <a:t>Operand</a:t>
            </a:r>
            <a:r>
              <a:rPr lang="es-MX" sz="2400" b="1" i="0" dirty="0">
                <a:solidFill>
                  <a:srgbClr val="364152"/>
                </a:solidFill>
                <a:effectLst/>
                <a:latin typeface="Inter"/>
              </a:rPr>
              <a:t>)</a:t>
            </a:r>
            <a:r>
              <a:rPr lang="es-MX" sz="2400" b="0" i="0" dirty="0">
                <a:solidFill>
                  <a:srgbClr val="364152"/>
                </a:solidFill>
                <a:effectLst/>
                <a:latin typeface="Inter"/>
              </a:rPr>
              <a:t>: Este tipo de computadoras ejecuta una sola instrucción a la vez con un único operando. Un ejemplo de esto podría ser una calculadora básica, que solo realiza una operación simple a la vez, como sumar dos números.</a:t>
            </a:r>
          </a:p>
        </p:txBody>
      </p:sp>
    </p:spTree>
    <p:extLst>
      <p:ext uri="{BB962C8B-B14F-4D97-AF65-F5344CB8AC3E}">
        <p14:creationId xmlns:p14="http://schemas.microsoft.com/office/powerpoint/2010/main" val="53073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83788-A494-86D5-3E6B-40A0B25909DE}"/>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0F2C7ECE-329D-EA99-07D4-E14FEDF2E949}"/>
              </a:ext>
            </a:extLst>
          </p:cNvPr>
          <p:cNvSpPr>
            <a:spLocks noGrp="1"/>
          </p:cNvSpPr>
          <p:nvPr>
            <p:ph type="subTitle" idx="1"/>
          </p:nvPr>
        </p:nvSpPr>
        <p:spPr>
          <a:xfrm>
            <a:off x="120599" y="1440979"/>
            <a:ext cx="11787959" cy="4795189"/>
          </a:xfrm>
        </p:spPr>
        <p:txBody>
          <a:bodyPr>
            <a:normAutofit/>
          </a:bodyPr>
          <a:lstStyle/>
          <a:p>
            <a:pPr algn="l"/>
            <a:r>
              <a:rPr lang="es-MX" b="1" i="0" dirty="0">
                <a:solidFill>
                  <a:srgbClr val="364152"/>
                </a:solidFill>
                <a:effectLst/>
                <a:latin typeface="Inter"/>
              </a:rPr>
              <a:t>¿Qué es una computadora?</a:t>
            </a:r>
          </a:p>
          <a:p>
            <a:pPr algn="just"/>
            <a:r>
              <a:rPr lang="es-MX" dirty="0"/>
              <a:t>Una computadora es un dispositivo electrónico, diseñado para </a:t>
            </a:r>
            <a:r>
              <a:rPr lang="es-MX" dirty="0">
                <a:solidFill>
                  <a:schemeClr val="accent5"/>
                </a:solidFill>
              </a:rPr>
              <a:t>aceptar datos </a:t>
            </a:r>
            <a:r>
              <a:rPr lang="es-MX" dirty="0"/>
              <a:t>de </a:t>
            </a:r>
            <a:r>
              <a:rPr lang="es-MX" b="1" dirty="0">
                <a:solidFill>
                  <a:schemeClr val="accent5"/>
                </a:solidFill>
              </a:rPr>
              <a:t>en </a:t>
            </a:r>
            <a:r>
              <a:rPr lang="es-MX" b="1" dirty="0" err="1">
                <a:solidFill>
                  <a:schemeClr val="accent5"/>
                </a:solidFill>
              </a:rPr>
              <a:t>trada</a:t>
            </a:r>
            <a:r>
              <a:rPr lang="es-MX" b="1" dirty="0">
                <a:solidFill>
                  <a:schemeClr val="accent5"/>
                </a:solidFill>
              </a:rPr>
              <a:t> </a:t>
            </a:r>
            <a:r>
              <a:rPr lang="es-MX" dirty="0"/>
              <a:t>y </a:t>
            </a:r>
            <a:r>
              <a:rPr lang="es-MX" dirty="0">
                <a:solidFill>
                  <a:schemeClr val="accent5"/>
                </a:solidFill>
              </a:rPr>
              <a:t>realizar operaciones </a:t>
            </a:r>
            <a:r>
              <a:rPr lang="es-MX" dirty="0"/>
              <a:t>sobre ellos (organizadas en una secuencia lógica y predeterminada por un algoritmo), para elaborar </a:t>
            </a:r>
            <a:r>
              <a:rPr lang="es-MX" b="1" dirty="0">
                <a:solidFill>
                  <a:schemeClr val="accent5"/>
                </a:solidFill>
              </a:rPr>
              <a:t>resultados</a:t>
            </a:r>
            <a:r>
              <a:rPr lang="es-MX" dirty="0"/>
              <a:t> que se puedan obtener como </a:t>
            </a:r>
            <a:r>
              <a:rPr lang="es-MX" b="1" dirty="0">
                <a:solidFill>
                  <a:schemeClr val="accent5"/>
                </a:solidFill>
              </a:rPr>
              <a:t>salidas</a:t>
            </a:r>
            <a:r>
              <a:rPr lang="es-MX" dirty="0"/>
              <a:t>. </a:t>
            </a:r>
          </a:p>
          <a:p>
            <a:pPr algn="just"/>
            <a:r>
              <a:rPr lang="es-MX" dirty="0"/>
              <a:t>Un algoritmo computacional se determina por </a:t>
            </a:r>
            <a:r>
              <a:rPr lang="es-MX" b="1" dirty="0">
                <a:solidFill>
                  <a:schemeClr val="accent5"/>
                </a:solidFill>
              </a:rPr>
              <a:t>una secuencia de operaciones finita </a:t>
            </a:r>
            <a:r>
              <a:rPr lang="es-MX" dirty="0"/>
              <a:t>que permite resolver un problema computacional. Se representa con instrucciones que la computadora puede interpretar y ejecutar. Al </a:t>
            </a:r>
            <a:r>
              <a:rPr lang="es-MX" b="1" dirty="0">
                <a:solidFill>
                  <a:schemeClr val="accent5"/>
                </a:solidFill>
              </a:rPr>
              <a:t>conjunto de instrucciones </a:t>
            </a:r>
            <a:r>
              <a:rPr lang="es-MX" dirty="0"/>
              <a:t>que representa un algoritmo se lo denomina </a:t>
            </a:r>
            <a:r>
              <a:rPr lang="es-MX" dirty="0">
                <a:solidFill>
                  <a:schemeClr val="accent5"/>
                </a:solidFill>
              </a:rPr>
              <a:t>programa</a:t>
            </a:r>
            <a:r>
              <a:rPr lang="es-MX" dirty="0"/>
              <a:t>; expresado de otra manera, un programa es la representación de un algoritmo en un </a:t>
            </a:r>
            <a:r>
              <a:rPr lang="es-MX" b="1" dirty="0">
                <a:solidFill>
                  <a:schemeClr val="accent5"/>
                </a:solidFill>
              </a:rPr>
              <a:t>lenguaje de programación.</a:t>
            </a:r>
          </a:p>
          <a:p>
            <a:pPr algn="just"/>
            <a:endParaRPr lang="es-MX" b="1" dirty="0">
              <a:solidFill>
                <a:schemeClr val="accent5"/>
              </a:solidFill>
              <a:latin typeface="Arial" panose="020B0604020202020204" pitchFamily="34" charset="0"/>
              <a:ea typeface="Calibri" panose="020F0502020204030204" pitchFamily="34" charset="0"/>
              <a:cs typeface="Times New Roman" panose="02020603050405020304" pitchFamily="18" charset="0"/>
            </a:endParaRPr>
          </a:p>
          <a:p>
            <a:pPr algn="just"/>
            <a:r>
              <a:rPr lang="es-MX" dirty="0"/>
              <a:t>Componentes de una computadora:</a:t>
            </a:r>
            <a:endParaRPr lang="es-MX" b="1" dirty="0">
              <a:solidFill>
                <a:schemeClr val="accent5"/>
              </a:solidFill>
              <a:latin typeface="Arial" panose="020B060402020202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6DFBDCB7-B08B-2009-8B74-A177EC7E988F}"/>
              </a:ext>
            </a:extLst>
          </p:cNvPr>
          <p:cNvPicPr>
            <a:picLocks noChangeAspect="1"/>
          </p:cNvPicPr>
          <p:nvPr/>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20599" y="-68053"/>
            <a:ext cx="1314912" cy="1274660"/>
          </a:xfrm>
          <a:prstGeom prst="rect">
            <a:avLst/>
          </a:prstGeom>
          <a:noFill/>
          <a:ln>
            <a:noFill/>
          </a:ln>
        </p:spPr>
      </p:pic>
      <p:sp>
        <p:nvSpPr>
          <p:cNvPr id="7" name="CuadroTexto 6">
            <a:extLst>
              <a:ext uri="{FF2B5EF4-FFF2-40B4-BE49-F238E27FC236}">
                <a16:creationId xmlns:a16="http://schemas.microsoft.com/office/drawing/2014/main" id="{78BDD2F8-D8F2-EC68-74ED-D5A76FB30A2A}"/>
              </a:ext>
            </a:extLst>
          </p:cNvPr>
          <p:cNvSpPr txBox="1"/>
          <p:nvPr/>
        </p:nvSpPr>
        <p:spPr>
          <a:xfrm>
            <a:off x="0" y="6008942"/>
            <a:ext cx="12192000" cy="849058"/>
          </a:xfrm>
          <a:prstGeom prst="rect">
            <a:avLst/>
          </a:prstGeom>
          <a:solidFill>
            <a:srgbClr val="813029"/>
          </a:solidFill>
        </p:spPr>
        <p:style>
          <a:lnRef idx="3">
            <a:schemeClr val="lt1"/>
          </a:lnRef>
          <a:fillRef idx="1">
            <a:schemeClr val="accent4"/>
          </a:fillRef>
          <a:effectRef idx="1">
            <a:schemeClr val="accent4"/>
          </a:effectRef>
          <a:fontRef idx="minor">
            <a:schemeClr val="lt1"/>
          </a:fontRef>
        </p:style>
        <p:txBody>
          <a:bodyPr wrap="square" rtlCol="0">
            <a:spAutoFit/>
          </a:bodyPr>
          <a:lstStyle/>
          <a:p>
            <a:endParaRPr lang="es-MX" dirty="0"/>
          </a:p>
        </p:txBody>
      </p:sp>
      <p:sp>
        <p:nvSpPr>
          <p:cNvPr id="8" name="CuadroTexto 7">
            <a:extLst>
              <a:ext uri="{FF2B5EF4-FFF2-40B4-BE49-F238E27FC236}">
                <a16:creationId xmlns:a16="http://schemas.microsoft.com/office/drawing/2014/main" id="{FDA503AA-BE82-D092-325B-8F572AFD9BF0}"/>
              </a:ext>
            </a:extLst>
          </p:cNvPr>
          <p:cNvSpPr txBox="1"/>
          <p:nvPr/>
        </p:nvSpPr>
        <p:spPr>
          <a:xfrm>
            <a:off x="384071" y="6433471"/>
            <a:ext cx="6096000" cy="369332"/>
          </a:xfrm>
          <a:prstGeom prst="rect">
            <a:avLst/>
          </a:prstGeom>
          <a:solidFill>
            <a:srgbClr val="813029"/>
          </a:solidFill>
        </p:spPr>
        <p:txBody>
          <a:bodyPr wrap="square">
            <a:spAutoFit/>
          </a:bodyPr>
          <a:lstStyle/>
          <a:p>
            <a:r>
              <a:rPr lang="es-MX" b="1" dirty="0">
                <a:solidFill>
                  <a:schemeClr val="bg1"/>
                </a:solidFill>
              </a:rPr>
              <a:t>Facilitador: M en E Sonia Serna</a:t>
            </a:r>
          </a:p>
        </p:txBody>
      </p:sp>
      <p:sp>
        <p:nvSpPr>
          <p:cNvPr id="10" name="CuadroTexto 9">
            <a:extLst>
              <a:ext uri="{FF2B5EF4-FFF2-40B4-BE49-F238E27FC236}">
                <a16:creationId xmlns:a16="http://schemas.microsoft.com/office/drawing/2014/main" id="{48F78308-96BA-AAAD-7315-6779D61834EE}"/>
              </a:ext>
            </a:extLst>
          </p:cNvPr>
          <p:cNvSpPr txBox="1"/>
          <p:nvPr/>
        </p:nvSpPr>
        <p:spPr>
          <a:xfrm>
            <a:off x="4694749" y="621832"/>
            <a:ext cx="9785555" cy="584775"/>
          </a:xfrm>
          <a:prstGeom prst="rect">
            <a:avLst/>
          </a:prstGeom>
          <a:noFill/>
        </p:spPr>
        <p:txBody>
          <a:bodyPr wrap="square">
            <a:spAutoFit/>
          </a:bodyPr>
          <a:lstStyle/>
          <a:p>
            <a:pPr lvl="0" algn="just"/>
            <a:r>
              <a:rPr lang="es-ES" sz="3200" b="1" dirty="0">
                <a:solidFill>
                  <a:schemeClr val="accent4"/>
                </a:solidFill>
                <a:effectLst/>
                <a:latin typeface="Arial" panose="020B0604020202020204" pitchFamily="34" charset="0"/>
                <a:ea typeface="Calibri" panose="020F0502020204030204" pitchFamily="34" charset="0"/>
                <a:cs typeface="Times New Roman" panose="02020603050405020304" pitchFamily="18" charset="0"/>
              </a:rPr>
              <a:t>Generalidades</a:t>
            </a:r>
            <a:endParaRPr lang="es-MX" sz="3200" b="1" dirty="0">
              <a:solidFill>
                <a:schemeClr val="accent4"/>
              </a:solidFill>
              <a:effectLst/>
              <a:latin typeface="Soberana San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837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663FB-A43C-E74D-3B2D-5F345BF2F4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3E0044-F0BA-0F7F-5A18-833316D3C9C5}"/>
              </a:ext>
            </a:extLst>
          </p:cNvPr>
          <p:cNvSpPr>
            <a:spLocks noGrp="1"/>
          </p:cNvSpPr>
          <p:nvPr>
            <p:ph type="title"/>
          </p:nvPr>
        </p:nvSpPr>
        <p:spPr>
          <a:xfrm>
            <a:off x="641554" y="158414"/>
            <a:ext cx="10515600" cy="903236"/>
          </a:xfrm>
        </p:spPr>
        <p:txBody>
          <a:bodyPr>
            <a:normAutofit fontScale="90000"/>
          </a:bodyPr>
          <a:lstStyle/>
          <a:p>
            <a:r>
              <a:rPr lang="pt-BR" sz="3100" b="1" dirty="0">
                <a:solidFill>
                  <a:schemeClr val="accent4"/>
                </a:solidFill>
              </a:rPr>
              <a:t>1.1.2: Segmentadas</a:t>
            </a:r>
            <a:br>
              <a:rPr lang="pt-BR" sz="2400" b="1" dirty="0">
                <a:solidFill>
                  <a:schemeClr val="accent4"/>
                </a:solidFill>
              </a:rPr>
            </a:br>
            <a:endParaRPr lang="es-MX" sz="5400" b="1" dirty="0">
              <a:solidFill>
                <a:schemeClr val="accent4"/>
              </a:solidFill>
            </a:endParaRPr>
          </a:p>
        </p:txBody>
      </p:sp>
      <p:sp>
        <p:nvSpPr>
          <p:cNvPr id="5" name="CuadroTexto 4">
            <a:extLst>
              <a:ext uri="{FF2B5EF4-FFF2-40B4-BE49-F238E27FC236}">
                <a16:creationId xmlns:a16="http://schemas.microsoft.com/office/drawing/2014/main" id="{AA618476-33BD-0664-0AE2-6EEC2D850E0E}"/>
              </a:ext>
            </a:extLst>
          </p:cNvPr>
          <p:cNvSpPr txBox="1"/>
          <p:nvPr/>
        </p:nvSpPr>
        <p:spPr>
          <a:xfrm>
            <a:off x="448596" y="832829"/>
            <a:ext cx="11117827" cy="5278368"/>
          </a:xfrm>
          <a:prstGeom prst="rect">
            <a:avLst/>
          </a:prstGeom>
          <a:noFill/>
        </p:spPr>
        <p:txBody>
          <a:bodyPr wrap="square">
            <a:spAutoFit/>
          </a:bodyPr>
          <a:lstStyle/>
          <a:p>
            <a:pPr algn="just">
              <a:spcBef>
                <a:spcPts val="300"/>
              </a:spcBef>
              <a:spcAft>
                <a:spcPts val="1200"/>
              </a:spcAft>
              <a:buFont typeface="+mj-lt"/>
              <a:buAutoNum type="arabicPeriod"/>
            </a:pPr>
            <a:r>
              <a:rPr lang="es-MX" sz="2400" b="1" i="0" dirty="0">
                <a:solidFill>
                  <a:srgbClr val="364152"/>
                </a:solidFill>
                <a:effectLst/>
                <a:latin typeface="Inter"/>
              </a:rPr>
              <a:t>MISO (</a:t>
            </a:r>
            <a:r>
              <a:rPr lang="es-MX" sz="2400" b="1" i="0" dirty="0" err="1">
                <a:solidFill>
                  <a:srgbClr val="364152"/>
                </a:solidFill>
                <a:effectLst/>
                <a:latin typeface="Inter"/>
              </a:rPr>
              <a:t>Multiple</a:t>
            </a:r>
            <a:r>
              <a:rPr lang="es-MX" sz="2400" b="1" i="0" dirty="0">
                <a:solidFill>
                  <a:srgbClr val="364152"/>
                </a:solidFill>
                <a:effectLst/>
                <a:latin typeface="Inter"/>
              </a:rPr>
              <a:t> </a:t>
            </a:r>
            <a:r>
              <a:rPr lang="es-MX" sz="2400" b="1" i="0" dirty="0" err="1">
                <a:solidFill>
                  <a:srgbClr val="364152"/>
                </a:solidFill>
                <a:effectLst/>
                <a:latin typeface="Inter"/>
              </a:rPr>
              <a:t>Instruction</a:t>
            </a:r>
            <a:r>
              <a:rPr lang="es-MX" sz="2400" b="1" i="0" dirty="0">
                <a:solidFill>
                  <a:srgbClr val="364152"/>
                </a:solidFill>
                <a:effectLst/>
                <a:latin typeface="Inter"/>
              </a:rPr>
              <a:t>, Single </a:t>
            </a:r>
            <a:r>
              <a:rPr lang="es-MX" sz="2400" b="1" i="0" dirty="0" err="1">
                <a:solidFill>
                  <a:srgbClr val="364152"/>
                </a:solidFill>
                <a:effectLst/>
                <a:latin typeface="Inter"/>
              </a:rPr>
              <a:t>Operand</a:t>
            </a:r>
            <a:r>
              <a:rPr lang="es-MX" sz="2400" b="1" i="0" dirty="0">
                <a:solidFill>
                  <a:srgbClr val="364152"/>
                </a:solidFill>
                <a:effectLst/>
                <a:latin typeface="Inter"/>
              </a:rPr>
              <a:t>)</a:t>
            </a:r>
            <a:r>
              <a:rPr lang="es-MX" sz="2400" b="0" i="0" dirty="0">
                <a:solidFill>
                  <a:srgbClr val="364152"/>
                </a:solidFill>
                <a:effectLst/>
                <a:latin typeface="Inter"/>
              </a:rPr>
              <a:t>: Aunque este tipo no se ha implementado, se refiere a un sistema que podría ejecutar múltiples instrucciones en un solo operando. Por ejemp</a:t>
            </a:r>
            <a:r>
              <a:rPr lang="es-MX" sz="2400" dirty="0">
                <a:solidFill>
                  <a:srgbClr val="364152"/>
                </a:solidFill>
                <a:latin typeface="Inter"/>
              </a:rPr>
              <a:t>lo </a:t>
            </a:r>
            <a:r>
              <a:rPr lang="es-MX" sz="2400" b="0" i="0" dirty="0">
                <a:solidFill>
                  <a:srgbClr val="364152"/>
                </a:solidFill>
                <a:effectLst/>
                <a:latin typeface="Inter"/>
              </a:rPr>
              <a:t>un chef que realiza varios pasos de preparación en una sola receta con un solo ingrediente base.</a:t>
            </a:r>
          </a:p>
          <a:p>
            <a:pPr algn="just">
              <a:spcBef>
                <a:spcPts val="300"/>
              </a:spcBef>
              <a:spcAft>
                <a:spcPts val="1200"/>
              </a:spcAft>
              <a:buFont typeface="+mj-lt"/>
              <a:buAutoNum type="arabicPeriod"/>
            </a:pPr>
            <a:r>
              <a:rPr lang="es-MX" sz="2400" b="1" i="0" dirty="0">
                <a:solidFill>
                  <a:srgbClr val="364152"/>
                </a:solidFill>
                <a:effectLst/>
                <a:latin typeface="Inter"/>
              </a:rPr>
              <a:t>SIMO (Single </a:t>
            </a:r>
            <a:r>
              <a:rPr lang="es-MX" sz="2400" b="1" i="0" dirty="0" err="1">
                <a:solidFill>
                  <a:srgbClr val="364152"/>
                </a:solidFill>
                <a:effectLst/>
                <a:latin typeface="Inter"/>
              </a:rPr>
              <a:t>Instruction</a:t>
            </a:r>
            <a:r>
              <a:rPr lang="es-MX" sz="2400" b="1" i="0" dirty="0">
                <a:solidFill>
                  <a:srgbClr val="364152"/>
                </a:solidFill>
                <a:effectLst/>
                <a:latin typeface="Inter"/>
              </a:rPr>
              <a:t>, </a:t>
            </a:r>
            <a:r>
              <a:rPr lang="es-MX" sz="2400" b="1" i="0" dirty="0" err="1">
                <a:solidFill>
                  <a:srgbClr val="364152"/>
                </a:solidFill>
                <a:effectLst/>
                <a:latin typeface="Inter"/>
              </a:rPr>
              <a:t>Multiple</a:t>
            </a:r>
            <a:r>
              <a:rPr lang="es-MX" sz="2400" b="1" i="0" dirty="0">
                <a:solidFill>
                  <a:srgbClr val="364152"/>
                </a:solidFill>
                <a:effectLst/>
                <a:latin typeface="Inter"/>
              </a:rPr>
              <a:t> </a:t>
            </a:r>
            <a:r>
              <a:rPr lang="es-MX" sz="2400" b="1" i="0" dirty="0" err="1">
                <a:solidFill>
                  <a:srgbClr val="364152"/>
                </a:solidFill>
                <a:effectLst/>
                <a:latin typeface="Inter"/>
              </a:rPr>
              <a:t>Operand</a:t>
            </a:r>
            <a:r>
              <a:rPr lang="es-MX" sz="2400" b="1" i="0" dirty="0">
                <a:solidFill>
                  <a:srgbClr val="364152"/>
                </a:solidFill>
                <a:effectLst/>
                <a:latin typeface="Inter"/>
              </a:rPr>
              <a:t>)</a:t>
            </a:r>
            <a:r>
              <a:rPr lang="es-MX" sz="2400" b="0" i="0" dirty="0">
                <a:solidFill>
                  <a:srgbClr val="364152"/>
                </a:solidFill>
                <a:effectLst/>
                <a:latin typeface="Inter"/>
              </a:rPr>
              <a:t>: En este caso, un procesador puede ejecutar la misma instrucción sobre múltiples operandos. Por ejemplo, una máquina de hacer helados que puede mezclar varios sabores al mismo tiempo utilizando la misma técnica de mezcla.</a:t>
            </a:r>
          </a:p>
          <a:p>
            <a:pPr algn="just">
              <a:spcBef>
                <a:spcPts val="300"/>
              </a:spcBef>
              <a:spcAft>
                <a:spcPts val="1200"/>
              </a:spcAft>
              <a:buFont typeface="+mj-lt"/>
              <a:buAutoNum type="arabicPeriod"/>
            </a:pPr>
            <a:r>
              <a:rPr lang="es-MX" sz="2400" b="1" i="0" dirty="0">
                <a:solidFill>
                  <a:srgbClr val="364152"/>
                </a:solidFill>
                <a:effectLst/>
                <a:latin typeface="Inter"/>
              </a:rPr>
              <a:t>MIMO (</a:t>
            </a:r>
            <a:r>
              <a:rPr lang="es-MX" sz="2400" b="1" i="0" dirty="0" err="1">
                <a:solidFill>
                  <a:srgbClr val="364152"/>
                </a:solidFill>
                <a:effectLst/>
                <a:latin typeface="Inter"/>
              </a:rPr>
              <a:t>Multiple</a:t>
            </a:r>
            <a:r>
              <a:rPr lang="es-MX" sz="2400" b="1" i="0" dirty="0">
                <a:solidFill>
                  <a:srgbClr val="364152"/>
                </a:solidFill>
                <a:effectLst/>
                <a:latin typeface="Inter"/>
              </a:rPr>
              <a:t> </a:t>
            </a:r>
            <a:r>
              <a:rPr lang="es-MX" sz="2400" b="1" i="0" dirty="0" err="1">
                <a:solidFill>
                  <a:srgbClr val="364152"/>
                </a:solidFill>
                <a:effectLst/>
                <a:latin typeface="Inter"/>
              </a:rPr>
              <a:t>Instruction</a:t>
            </a:r>
            <a:r>
              <a:rPr lang="es-MX" sz="2400" b="1" i="0" dirty="0">
                <a:solidFill>
                  <a:srgbClr val="364152"/>
                </a:solidFill>
                <a:effectLst/>
                <a:latin typeface="Inter"/>
              </a:rPr>
              <a:t>, </a:t>
            </a:r>
            <a:r>
              <a:rPr lang="es-MX" sz="2400" b="1" i="0" dirty="0" err="1">
                <a:solidFill>
                  <a:srgbClr val="364152"/>
                </a:solidFill>
                <a:effectLst/>
                <a:latin typeface="Inter"/>
              </a:rPr>
              <a:t>Multiple</a:t>
            </a:r>
            <a:r>
              <a:rPr lang="es-MX" sz="2400" b="1" i="0" dirty="0">
                <a:solidFill>
                  <a:srgbClr val="364152"/>
                </a:solidFill>
                <a:effectLst/>
                <a:latin typeface="Inter"/>
              </a:rPr>
              <a:t> </a:t>
            </a:r>
            <a:r>
              <a:rPr lang="es-MX" sz="2400" b="1" i="0" dirty="0" err="1">
                <a:solidFill>
                  <a:srgbClr val="364152"/>
                </a:solidFill>
                <a:effectLst/>
                <a:latin typeface="Inter"/>
              </a:rPr>
              <a:t>Operand</a:t>
            </a:r>
            <a:r>
              <a:rPr lang="es-MX" sz="2400" b="1" i="0" dirty="0">
                <a:solidFill>
                  <a:srgbClr val="364152"/>
                </a:solidFill>
                <a:effectLst/>
                <a:latin typeface="Inter"/>
              </a:rPr>
              <a:t>)</a:t>
            </a:r>
            <a:r>
              <a:rPr lang="es-MX" sz="2400" b="0" i="0" dirty="0">
                <a:solidFill>
                  <a:srgbClr val="364152"/>
                </a:solidFill>
                <a:effectLst/>
                <a:latin typeface="Inter"/>
              </a:rPr>
              <a:t>: Este es el sistema más avanzado y se encuentra en sistemas de multiprocesamiento simétrico (SMP) y </a:t>
            </a:r>
            <a:r>
              <a:rPr lang="es-MX" sz="2400" b="0" i="0" dirty="0" err="1">
                <a:solidFill>
                  <a:srgbClr val="364152"/>
                </a:solidFill>
                <a:effectLst/>
                <a:latin typeface="Inter"/>
              </a:rPr>
              <a:t>clusters</a:t>
            </a:r>
            <a:r>
              <a:rPr lang="es-MX" sz="2400" b="0" i="0" dirty="0">
                <a:solidFill>
                  <a:srgbClr val="364152"/>
                </a:solidFill>
                <a:effectLst/>
                <a:latin typeface="Inter"/>
              </a:rPr>
              <a:t>. Por ejemplo, un equipo de trabajo donde cada miembro tiene diferentes tareas (instrucciones) pero todos están trabajando con los mismos recursos (operandos) para completar un proyecto.</a:t>
            </a:r>
          </a:p>
        </p:txBody>
      </p:sp>
    </p:spTree>
    <p:extLst>
      <p:ext uri="{BB962C8B-B14F-4D97-AF65-F5344CB8AC3E}">
        <p14:creationId xmlns:p14="http://schemas.microsoft.com/office/powerpoint/2010/main" val="3052825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B0796-EA2B-EC37-5F7B-F30BD83B06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F597A19-670B-7358-C7BF-B6D781593BF0}"/>
              </a:ext>
            </a:extLst>
          </p:cNvPr>
          <p:cNvSpPr>
            <a:spLocks noGrp="1"/>
          </p:cNvSpPr>
          <p:nvPr>
            <p:ph type="title"/>
          </p:nvPr>
        </p:nvSpPr>
        <p:spPr>
          <a:xfrm>
            <a:off x="641554" y="158414"/>
            <a:ext cx="10515600" cy="903236"/>
          </a:xfrm>
        </p:spPr>
        <p:txBody>
          <a:bodyPr>
            <a:normAutofit/>
          </a:bodyPr>
          <a:lstStyle/>
          <a:p>
            <a:r>
              <a:rPr lang="es-MX" sz="2400" b="1" dirty="0">
                <a:solidFill>
                  <a:schemeClr val="accent4"/>
                </a:solidFill>
                <a:latin typeface="Arial" panose="020B0604020202020204" pitchFamily="34" charset="0"/>
                <a:ea typeface="Times New Roman" panose="02020603050405020304" pitchFamily="18" charset="0"/>
              </a:rPr>
              <a:t>Bibliografía</a:t>
            </a:r>
            <a:endParaRPr lang="es-MX" sz="5400" b="1" dirty="0">
              <a:solidFill>
                <a:schemeClr val="accent4"/>
              </a:solidFill>
            </a:endParaRPr>
          </a:p>
        </p:txBody>
      </p:sp>
      <p:sp>
        <p:nvSpPr>
          <p:cNvPr id="5" name="CuadroTexto 4">
            <a:extLst>
              <a:ext uri="{FF2B5EF4-FFF2-40B4-BE49-F238E27FC236}">
                <a16:creationId xmlns:a16="http://schemas.microsoft.com/office/drawing/2014/main" id="{A1E13ECE-DC60-28EB-367E-67DA7CEC363F}"/>
              </a:ext>
            </a:extLst>
          </p:cNvPr>
          <p:cNvSpPr txBox="1"/>
          <p:nvPr/>
        </p:nvSpPr>
        <p:spPr>
          <a:xfrm>
            <a:off x="710379" y="1594631"/>
            <a:ext cx="10377949" cy="3970318"/>
          </a:xfrm>
          <a:prstGeom prst="rect">
            <a:avLst/>
          </a:prstGeom>
          <a:noFill/>
        </p:spPr>
        <p:txBody>
          <a:bodyPr wrap="square">
            <a:spAutoFit/>
          </a:bodyPr>
          <a:lstStyle/>
          <a:p>
            <a:pPr algn="just"/>
            <a:r>
              <a:rPr lang="es-MX" dirty="0"/>
              <a:t>Angulo, J. (s.f.). </a:t>
            </a:r>
            <a:r>
              <a:rPr lang="es-MX" dirty="0" err="1"/>
              <a:t>Micro-controladores</a:t>
            </a:r>
            <a:r>
              <a:rPr lang="es-MX" dirty="0"/>
              <a:t> PIC. Diseño Práctico de Aplicaciones. España: McGraw Hill. </a:t>
            </a:r>
          </a:p>
          <a:p>
            <a:pPr algn="just"/>
            <a:r>
              <a:rPr lang="es-MX" dirty="0"/>
              <a:t>Brey, B. (2002). Intel </a:t>
            </a:r>
            <a:r>
              <a:rPr lang="es-MX" dirty="0" err="1"/>
              <a:t>Microprocessors</a:t>
            </a:r>
            <a:r>
              <a:rPr lang="es-MX" dirty="0"/>
              <a:t> 8086/8088, 80186/80188, 80286,80386, 80486 Pentium, Pentium Pro </a:t>
            </a:r>
            <a:r>
              <a:rPr lang="es-MX" dirty="0" err="1"/>
              <a:t>Processor</a:t>
            </a:r>
            <a:r>
              <a:rPr lang="es-MX" dirty="0"/>
              <a:t>, Pentium II, Pentium III, and Pentium IV: </a:t>
            </a:r>
            <a:r>
              <a:rPr lang="es-MX" dirty="0" err="1"/>
              <a:t>Architecture</a:t>
            </a:r>
            <a:r>
              <a:rPr lang="es-MX" dirty="0"/>
              <a:t>, </a:t>
            </a:r>
            <a:r>
              <a:rPr lang="es-MX" dirty="0" err="1"/>
              <a:t>Programming</a:t>
            </a:r>
            <a:r>
              <a:rPr lang="es-MX" dirty="0"/>
              <a:t>, and </a:t>
            </a:r>
            <a:r>
              <a:rPr lang="es-MX" dirty="0" err="1"/>
              <a:t>Interfacing</a:t>
            </a:r>
            <a:r>
              <a:rPr lang="es-MX" dirty="0"/>
              <a:t> (Sexta ed.). USA: Prentice Hall.</a:t>
            </a:r>
          </a:p>
          <a:p>
            <a:pPr algn="just"/>
            <a:endParaRPr lang="es-MX" dirty="0"/>
          </a:p>
          <a:p>
            <a:pPr algn="just"/>
            <a:r>
              <a:rPr lang="es-MX" dirty="0"/>
              <a:t>  </a:t>
            </a:r>
            <a:r>
              <a:rPr lang="es-MX" dirty="0" err="1"/>
              <a:t>Greenfield</a:t>
            </a:r>
            <a:r>
              <a:rPr lang="es-MX" dirty="0"/>
              <a:t>, W., &amp; </a:t>
            </a:r>
            <a:r>
              <a:rPr lang="es-MX" dirty="0" err="1"/>
              <a:t>Bannatyne</a:t>
            </a:r>
            <a:r>
              <a:rPr lang="es-MX" dirty="0"/>
              <a:t>, R. (s.f.). </a:t>
            </a:r>
            <a:r>
              <a:rPr lang="es-MX" dirty="0" err="1"/>
              <a:t>Using</a:t>
            </a:r>
            <a:r>
              <a:rPr lang="es-MX" dirty="0"/>
              <a:t> </a:t>
            </a:r>
            <a:r>
              <a:rPr lang="es-MX" dirty="0" err="1"/>
              <a:t>Microprocessors</a:t>
            </a:r>
            <a:r>
              <a:rPr lang="es-MX" dirty="0"/>
              <a:t> and </a:t>
            </a:r>
            <a:r>
              <a:rPr lang="es-MX" dirty="0" err="1"/>
              <a:t>Microcomputers</a:t>
            </a:r>
            <a:r>
              <a:rPr lang="es-MX" dirty="0"/>
              <a:t>: </a:t>
            </a:r>
            <a:r>
              <a:rPr lang="es-MX" dirty="0" err="1"/>
              <a:t>The</a:t>
            </a:r>
            <a:r>
              <a:rPr lang="es-MX" dirty="0"/>
              <a:t> Motorola </a:t>
            </a:r>
            <a:r>
              <a:rPr lang="es-MX" dirty="0" err="1"/>
              <a:t>Family</a:t>
            </a:r>
            <a:r>
              <a:rPr lang="es-MX" dirty="0"/>
              <a:t> (Cuarta ed.). USA: Prentice Hall. </a:t>
            </a:r>
          </a:p>
          <a:p>
            <a:pPr algn="just"/>
            <a:endParaRPr lang="es-MX" dirty="0"/>
          </a:p>
          <a:p>
            <a:pPr algn="just"/>
            <a:r>
              <a:rPr lang="es-MX" dirty="0"/>
              <a:t> Hill, M., </a:t>
            </a:r>
            <a:r>
              <a:rPr lang="es-MX" dirty="0" err="1"/>
              <a:t>Jouppi</a:t>
            </a:r>
            <a:r>
              <a:rPr lang="es-MX" dirty="0"/>
              <a:t>, N., &amp; </a:t>
            </a:r>
            <a:r>
              <a:rPr lang="es-MX" dirty="0" err="1"/>
              <a:t>Sohi</a:t>
            </a:r>
            <a:r>
              <a:rPr lang="es-MX" dirty="0"/>
              <a:t>, G. (s.f.). </a:t>
            </a:r>
            <a:r>
              <a:rPr lang="es-MX" dirty="0" err="1"/>
              <a:t>Readings</a:t>
            </a:r>
            <a:r>
              <a:rPr lang="es-MX" dirty="0"/>
              <a:t> in </a:t>
            </a:r>
            <a:r>
              <a:rPr lang="es-MX" dirty="0" err="1"/>
              <a:t>computer</a:t>
            </a:r>
            <a:r>
              <a:rPr lang="es-MX" dirty="0"/>
              <a:t> </a:t>
            </a:r>
            <a:r>
              <a:rPr lang="es-MX" dirty="0" err="1"/>
              <a:t>architecture</a:t>
            </a:r>
            <a:r>
              <a:rPr lang="es-MX" dirty="0"/>
              <a:t>. </a:t>
            </a:r>
          </a:p>
          <a:p>
            <a:pPr algn="just"/>
            <a:endParaRPr lang="es-MX" dirty="0"/>
          </a:p>
          <a:p>
            <a:pPr algn="just"/>
            <a:r>
              <a:rPr lang="es-MX" dirty="0"/>
              <a:t> Huang, H.-W. (s.f.). MC 68HC12 </a:t>
            </a:r>
            <a:r>
              <a:rPr lang="es-MX" dirty="0" err="1"/>
              <a:t>An</a:t>
            </a:r>
            <a:r>
              <a:rPr lang="es-MX" dirty="0"/>
              <a:t> </a:t>
            </a:r>
            <a:r>
              <a:rPr lang="es-MX" dirty="0" err="1"/>
              <a:t>Introduction</a:t>
            </a:r>
            <a:r>
              <a:rPr lang="es-MX" dirty="0"/>
              <a:t>. </a:t>
            </a:r>
            <a:r>
              <a:rPr lang="es-MX" dirty="0" err="1"/>
              <a:t>Sofware</a:t>
            </a:r>
            <a:r>
              <a:rPr lang="es-MX" dirty="0"/>
              <a:t> and Hardware </a:t>
            </a:r>
            <a:r>
              <a:rPr lang="es-MX" dirty="0" err="1"/>
              <a:t>Interfacing</a:t>
            </a:r>
            <a:r>
              <a:rPr lang="es-MX" dirty="0"/>
              <a:t>. USA: Delmar </a:t>
            </a:r>
            <a:r>
              <a:rPr lang="es-MX" dirty="0" err="1"/>
              <a:t>Learning</a:t>
            </a:r>
            <a:r>
              <a:rPr lang="es-MX" dirty="0"/>
              <a:t>.</a:t>
            </a:r>
          </a:p>
          <a:p>
            <a:pPr algn="just"/>
            <a:endParaRPr lang="es-MX" dirty="0"/>
          </a:p>
          <a:p>
            <a:pPr algn="just"/>
            <a:r>
              <a:rPr lang="es-MX" dirty="0"/>
              <a:t>  Mano, M. (2000). Arquitectura de Computadoras (Tercera ed.). Prentice Hall. </a:t>
            </a:r>
          </a:p>
        </p:txBody>
      </p:sp>
    </p:spTree>
    <p:extLst>
      <p:ext uri="{BB962C8B-B14F-4D97-AF65-F5344CB8AC3E}">
        <p14:creationId xmlns:p14="http://schemas.microsoft.com/office/powerpoint/2010/main" val="58233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3" name="Imagen 22">
            <a:extLst>
              <a:ext uri="{FF2B5EF4-FFF2-40B4-BE49-F238E27FC236}">
                <a16:creationId xmlns:a16="http://schemas.microsoft.com/office/drawing/2014/main" id="{3FF7C69C-4754-40CA-E7E2-4FE4A8FD1EDC}"/>
              </a:ext>
            </a:extLst>
          </p:cNvPr>
          <p:cNvPicPr>
            <a:picLocks noChangeAspect="1"/>
          </p:cNvPicPr>
          <p:nvPr/>
        </p:nvPicPr>
        <p:blipFill>
          <a:blip r:embed="rId2">
            <a:clrChange>
              <a:clrFrom>
                <a:srgbClr val="EAEAEA"/>
              </a:clrFrom>
              <a:clrTo>
                <a:srgbClr val="EAEAEA">
                  <a:alpha val="0"/>
                </a:srgbClr>
              </a:clrTo>
            </a:clrChange>
          </a:blip>
          <a:stretch>
            <a:fillRect/>
          </a:stretch>
        </p:blipFill>
        <p:spPr>
          <a:xfrm>
            <a:off x="1232415" y="0"/>
            <a:ext cx="9489177" cy="6540305"/>
          </a:xfrm>
          <a:prstGeom prst="rect">
            <a:avLst/>
          </a:prstGeom>
        </p:spPr>
      </p:pic>
      <p:sp>
        <p:nvSpPr>
          <p:cNvPr id="28" name="CuadroTexto 27">
            <a:extLst>
              <a:ext uri="{FF2B5EF4-FFF2-40B4-BE49-F238E27FC236}">
                <a16:creationId xmlns:a16="http://schemas.microsoft.com/office/drawing/2014/main" id="{35B72A93-8D3E-CFD0-D153-133D847EB91F}"/>
              </a:ext>
            </a:extLst>
          </p:cNvPr>
          <p:cNvSpPr txBox="1"/>
          <p:nvPr/>
        </p:nvSpPr>
        <p:spPr>
          <a:xfrm>
            <a:off x="1740803" y="1472558"/>
            <a:ext cx="2602523" cy="369332"/>
          </a:xfrm>
          <a:prstGeom prst="rect">
            <a:avLst/>
          </a:prstGeom>
          <a:noFill/>
        </p:spPr>
        <p:txBody>
          <a:bodyPr wrap="square" rtlCol="0">
            <a:spAutoFit/>
          </a:bodyPr>
          <a:lstStyle/>
          <a:p>
            <a:r>
              <a:rPr lang="es-MX" dirty="0"/>
              <a:t>Planta de Ensamble</a:t>
            </a:r>
          </a:p>
        </p:txBody>
      </p:sp>
      <mc:AlternateContent xmlns:mc="http://schemas.openxmlformats.org/markup-compatibility/2006" xmlns:p14="http://schemas.microsoft.com/office/powerpoint/2010/main">
        <mc:Choice Requires="p14">
          <p:contentPart p14:bwMode="auto" r:id="rId3">
            <p14:nvContentPartPr>
              <p14:cNvPr id="29" name="Entrada de lápiz 28">
                <a:extLst>
                  <a:ext uri="{FF2B5EF4-FFF2-40B4-BE49-F238E27FC236}">
                    <a16:creationId xmlns:a16="http://schemas.microsoft.com/office/drawing/2014/main" id="{00D74DD5-574F-FDD8-7F53-C60569BFEF8F}"/>
                  </a:ext>
                </a:extLst>
              </p14:cNvPr>
              <p14:cNvContentPartPr/>
              <p14:nvPr/>
            </p14:nvContentPartPr>
            <p14:xfrm>
              <a:off x="1740803" y="1824752"/>
              <a:ext cx="2089440" cy="82440"/>
            </p14:xfrm>
          </p:contentPart>
        </mc:Choice>
        <mc:Fallback xmlns="">
          <p:pic>
            <p:nvPicPr>
              <p:cNvPr id="29" name="Entrada de lápiz 28">
                <a:extLst>
                  <a:ext uri="{FF2B5EF4-FFF2-40B4-BE49-F238E27FC236}">
                    <a16:creationId xmlns:a16="http://schemas.microsoft.com/office/drawing/2014/main" id="{00D74DD5-574F-FDD8-7F53-C60569BFEF8F}"/>
                  </a:ext>
                </a:extLst>
              </p:cNvPr>
              <p:cNvPicPr/>
              <p:nvPr/>
            </p:nvPicPr>
            <p:blipFill>
              <a:blip r:embed="rId4"/>
              <a:stretch>
                <a:fillRect/>
              </a:stretch>
            </p:blipFill>
            <p:spPr>
              <a:xfrm>
                <a:off x="1704803" y="1752752"/>
                <a:ext cx="2161080" cy="226080"/>
              </a:xfrm>
              <a:prstGeom prst="rect">
                <a:avLst/>
              </a:prstGeom>
            </p:spPr>
          </p:pic>
        </mc:Fallback>
      </mc:AlternateContent>
      <p:grpSp>
        <p:nvGrpSpPr>
          <p:cNvPr id="33" name="Grupo 32">
            <a:extLst>
              <a:ext uri="{FF2B5EF4-FFF2-40B4-BE49-F238E27FC236}">
                <a16:creationId xmlns:a16="http://schemas.microsoft.com/office/drawing/2014/main" id="{7CDA462F-2926-E82C-09D3-6A11E537CA85}"/>
              </a:ext>
            </a:extLst>
          </p:cNvPr>
          <p:cNvGrpSpPr/>
          <p:nvPr/>
        </p:nvGrpSpPr>
        <p:grpSpPr>
          <a:xfrm>
            <a:off x="10217211" y="563705"/>
            <a:ext cx="595080" cy="273240"/>
            <a:chOff x="10217211" y="563705"/>
            <a:chExt cx="595080" cy="273240"/>
          </a:xfrm>
        </p:grpSpPr>
        <mc:AlternateContent xmlns:mc="http://schemas.openxmlformats.org/markup-compatibility/2006" xmlns:p14="http://schemas.microsoft.com/office/powerpoint/2010/main">
          <mc:Choice Requires="p14">
            <p:contentPart p14:bwMode="auto" r:id="rId5">
              <p14:nvContentPartPr>
                <p14:cNvPr id="31" name="Entrada de lápiz 30">
                  <a:extLst>
                    <a:ext uri="{FF2B5EF4-FFF2-40B4-BE49-F238E27FC236}">
                      <a16:creationId xmlns:a16="http://schemas.microsoft.com/office/drawing/2014/main" id="{A90CE693-E2BF-6402-0715-2B9C9E4AA237}"/>
                    </a:ext>
                  </a:extLst>
                </p14:cNvPr>
                <p14:cNvContentPartPr/>
                <p14:nvPr/>
              </p14:nvContentPartPr>
              <p14:xfrm>
                <a:off x="10314411" y="563705"/>
                <a:ext cx="497880" cy="184320"/>
              </p14:xfrm>
            </p:contentPart>
          </mc:Choice>
          <mc:Fallback xmlns="">
            <p:pic>
              <p:nvPicPr>
                <p:cNvPr id="31" name="Entrada de lápiz 30">
                  <a:extLst>
                    <a:ext uri="{FF2B5EF4-FFF2-40B4-BE49-F238E27FC236}">
                      <a16:creationId xmlns:a16="http://schemas.microsoft.com/office/drawing/2014/main" id="{A90CE693-E2BF-6402-0715-2B9C9E4AA237}"/>
                    </a:ext>
                  </a:extLst>
                </p:cNvPr>
                <p:cNvPicPr/>
                <p:nvPr/>
              </p:nvPicPr>
              <p:blipFill>
                <a:blip r:embed="rId6"/>
                <a:stretch>
                  <a:fillRect/>
                </a:stretch>
              </p:blipFill>
              <p:spPr>
                <a:xfrm>
                  <a:off x="10308291" y="557585"/>
                  <a:ext cx="5101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Entrada de lápiz 31">
                  <a:extLst>
                    <a:ext uri="{FF2B5EF4-FFF2-40B4-BE49-F238E27FC236}">
                      <a16:creationId xmlns:a16="http://schemas.microsoft.com/office/drawing/2014/main" id="{A56158A3-AB8E-EEC8-9E89-CDD92B4A4AC7}"/>
                    </a:ext>
                  </a:extLst>
                </p14:cNvPr>
                <p14:cNvContentPartPr/>
                <p14:nvPr/>
              </p14:nvContentPartPr>
              <p14:xfrm>
                <a:off x="10217211" y="669905"/>
                <a:ext cx="156960" cy="167040"/>
              </p14:xfrm>
            </p:contentPart>
          </mc:Choice>
          <mc:Fallback xmlns="">
            <p:pic>
              <p:nvPicPr>
                <p:cNvPr id="32" name="Entrada de lápiz 31">
                  <a:extLst>
                    <a:ext uri="{FF2B5EF4-FFF2-40B4-BE49-F238E27FC236}">
                      <a16:creationId xmlns:a16="http://schemas.microsoft.com/office/drawing/2014/main" id="{A56158A3-AB8E-EEC8-9E89-CDD92B4A4AC7}"/>
                    </a:ext>
                  </a:extLst>
                </p:cNvPr>
                <p:cNvPicPr/>
                <p:nvPr/>
              </p:nvPicPr>
              <p:blipFill>
                <a:blip r:embed="rId8"/>
                <a:stretch>
                  <a:fillRect/>
                </a:stretch>
              </p:blipFill>
              <p:spPr>
                <a:xfrm>
                  <a:off x="10211091" y="663785"/>
                  <a:ext cx="169200" cy="179280"/>
                </a:xfrm>
                <a:prstGeom prst="rect">
                  <a:avLst/>
                </a:prstGeom>
              </p:spPr>
            </p:pic>
          </mc:Fallback>
        </mc:AlternateContent>
      </p:grpSp>
      <p:sp>
        <p:nvSpPr>
          <p:cNvPr id="35" name="CuadroTexto 34">
            <a:extLst>
              <a:ext uri="{FF2B5EF4-FFF2-40B4-BE49-F238E27FC236}">
                <a16:creationId xmlns:a16="http://schemas.microsoft.com/office/drawing/2014/main" id="{7E1B1244-AC04-72EE-4272-AD8E9B10617D}"/>
              </a:ext>
            </a:extLst>
          </p:cNvPr>
          <p:cNvSpPr txBox="1"/>
          <p:nvPr/>
        </p:nvSpPr>
        <p:spPr>
          <a:xfrm>
            <a:off x="10793975" y="236780"/>
            <a:ext cx="1493701" cy="1200329"/>
          </a:xfrm>
          <a:prstGeom prst="rect">
            <a:avLst/>
          </a:prstGeom>
          <a:noFill/>
        </p:spPr>
        <p:txBody>
          <a:bodyPr wrap="square">
            <a:spAutoFit/>
          </a:bodyPr>
          <a:lstStyle/>
          <a:p>
            <a:r>
              <a:rPr lang="es-MX" dirty="0"/>
              <a:t>Las Estaciones de Trabajo Operarios</a:t>
            </a:r>
          </a:p>
        </p:txBody>
      </p:sp>
      <p:sp>
        <p:nvSpPr>
          <p:cNvPr id="37" name="CuadroTexto 36">
            <a:extLst>
              <a:ext uri="{FF2B5EF4-FFF2-40B4-BE49-F238E27FC236}">
                <a16:creationId xmlns:a16="http://schemas.microsoft.com/office/drawing/2014/main" id="{AF56CB44-B357-EE48-8EDC-36B0A9FEB231}"/>
              </a:ext>
            </a:extLst>
          </p:cNvPr>
          <p:cNvSpPr txBox="1"/>
          <p:nvPr/>
        </p:nvSpPr>
        <p:spPr>
          <a:xfrm>
            <a:off x="1753745" y="2361577"/>
            <a:ext cx="2089440" cy="646331"/>
          </a:xfrm>
          <a:prstGeom prst="rect">
            <a:avLst/>
          </a:prstGeom>
          <a:noFill/>
        </p:spPr>
        <p:txBody>
          <a:bodyPr wrap="square">
            <a:spAutoFit/>
          </a:bodyPr>
          <a:lstStyle/>
          <a:p>
            <a:r>
              <a:rPr lang="es-MX" dirty="0"/>
              <a:t>El Supervisor de la Planta</a:t>
            </a:r>
          </a:p>
        </p:txBody>
      </p:sp>
      <p:grpSp>
        <p:nvGrpSpPr>
          <p:cNvPr id="40" name="Grupo 39">
            <a:extLst>
              <a:ext uri="{FF2B5EF4-FFF2-40B4-BE49-F238E27FC236}">
                <a16:creationId xmlns:a16="http://schemas.microsoft.com/office/drawing/2014/main" id="{75D4651A-014C-5201-FF11-A2AE456C4060}"/>
              </a:ext>
            </a:extLst>
          </p:cNvPr>
          <p:cNvGrpSpPr/>
          <p:nvPr/>
        </p:nvGrpSpPr>
        <p:grpSpPr>
          <a:xfrm>
            <a:off x="3710626" y="2149383"/>
            <a:ext cx="1438920" cy="727920"/>
            <a:chOff x="3677017" y="1671348"/>
            <a:chExt cx="1438920" cy="727920"/>
          </a:xfrm>
        </p:grpSpPr>
        <mc:AlternateContent xmlns:mc="http://schemas.openxmlformats.org/markup-compatibility/2006" xmlns:p14="http://schemas.microsoft.com/office/powerpoint/2010/main">
          <mc:Choice Requires="p14">
            <p:contentPart p14:bwMode="auto" r:id="rId9">
              <p14:nvContentPartPr>
                <p14:cNvPr id="38" name="Entrada de lápiz 37">
                  <a:extLst>
                    <a:ext uri="{FF2B5EF4-FFF2-40B4-BE49-F238E27FC236}">
                      <a16:creationId xmlns:a16="http://schemas.microsoft.com/office/drawing/2014/main" id="{6E642B6E-98BF-1F5C-F90A-7AF334DFFDF7}"/>
                    </a:ext>
                  </a:extLst>
                </p14:cNvPr>
                <p14:cNvContentPartPr/>
                <p14:nvPr/>
              </p14:nvContentPartPr>
              <p14:xfrm>
                <a:off x="3677017" y="1671348"/>
                <a:ext cx="1265400" cy="727920"/>
              </p14:xfrm>
            </p:contentPart>
          </mc:Choice>
          <mc:Fallback xmlns="">
            <p:pic>
              <p:nvPicPr>
                <p:cNvPr id="38" name="Entrada de lápiz 37">
                  <a:extLst>
                    <a:ext uri="{FF2B5EF4-FFF2-40B4-BE49-F238E27FC236}">
                      <a16:creationId xmlns:a16="http://schemas.microsoft.com/office/drawing/2014/main" id="{6E642B6E-98BF-1F5C-F90A-7AF334DFFDF7}"/>
                    </a:ext>
                  </a:extLst>
                </p:cNvPr>
                <p:cNvPicPr/>
                <p:nvPr/>
              </p:nvPicPr>
              <p:blipFill>
                <a:blip r:embed="rId10"/>
                <a:stretch>
                  <a:fillRect/>
                </a:stretch>
              </p:blipFill>
              <p:spPr>
                <a:xfrm>
                  <a:off x="3670897" y="1665228"/>
                  <a:ext cx="1277640" cy="740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9" name="Entrada de lápiz 38">
                  <a:extLst>
                    <a:ext uri="{FF2B5EF4-FFF2-40B4-BE49-F238E27FC236}">
                      <a16:creationId xmlns:a16="http://schemas.microsoft.com/office/drawing/2014/main" id="{0026DEC9-4330-232B-16F4-28DD757B5D1F}"/>
                    </a:ext>
                  </a:extLst>
                </p14:cNvPr>
                <p14:cNvContentPartPr/>
                <p14:nvPr/>
              </p14:nvContentPartPr>
              <p14:xfrm>
                <a:off x="4788337" y="1809948"/>
                <a:ext cx="327600" cy="137880"/>
              </p14:xfrm>
            </p:contentPart>
          </mc:Choice>
          <mc:Fallback xmlns="">
            <p:pic>
              <p:nvPicPr>
                <p:cNvPr id="39" name="Entrada de lápiz 38">
                  <a:extLst>
                    <a:ext uri="{FF2B5EF4-FFF2-40B4-BE49-F238E27FC236}">
                      <a16:creationId xmlns:a16="http://schemas.microsoft.com/office/drawing/2014/main" id="{0026DEC9-4330-232B-16F4-28DD757B5D1F}"/>
                    </a:ext>
                  </a:extLst>
                </p:cNvPr>
                <p:cNvPicPr/>
                <p:nvPr/>
              </p:nvPicPr>
              <p:blipFill>
                <a:blip r:embed="rId12"/>
                <a:stretch>
                  <a:fillRect/>
                </a:stretch>
              </p:blipFill>
              <p:spPr>
                <a:xfrm>
                  <a:off x="4782217" y="1803828"/>
                  <a:ext cx="339840" cy="150120"/>
                </a:xfrm>
                <a:prstGeom prst="rect">
                  <a:avLst/>
                </a:prstGeom>
              </p:spPr>
            </p:pic>
          </mc:Fallback>
        </mc:AlternateContent>
      </p:grpSp>
      <p:grpSp>
        <p:nvGrpSpPr>
          <p:cNvPr id="43" name="Grupo 42">
            <a:extLst>
              <a:ext uri="{FF2B5EF4-FFF2-40B4-BE49-F238E27FC236}">
                <a16:creationId xmlns:a16="http://schemas.microsoft.com/office/drawing/2014/main" id="{4EA77574-9436-7514-DFA8-0D603908CC53}"/>
              </a:ext>
            </a:extLst>
          </p:cNvPr>
          <p:cNvGrpSpPr/>
          <p:nvPr/>
        </p:nvGrpSpPr>
        <p:grpSpPr>
          <a:xfrm>
            <a:off x="9410396" y="2466582"/>
            <a:ext cx="1227600" cy="218160"/>
            <a:chOff x="9627097" y="2496828"/>
            <a:chExt cx="1227600" cy="218160"/>
          </a:xfrm>
        </p:grpSpPr>
        <mc:AlternateContent xmlns:mc="http://schemas.openxmlformats.org/markup-compatibility/2006" xmlns:p14="http://schemas.microsoft.com/office/powerpoint/2010/main">
          <mc:Choice Requires="p14">
            <p:contentPart p14:bwMode="auto" r:id="rId13">
              <p14:nvContentPartPr>
                <p14:cNvPr id="41" name="Entrada de lápiz 40">
                  <a:extLst>
                    <a:ext uri="{FF2B5EF4-FFF2-40B4-BE49-F238E27FC236}">
                      <a16:creationId xmlns:a16="http://schemas.microsoft.com/office/drawing/2014/main" id="{2BD0D482-59EE-7606-67B2-91BD8F5BC857}"/>
                    </a:ext>
                  </a:extLst>
                </p14:cNvPr>
                <p14:cNvContentPartPr/>
                <p14:nvPr/>
              </p14:nvContentPartPr>
              <p14:xfrm>
                <a:off x="9774337" y="2496828"/>
                <a:ext cx="1080360" cy="197640"/>
              </p14:xfrm>
            </p:contentPart>
          </mc:Choice>
          <mc:Fallback xmlns="">
            <p:pic>
              <p:nvPicPr>
                <p:cNvPr id="41" name="Entrada de lápiz 40">
                  <a:extLst>
                    <a:ext uri="{FF2B5EF4-FFF2-40B4-BE49-F238E27FC236}">
                      <a16:creationId xmlns:a16="http://schemas.microsoft.com/office/drawing/2014/main" id="{2BD0D482-59EE-7606-67B2-91BD8F5BC857}"/>
                    </a:ext>
                  </a:extLst>
                </p:cNvPr>
                <p:cNvPicPr/>
                <p:nvPr/>
              </p:nvPicPr>
              <p:blipFill>
                <a:blip r:embed="rId14"/>
                <a:stretch>
                  <a:fillRect/>
                </a:stretch>
              </p:blipFill>
              <p:spPr>
                <a:xfrm>
                  <a:off x="9768217" y="2490708"/>
                  <a:ext cx="10926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2" name="Entrada de lápiz 41">
                  <a:extLst>
                    <a:ext uri="{FF2B5EF4-FFF2-40B4-BE49-F238E27FC236}">
                      <a16:creationId xmlns:a16="http://schemas.microsoft.com/office/drawing/2014/main" id="{E0FA67B0-90A8-4D7F-F883-50D1302BF1EF}"/>
                    </a:ext>
                  </a:extLst>
                </p14:cNvPr>
                <p14:cNvContentPartPr/>
                <p14:nvPr/>
              </p14:nvContentPartPr>
              <p14:xfrm>
                <a:off x="9627097" y="2507268"/>
                <a:ext cx="256320" cy="207720"/>
              </p14:xfrm>
            </p:contentPart>
          </mc:Choice>
          <mc:Fallback xmlns="">
            <p:pic>
              <p:nvPicPr>
                <p:cNvPr id="42" name="Entrada de lápiz 41">
                  <a:extLst>
                    <a:ext uri="{FF2B5EF4-FFF2-40B4-BE49-F238E27FC236}">
                      <a16:creationId xmlns:a16="http://schemas.microsoft.com/office/drawing/2014/main" id="{E0FA67B0-90A8-4D7F-F883-50D1302BF1EF}"/>
                    </a:ext>
                  </a:extLst>
                </p:cNvPr>
                <p:cNvPicPr/>
                <p:nvPr/>
              </p:nvPicPr>
              <p:blipFill>
                <a:blip r:embed="rId16"/>
                <a:stretch>
                  <a:fillRect/>
                </a:stretch>
              </p:blipFill>
              <p:spPr>
                <a:xfrm>
                  <a:off x="9620977" y="2501148"/>
                  <a:ext cx="268560" cy="219960"/>
                </a:xfrm>
                <a:prstGeom prst="rect">
                  <a:avLst/>
                </a:prstGeom>
              </p:spPr>
            </p:pic>
          </mc:Fallback>
        </mc:AlternateContent>
      </p:grpSp>
      <p:sp>
        <p:nvSpPr>
          <p:cNvPr id="45" name="CuadroTexto 44">
            <a:extLst>
              <a:ext uri="{FF2B5EF4-FFF2-40B4-BE49-F238E27FC236}">
                <a16:creationId xmlns:a16="http://schemas.microsoft.com/office/drawing/2014/main" id="{914B6879-C24B-609A-DD85-A8F005622ED8}"/>
              </a:ext>
            </a:extLst>
          </p:cNvPr>
          <p:cNvSpPr txBox="1"/>
          <p:nvPr/>
        </p:nvSpPr>
        <p:spPr>
          <a:xfrm>
            <a:off x="10597325" y="1774679"/>
            <a:ext cx="1493701" cy="1477328"/>
          </a:xfrm>
          <a:prstGeom prst="rect">
            <a:avLst/>
          </a:prstGeom>
          <a:noFill/>
        </p:spPr>
        <p:txBody>
          <a:bodyPr wrap="square">
            <a:spAutoFit/>
          </a:bodyPr>
          <a:lstStyle/>
          <a:p>
            <a:r>
              <a:rPr lang="es-MX" dirty="0"/>
              <a:t>Las Máquinas de Ensamblaje (Soldadoras, Robots,)</a:t>
            </a:r>
          </a:p>
        </p:txBody>
      </p:sp>
      <p:sp>
        <p:nvSpPr>
          <p:cNvPr id="47" name="CuadroTexto 46">
            <a:extLst>
              <a:ext uri="{FF2B5EF4-FFF2-40B4-BE49-F238E27FC236}">
                <a16:creationId xmlns:a16="http://schemas.microsoft.com/office/drawing/2014/main" id="{47241253-43A9-41FD-7FD2-3E52528BD7D6}"/>
              </a:ext>
            </a:extLst>
          </p:cNvPr>
          <p:cNvSpPr txBox="1"/>
          <p:nvPr/>
        </p:nvSpPr>
        <p:spPr>
          <a:xfrm>
            <a:off x="-11851" y="3252007"/>
            <a:ext cx="1144816" cy="1200329"/>
          </a:xfrm>
          <a:prstGeom prst="rect">
            <a:avLst/>
          </a:prstGeom>
          <a:noFill/>
        </p:spPr>
        <p:txBody>
          <a:bodyPr wrap="square">
            <a:spAutoFit/>
          </a:bodyPr>
          <a:lstStyle/>
          <a:p>
            <a:r>
              <a:rPr lang="es-MX" dirty="0"/>
              <a:t>Las Cintas Transportadoras</a:t>
            </a:r>
          </a:p>
        </p:txBody>
      </p:sp>
      <p:grpSp>
        <p:nvGrpSpPr>
          <p:cNvPr id="50" name="Grupo 49">
            <a:extLst>
              <a:ext uri="{FF2B5EF4-FFF2-40B4-BE49-F238E27FC236}">
                <a16:creationId xmlns:a16="http://schemas.microsoft.com/office/drawing/2014/main" id="{407D0B65-3855-6F7B-7094-4FA2148E0B97}"/>
              </a:ext>
            </a:extLst>
          </p:cNvPr>
          <p:cNvGrpSpPr/>
          <p:nvPr/>
        </p:nvGrpSpPr>
        <p:grpSpPr>
          <a:xfrm>
            <a:off x="864337" y="3066708"/>
            <a:ext cx="1078200" cy="666360"/>
            <a:chOff x="864337" y="3066708"/>
            <a:chExt cx="1078200" cy="666360"/>
          </a:xfrm>
        </p:grpSpPr>
        <mc:AlternateContent xmlns:mc="http://schemas.openxmlformats.org/markup-compatibility/2006" xmlns:p14="http://schemas.microsoft.com/office/powerpoint/2010/main">
          <mc:Choice Requires="p14">
            <p:contentPart p14:bwMode="auto" r:id="rId17">
              <p14:nvContentPartPr>
                <p14:cNvPr id="48" name="Entrada de lápiz 47">
                  <a:extLst>
                    <a:ext uri="{FF2B5EF4-FFF2-40B4-BE49-F238E27FC236}">
                      <a16:creationId xmlns:a16="http://schemas.microsoft.com/office/drawing/2014/main" id="{38D36FDB-6CB7-3267-B782-FA827B5D2781}"/>
                    </a:ext>
                  </a:extLst>
                </p14:cNvPr>
                <p14:cNvContentPartPr/>
                <p14:nvPr/>
              </p14:nvContentPartPr>
              <p14:xfrm>
                <a:off x="864337" y="3066708"/>
                <a:ext cx="949680" cy="536040"/>
              </p14:xfrm>
            </p:contentPart>
          </mc:Choice>
          <mc:Fallback xmlns="">
            <p:pic>
              <p:nvPicPr>
                <p:cNvPr id="48" name="Entrada de lápiz 47">
                  <a:extLst>
                    <a:ext uri="{FF2B5EF4-FFF2-40B4-BE49-F238E27FC236}">
                      <a16:creationId xmlns:a16="http://schemas.microsoft.com/office/drawing/2014/main" id="{38D36FDB-6CB7-3267-B782-FA827B5D2781}"/>
                    </a:ext>
                  </a:extLst>
                </p:cNvPr>
                <p:cNvPicPr/>
                <p:nvPr/>
              </p:nvPicPr>
              <p:blipFill>
                <a:blip r:embed="rId18"/>
                <a:stretch>
                  <a:fillRect/>
                </a:stretch>
              </p:blipFill>
              <p:spPr>
                <a:xfrm>
                  <a:off x="858217" y="3060588"/>
                  <a:ext cx="96192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 name="Entrada de lápiz 48">
                  <a:extLst>
                    <a:ext uri="{FF2B5EF4-FFF2-40B4-BE49-F238E27FC236}">
                      <a16:creationId xmlns:a16="http://schemas.microsoft.com/office/drawing/2014/main" id="{AE71EC11-328E-D0CD-9B98-E5CB10B44263}"/>
                    </a:ext>
                  </a:extLst>
                </p14:cNvPr>
                <p14:cNvContentPartPr/>
                <p14:nvPr/>
              </p14:nvContentPartPr>
              <p14:xfrm>
                <a:off x="1671457" y="3527148"/>
                <a:ext cx="271080" cy="205920"/>
              </p14:xfrm>
            </p:contentPart>
          </mc:Choice>
          <mc:Fallback xmlns="">
            <p:pic>
              <p:nvPicPr>
                <p:cNvPr id="49" name="Entrada de lápiz 48">
                  <a:extLst>
                    <a:ext uri="{FF2B5EF4-FFF2-40B4-BE49-F238E27FC236}">
                      <a16:creationId xmlns:a16="http://schemas.microsoft.com/office/drawing/2014/main" id="{AE71EC11-328E-D0CD-9B98-E5CB10B44263}"/>
                    </a:ext>
                  </a:extLst>
                </p:cNvPr>
                <p:cNvPicPr/>
                <p:nvPr/>
              </p:nvPicPr>
              <p:blipFill>
                <a:blip r:embed="rId20"/>
                <a:stretch>
                  <a:fillRect/>
                </a:stretch>
              </p:blipFill>
              <p:spPr>
                <a:xfrm>
                  <a:off x="1665337" y="3521028"/>
                  <a:ext cx="283320" cy="218160"/>
                </a:xfrm>
                <a:prstGeom prst="rect">
                  <a:avLst/>
                </a:prstGeom>
              </p:spPr>
            </p:pic>
          </mc:Fallback>
        </mc:AlternateContent>
      </p:grpSp>
      <p:sp>
        <p:nvSpPr>
          <p:cNvPr id="52" name="CuadroTexto 51">
            <a:extLst>
              <a:ext uri="{FF2B5EF4-FFF2-40B4-BE49-F238E27FC236}">
                <a16:creationId xmlns:a16="http://schemas.microsoft.com/office/drawing/2014/main" id="{B231BFE3-0DDD-E911-9AE5-112825BCEC49}"/>
              </a:ext>
            </a:extLst>
          </p:cNvPr>
          <p:cNvSpPr txBox="1"/>
          <p:nvPr/>
        </p:nvSpPr>
        <p:spPr>
          <a:xfrm>
            <a:off x="78658" y="4947032"/>
            <a:ext cx="1529153" cy="923330"/>
          </a:xfrm>
          <a:prstGeom prst="rect">
            <a:avLst/>
          </a:prstGeom>
          <a:noFill/>
        </p:spPr>
        <p:txBody>
          <a:bodyPr wrap="square">
            <a:spAutoFit/>
          </a:bodyPr>
          <a:lstStyle/>
          <a:p>
            <a:r>
              <a:rPr lang="es-MX" dirty="0"/>
              <a:t>La materia prima</a:t>
            </a:r>
          </a:p>
          <a:p>
            <a:r>
              <a:rPr lang="es-MX" dirty="0"/>
              <a:t>del ensamble</a:t>
            </a:r>
          </a:p>
        </p:txBody>
      </p:sp>
      <p:grpSp>
        <p:nvGrpSpPr>
          <p:cNvPr id="55" name="Grupo 54">
            <a:extLst>
              <a:ext uri="{FF2B5EF4-FFF2-40B4-BE49-F238E27FC236}">
                <a16:creationId xmlns:a16="http://schemas.microsoft.com/office/drawing/2014/main" id="{871E8DDE-93AE-1669-B21A-9D900F1C5ADA}"/>
              </a:ext>
            </a:extLst>
          </p:cNvPr>
          <p:cNvGrpSpPr/>
          <p:nvPr/>
        </p:nvGrpSpPr>
        <p:grpSpPr>
          <a:xfrm>
            <a:off x="1081057" y="5918988"/>
            <a:ext cx="986040" cy="739080"/>
            <a:chOff x="1081057" y="5918988"/>
            <a:chExt cx="986040" cy="739080"/>
          </a:xfrm>
        </p:grpSpPr>
        <mc:AlternateContent xmlns:mc="http://schemas.openxmlformats.org/markup-compatibility/2006" xmlns:p14="http://schemas.microsoft.com/office/powerpoint/2010/main">
          <mc:Choice Requires="p14">
            <p:contentPart p14:bwMode="auto" r:id="rId21">
              <p14:nvContentPartPr>
                <p14:cNvPr id="53" name="Entrada de lápiz 52">
                  <a:extLst>
                    <a:ext uri="{FF2B5EF4-FFF2-40B4-BE49-F238E27FC236}">
                      <a16:creationId xmlns:a16="http://schemas.microsoft.com/office/drawing/2014/main" id="{74A040BC-4A1C-672C-247C-0E435DEC2C07}"/>
                    </a:ext>
                  </a:extLst>
                </p14:cNvPr>
                <p14:cNvContentPartPr/>
                <p14:nvPr/>
              </p14:nvContentPartPr>
              <p14:xfrm>
                <a:off x="1081057" y="5918988"/>
                <a:ext cx="827280" cy="739080"/>
              </p14:xfrm>
            </p:contentPart>
          </mc:Choice>
          <mc:Fallback xmlns="">
            <p:pic>
              <p:nvPicPr>
                <p:cNvPr id="53" name="Entrada de lápiz 52">
                  <a:extLst>
                    <a:ext uri="{FF2B5EF4-FFF2-40B4-BE49-F238E27FC236}">
                      <a16:creationId xmlns:a16="http://schemas.microsoft.com/office/drawing/2014/main" id="{74A040BC-4A1C-672C-247C-0E435DEC2C07}"/>
                    </a:ext>
                  </a:extLst>
                </p:cNvPr>
                <p:cNvPicPr/>
                <p:nvPr/>
              </p:nvPicPr>
              <p:blipFill>
                <a:blip r:embed="rId22"/>
                <a:stretch>
                  <a:fillRect/>
                </a:stretch>
              </p:blipFill>
              <p:spPr>
                <a:xfrm>
                  <a:off x="1074937" y="5912868"/>
                  <a:ext cx="839520" cy="751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Entrada de lápiz 53">
                  <a:extLst>
                    <a:ext uri="{FF2B5EF4-FFF2-40B4-BE49-F238E27FC236}">
                      <a16:creationId xmlns:a16="http://schemas.microsoft.com/office/drawing/2014/main" id="{661D9D54-248B-D94B-6D40-560C61E183E9}"/>
                    </a:ext>
                  </a:extLst>
                </p14:cNvPr>
                <p14:cNvContentPartPr/>
                <p14:nvPr/>
              </p14:nvContentPartPr>
              <p14:xfrm>
                <a:off x="1838857" y="6240468"/>
                <a:ext cx="228240" cy="146880"/>
              </p14:xfrm>
            </p:contentPart>
          </mc:Choice>
          <mc:Fallback xmlns="">
            <p:pic>
              <p:nvPicPr>
                <p:cNvPr id="54" name="Entrada de lápiz 53">
                  <a:extLst>
                    <a:ext uri="{FF2B5EF4-FFF2-40B4-BE49-F238E27FC236}">
                      <a16:creationId xmlns:a16="http://schemas.microsoft.com/office/drawing/2014/main" id="{661D9D54-248B-D94B-6D40-560C61E183E9}"/>
                    </a:ext>
                  </a:extLst>
                </p:cNvPr>
                <p:cNvPicPr/>
                <p:nvPr/>
              </p:nvPicPr>
              <p:blipFill>
                <a:blip r:embed="rId24"/>
                <a:stretch>
                  <a:fillRect/>
                </a:stretch>
              </p:blipFill>
              <p:spPr>
                <a:xfrm>
                  <a:off x="1832737" y="6234348"/>
                  <a:ext cx="240480" cy="159120"/>
                </a:xfrm>
                <a:prstGeom prst="rect">
                  <a:avLst/>
                </a:prstGeom>
              </p:spPr>
            </p:pic>
          </mc:Fallback>
        </mc:AlternateContent>
      </p:grpSp>
      <p:grpSp>
        <p:nvGrpSpPr>
          <p:cNvPr id="58" name="Grupo 57">
            <a:extLst>
              <a:ext uri="{FF2B5EF4-FFF2-40B4-BE49-F238E27FC236}">
                <a16:creationId xmlns:a16="http://schemas.microsoft.com/office/drawing/2014/main" id="{AA7A9423-C419-F26A-ADC7-769EA88A77D6}"/>
              </a:ext>
            </a:extLst>
          </p:cNvPr>
          <p:cNvGrpSpPr/>
          <p:nvPr/>
        </p:nvGrpSpPr>
        <p:grpSpPr>
          <a:xfrm>
            <a:off x="9762097" y="4354068"/>
            <a:ext cx="729360" cy="554040"/>
            <a:chOff x="9762097" y="4354068"/>
            <a:chExt cx="729360" cy="554040"/>
          </a:xfrm>
        </p:grpSpPr>
        <mc:AlternateContent xmlns:mc="http://schemas.openxmlformats.org/markup-compatibility/2006" xmlns:p14="http://schemas.microsoft.com/office/powerpoint/2010/main">
          <mc:Choice Requires="p14">
            <p:contentPart p14:bwMode="auto" r:id="rId25">
              <p14:nvContentPartPr>
                <p14:cNvPr id="56" name="Entrada de lápiz 55">
                  <a:extLst>
                    <a:ext uri="{FF2B5EF4-FFF2-40B4-BE49-F238E27FC236}">
                      <a16:creationId xmlns:a16="http://schemas.microsoft.com/office/drawing/2014/main" id="{258B9F2C-4B5A-A6B8-2930-0A7175A99A58}"/>
                    </a:ext>
                  </a:extLst>
                </p14:cNvPr>
                <p14:cNvContentPartPr/>
                <p14:nvPr/>
              </p14:nvContentPartPr>
              <p14:xfrm>
                <a:off x="9878017" y="4354068"/>
                <a:ext cx="613440" cy="449640"/>
              </p14:xfrm>
            </p:contentPart>
          </mc:Choice>
          <mc:Fallback xmlns="">
            <p:pic>
              <p:nvPicPr>
                <p:cNvPr id="56" name="Entrada de lápiz 55">
                  <a:extLst>
                    <a:ext uri="{FF2B5EF4-FFF2-40B4-BE49-F238E27FC236}">
                      <a16:creationId xmlns:a16="http://schemas.microsoft.com/office/drawing/2014/main" id="{258B9F2C-4B5A-A6B8-2930-0A7175A99A58}"/>
                    </a:ext>
                  </a:extLst>
                </p:cNvPr>
                <p:cNvPicPr/>
                <p:nvPr/>
              </p:nvPicPr>
              <p:blipFill>
                <a:blip r:embed="rId26"/>
                <a:stretch>
                  <a:fillRect/>
                </a:stretch>
              </p:blipFill>
              <p:spPr>
                <a:xfrm>
                  <a:off x="9871897" y="4347948"/>
                  <a:ext cx="62568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7" name="Entrada de lápiz 56">
                  <a:extLst>
                    <a:ext uri="{FF2B5EF4-FFF2-40B4-BE49-F238E27FC236}">
                      <a16:creationId xmlns:a16="http://schemas.microsoft.com/office/drawing/2014/main" id="{E5AC6E27-24D7-E636-6C81-772DD175A98C}"/>
                    </a:ext>
                  </a:extLst>
                </p14:cNvPr>
                <p14:cNvContentPartPr/>
                <p14:nvPr/>
              </p14:nvContentPartPr>
              <p14:xfrm>
                <a:off x="9762097" y="4719108"/>
                <a:ext cx="165240" cy="189000"/>
              </p14:xfrm>
            </p:contentPart>
          </mc:Choice>
          <mc:Fallback xmlns="">
            <p:pic>
              <p:nvPicPr>
                <p:cNvPr id="57" name="Entrada de lápiz 56">
                  <a:extLst>
                    <a:ext uri="{FF2B5EF4-FFF2-40B4-BE49-F238E27FC236}">
                      <a16:creationId xmlns:a16="http://schemas.microsoft.com/office/drawing/2014/main" id="{E5AC6E27-24D7-E636-6C81-772DD175A98C}"/>
                    </a:ext>
                  </a:extLst>
                </p:cNvPr>
                <p:cNvPicPr/>
                <p:nvPr/>
              </p:nvPicPr>
              <p:blipFill>
                <a:blip r:embed="rId28"/>
                <a:stretch>
                  <a:fillRect/>
                </a:stretch>
              </p:blipFill>
              <p:spPr>
                <a:xfrm>
                  <a:off x="9755977" y="4712988"/>
                  <a:ext cx="177480" cy="201240"/>
                </a:xfrm>
                <a:prstGeom prst="rect">
                  <a:avLst/>
                </a:prstGeom>
              </p:spPr>
            </p:pic>
          </mc:Fallback>
        </mc:AlternateContent>
      </p:grpSp>
      <p:sp>
        <p:nvSpPr>
          <p:cNvPr id="59" name="CuadroTexto 58">
            <a:extLst>
              <a:ext uri="{FF2B5EF4-FFF2-40B4-BE49-F238E27FC236}">
                <a16:creationId xmlns:a16="http://schemas.microsoft.com/office/drawing/2014/main" id="{39BBB112-101C-AFED-9614-9C32E89D760D}"/>
              </a:ext>
            </a:extLst>
          </p:cNvPr>
          <p:cNvSpPr txBox="1"/>
          <p:nvPr/>
        </p:nvSpPr>
        <p:spPr>
          <a:xfrm>
            <a:off x="10300151" y="4593338"/>
            <a:ext cx="1529153" cy="646331"/>
          </a:xfrm>
          <a:prstGeom prst="rect">
            <a:avLst/>
          </a:prstGeom>
          <a:noFill/>
        </p:spPr>
        <p:txBody>
          <a:bodyPr wrap="square">
            <a:spAutoFit/>
          </a:bodyPr>
          <a:lstStyle/>
          <a:p>
            <a:r>
              <a:rPr lang="es-MX" dirty="0"/>
              <a:t>Producto terminado</a:t>
            </a:r>
          </a:p>
        </p:txBody>
      </p:sp>
      <p:grpSp>
        <p:nvGrpSpPr>
          <p:cNvPr id="62" name="Grupo 61">
            <a:extLst>
              <a:ext uri="{FF2B5EF4-FFF2-40B4-BE49-F238E27FC236}">
                <a16:creationId xmlns:a16="http://schemas.microsoft.com/office/drawing/2014/main" id="{07F187B7-6B66-2A62-3557-49E45FF4A099}"/>
              </a:ext>
            </a:extLst>
          </p:cNvPr>
          <p:cNvGrpSpPr/>
          <p:nvPr/>
        </p:nvGrpSpPr>
        <p:grpSpPr>
          <a:xfrm>
            <a:off x="6942217" y="6083148"/>
            <a:ext cx="1100880" cy="220320"/>
            <a:chOff x="6942217" y="6083148"/>
            <a:chExt cx="1100880" cy="220320"/>
          </a:xfrm>
        </p:grpSpPr>
        <mc:AlternateContent xmlns:mc="http://schemas.openxmlformats.org/markup-compatibility/2006" xmlns:p14="http://schemas.microsoft.com/office/powerpoint/2010/main">
          <mc:Choice Requires="p14">
            <p:contentPart p14:bwMode="auto" r:id="rId29">
              <p14:nvContentPartPr>
                <p14:cNvPr id="60" name="Entrada de lápiz 59">
                  <a:extLst>
                    <a:ext uri="{FF2B5EF4-FFF2-40B4-BE49-F238E27FC236}">
                      <a16:creationId xmlns:a16="http://schemas.microsoft.com/office/drawing/2014/main" id="{B778F6D6-AE78-57FC-F429-75381968D7A6}"/>
                    </a:ext>
                  </a:extLst>
                </p14:cNvPr>
                <p14:cNvContentPartPr/>
                <p14:nvPr/>
              </p14:nvContentPartPr>
              <p14:xfrm>
                <a:off x="7039057" y="6136788"/>
                <a:ext cx="1004040" cy="166680"/>
              </p14:xfrm>
            </p:contentPart>
          </mc:Choice>
          <mc:Fallback xmlns="">
            <p:pic>
              <p:nvPicPr>
                <p:cNvPr id="60" name="Entrada de lápiz 59">
                  <a:extLst>
                    <a:ext uri="{FF2B5EF4-FFF2-40B4-BE49-F238E27FC236}">
                      <a16:creationId xmlns:a16="http://schemas.microsoft.com/office/drawing/2014/main" id="{B778F6D6-AE78-57FC-F429-75381968D7A6}"/>
                    </a:ext>
                  </a:extLst>
                </p:cNvPr>
                <p:cNvPicPr/>
                <p:nvPr/>
              </p:nvPicPr>
              <p:blipFill>
                <a:blip r:embed="rId30"/>
                <a:stretch>
                  <a:fillRect/>
                </a:stretch>
              </p:blipFill>
              <p:spPr>
                <a:xfrm>
                  <a:off x="7032937" y="6130668"/>
                  <a:ext cx="10162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 name="Entrada de lápiz 60">
                  <a:extLst>
                    <a:ext uri="{FF2B5EF4-FFF2-40B4-BE49-F238E27FC236}">
                      <a16:creationId xmlns:a16="http://schemas.microsoft.com/office/drawing/2014/main" id="{198205E0-E7D4-BD01-72FF-D6C2EDF57879}"/>
                    </a:ext>
                  </a:extLst>
                </p14:cNvPr>
                <p14:cNvContentPartPr/>
                <p14:nvPr/>
              </p14:nvContentPartPr>
              <p14:xfrm>
                <a:off x="6942217" y="6083148"/>
                <a:ext cx="244440" cy="150840"/>
              </p14:xfrm>
            </p:contentPart>
          </mc:Choice>
          <mc:Fallback xmlns="">
            <p:pic>
              <p:nvPicPr>
                <p:cNvPr id="61" name="Entrada de lápiz 60">
                  <a:extLst>
                    <a:ext uri="{FF2B5EF4-FFF2-40B4-BE49-F238E27FC236}">
                      <a16:creationId xmlns:a16="http://schemas.microsoft.com/office/drawing/2014/main" id="{198205E0-E7D4-BD01-72FF-D6C2EDF57879}"/>
                    </a:ext>
                  </a:extLst>
                </p:cNvPr>
                <p:cNvPicPr/>
                <p:nvPr/>
              </p:nvPicPr>
              <p:blipFill>
                <a:blip r:embed="rId32"/>
                <a:stretch>
                  <a:fillRect/>
                </a:stretch>
              </p:blipFill>
              <p:spPr>
                <a:xfrm>
                  <a:off x="6936097" y="6077028"/>
                  <a:ext cx="256680" cy="163080"/>
                </a:xfrm>
                <a:prstGeom prst="rect">
                  <a:avLst/>
                </a:prstGeom>
              </p:spPr>
            </p:pic>
          </mc:Fallback>
        </mc:AlternateContent>
      </p:grpSp>
      <p:sp>
        <p:nvSpPr>
          <p:cNvPr id="64" name="CuadroTexto 63">
            <a:extLst>
              <a:ext uri="{FF2B5EF4-FFF2-40B4-BE49-F238E27FC236}">
                <a16:creationId xmlns:a16="http://schemas.microsoft.com/office/drawing/2014/main" id="{1C9C977A-2A23-8DE3-B518-5686ABBB3C56}"/>
              </a:ext>
            </a:extLst>
          </p:cNvPr>
          <p:cNvSpPr txBox="1"/>
          <p:nvPr/>
        </p:nvSpPr>
        <p:spPr>
          <a:xfrm>
            <a:off x="7977398" y="6103862"/>
            <a:ext cx="2074573" cy="369332"/>
          </a:xfrm>
          <a:prstGeom prst="rect">
            <a:avLst/>
          </a:prstGeom>
          <a:noFill/>
        </p:spPr>
        <p:txBody>
          <a:bodyPr wrap="square">
            <a:spAutoFit/>
          </a:bodyPr>
          <a:lstStyle/>
          <a:p>
            <a:r>
              <a:rPr lang="es-MX" dirty="0"/>
              <a:t>El Almacén MP/PT</a:t>
            </a:r>
          </a:p>
        </p:txBody>
      </p:sp>
    </p:spTree>
    <p:extLst>
      <p:ext uri="{BB962C8B-B14F-4D97-AF65-F5344CB8AC3E}">
        <p14:creationId xmlns:p14="http://schemas.microsoft.com/office/powerpoint/2010/main" val="255155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31125-00A6-5F8B-3CD6-BC46479C3E0E}"/>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9FA36DB1-9C34-B18A-22B4-A3B5513CCCA5}"/>
              </a:ext>
            </a:extLst>
          </p:cNvPr>
          <p:cNvPicPr>
            <a:picLocks noChangeAspect="1"/>
          </p:cNvPicPr>
          <p:nvPr/>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20599" y="-68053"/>
            <a:ext cx="1314912" cy="1274660"/>
          </a:xfrm>
          <a:prstGeom prst="rect">
            <a:avLst/>
          </a:prstGeom>
          <a:noFill/>
          <a:ln>
            <a:noFill/>
          </a:ln>
        </p:spPr>
      </p:pic>
      <p:sp>
        <p:nvSpPr>
          <p:cNvPr id="7" name="CuadroTexto 6">
            <a:extLst>
              <a:ext uri="{FF2B5EF4-FFF2-40B4-BE49-F238E27FC236}">
                <a16:creationId xmlns:a16="http://schemas.microsoft.com/office/drawing/2014/main" id="{E093B2F9-E564-352A-8546-F68F0F8B9E4D}"/>
              </a:ext>
            </a:extLst>
          </p:cNvPr>
          <p:cNvSpPr txBox="1"/>
          <p:nvPr/>
        </p:nvSpPr>
        <p:spPr>
          <a:xfrm>
            <a:off x="0" y="6008942"/>
            <a:ext cx="12192000" cy="849058"/>
          </a:xfrm>
          <a:prstGeom prst="rect">
            <a:avLst/>
          </a:prstGeom>
          <a:solidFill>
            <a:srgbClr val="813029"/>
          </a:solidFill>
        </p:spPr>
        <p:style>
          <a:lnRef idx="3">
            <a:schemeClr val="lt1"/>
          </a:lnRef>
          <a:fillRef idx="1">
            <a:schemeClr val="accent4"/>
          </a:fillRef>
          <a:effectRef idx="1">
            <a:schemeClr val="accent4"/>
          </a:effectRef>
          <a:fontRef idx="minor">
            <a:schemeClr val="lt1"/>
          </a:fontRef>
        </p:style>
        <p:txBody>
          <a:bodyPr wrap="square" rtlCol="0">
            <a:spAutoFit/>
          </a:bodyPr>
          <a:lstStyle/>
          <a:p>
            <a:endParaRPr lang="es-MX" dirty="0"/>
          </a:p>
        </p:txBody>
      </p:sp>
      <p:sp>
        <p:nvSpPr>
          <p:cNvPr id="8" name="CuadroTexto 7">
            <a:extLst>
              <a:ext uri="{FF2B5EF4-FFF2-40B4-BE49-F238E27FC236}">
                <a16:creationId xmlns:a16="http://schemas.microsoft.com/office/drawing/2014/main" id="{4163643B-A7A1-5934-1C90-76C9C5393268}"/>
              </a:ext>
            </a:extLst>
          </p:cNvPr>
          <p:cNvSpPr txBox="1"/>
          <p:nvPr/>
        </p:nvSpPr>
        <p:spPr>
          <a:xfrm>
            <a:off x="384071" y="6433471"/>
            <a:ext cx="6096000" cy="369332"/>
          </a:xfrm>
          <a:prstGeom prst="rect">
            <a:avLst/>
          </a:prstGeom>
          <a:solidFill>
            <a:srgbClr val="813029"/>
          </a:solidFill>
        </p:spPr>
        <p:txBody>
          <a:bodyPr wrap="square">
            <a:spAutoFit/>
          </a:bodyPr>
          <a:lstStyle/>
          <a:p>
            <a:r>
              <a:rPr lang="es-MX" b="1" dirty="0">
                <a:solidFill>
                  <a:schemeClr val="bg1"/>
                </a:solidFill>
              </a:rPr>
              <a:t>Facilitador: M en E Sonia Serna</a:t>
            </a:r>
          </a:p>
        </p:txBody>
      </p:sp>
      <p:sp>
        <p:nvSpPr>
          <p:cNvPr id="10" name="CuadroTexto 9">
            <a:extLst>
              <a:ext uri="{FF2B5EF4-FFF2-40B4-BE49-F238E27FC236}">
                <a16:creationId xmlns:a16="http://schemas.microsoft.com/office/drawing/2014/main" id="{DC0409FD-5F40-D152-53B9-48B00D0AE518}"/>
              </a:ext>
            </a:extLst>
          </p:cNvPr>
          <p:cNvSpPr txBox="1"/>
          <p:nvPr/>
        </p:nvSpPr>
        <p:spPr>
          <a:xfrm>
            <a:off x="2901128" y="454788"/>
            <a:ext cx="9785555" cy="584775"/>
          </a:xfrm>
          <a:prstGeom prst="rect">
            <a:avLst/>
          </a:prstGeom>
          <a:noFill/>
        </p:spPr>
        <p:txBody>
          <a:bodyPr wrap="square">
            <a:spAutoFit/>
          </a:bodyPr>
          <a:lstStyle/>
          <a:p>
            <a:pPr lvl="0" algn="just"/>
            <a:r>
              <a:rPr lang="es-ES" sz="3200" b="1" dirty="0">
                <a:solidFill>
                  <a:schemeClr val="accent4"/>
                </a:solidFill>
                <a:effectLst/>
                <a:latin typeface="Arial" panose="020B0604020202020204" pitchFamily="34" charset="0"/>
                <a:ea typeface="Calibri" panose="020F0502020204030204" pitchFamily="34" charset="0"/>
                <a:cs typeface="Times New Roman" panose="02020603050405020304" pitchFamily="18" charset="0"/>
              </a:rPr>
              <a:t>Componentes de una computadora</a:t>
            </a:r>
            <a:endParaRPr lang="es-MX" sz="3200" b="1" dirty="0">
              <a:solidFill>
                <a:schemeClr val="accent4"/>
              </a:solidFill>
              <a:effectLst/>
              <a:latin typeface="Soberana Sans"/>
              <a:ea typeface="Calibri" panose="020F0502020204030204" pitchFamily="34" charset="0"/>
              <a:cs typeface="Times New Roman" panose="02020603050405020304" pitchFamily="18" charset="0"/>
            </a:endParaRPr>
          </a:p>
        </p:txBody>
      </p:sp>
      <p:sp>
        <p:nvSpPr>
          <p:cNvPr id="4" name="Subtítulo 3">
            <a:extLst>
              <a:ext uri="{FF2B5EF4-FFF2-40B4-BE49-F238E27FC236}">
                <a16:creationId xmlns:a16="http://schemas.microsoft.com/office/drawing/2014/main" id="{64E38454-FFA6-E8B0-8D14-18D84A6FB1A1}"/>
              </a:ext>
            </a:extLst>
          </p:cNvPr>
          <p:cNvSpPr>
            <a:spLocks noGrp="1"/>
          </p:cNvSpPr>
          <p:nvPr>
            <p:ph type="subTitle" idx="1"/>
          </p:nvPr>
        </p:nvSpPr>
        <p:spPr>
          <a:xfrm>
            <a:off x="589935" y="1743740"/>
            <a:ext cx="10530349" cy="3437859"/>
          </a:xfrm>
        </p:spPr>
        <p:txBody>
          <a:bodyPr>
            <a:normAutofit/>
          </a:bodyPr>
          <a:lstStyle/>
          <a:p>
            <a:pPr algn="just"/>
            <a:r>
              <a:rPr lang="es-MX" dirty="0"/>
              <a:t>En resumen, la imagen anterior muestra cómo la información (datos e instrucciones) entra en la computadora a través de los dispositivos de entrada. Se almacena en la memoria principal, donde la CPU puede acceder a ella rápidamente. La CPU, a través de la unidad de control y las unidades de cálculo, procesa la información siguiendo las instrucciones del programa. La información procesada (resultados) se envía a través de los buses de interconexión a los dispositivos de salida para ser mostrada al usuario.</a:t>
            </a:r>
          </a:p>
        </p:txBody>
      </p:sp>
    </p:spTree>
    <p:extLst>
      <p:ext uri="{BB962C8B-B14F-4D97-AF65-F5344CB8AC3E}">
        <p14:creationId xmlns:p14="http://schemas.microsoft.com/office/powerpoint/2010/main" val="355925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D40FF-E284-C46F-EDA4-5B46BCEB27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648505-900A-2983-9067-5563424E8E1A}"/>
              </a:ext>
            </a:extLst>
          </p:cNvPr>
          <p:cNvSpPr>
            <a:spLocks noGrp="1"/>
          </p:cNvSpPr>
          <p:nvPr>
            <p:ph type="title"/>
          </p:nvPr>
        </p:nvSpPr>
        <p:spPr>
          <a:xfrm>
            <a:off x="641554" y="158414"/>
            <a:ext cx="10515600" cy="903236"/>
          </a:xfrm>
        </p:spPr>
        <p:txBody>
          <a:bodyPr>
            <a:normAutofit/>
          </a:bodyPr>
          <a:lstStyle/>
          <a:p>
            <a:r>
              <a:rPr lang="es-MX" sz="2400" b="1" dirty="0">
                <a:solidFill>
                  <a:schemeClr val="accent4"/>
                </a:solidFill>
                <a:latin typeface="Arial" panose="020B0604020202020204" pitchFamily="34" charset="0"/>
                <a:ea typeface="Times New Roman" panose="02020603050405020304" pitchFamily="18" charset="0"/>
              </a:rPr>
              <a:t>Clasificación de las computadoras</a:t>
            </a:r>
            <a:endParaRPr lang="es-MX" sz="5400" b="1" dirty="0">
              <a:solidFill>
                <a:schemeClr val="accent4"/>
              </a:solidFill>
            </a:endParaRPr>
          </a:p>
        </p:txBody>
      </p:sp>
      <p:sp>
        <p:nvSpPr>
          <p:cNvPr id="5" name="CuadroTexto 4">
            <a:extLst>
              <a:ext uri="{FF2B5EF4-FFF2-40B4-BE49-F238E27FC236}">
                <a16:creationId xmlns:a16="http://schemas.microsoft.com/office/drawing/2014/main" id="{63919864-EB89-8EC0-0354-5F1AFEED3B20}"/>
              </a:ext>
            </a:extLst>
          </p:cNvPr>
          <p:cNvSpPr txBox="1"/>
          <p:nvPr/>
        </p:nvSpPr>
        <p:spPr>
          <a:xfrm>
            <a:off x="442453" y="1566885"/>
            <a:ext cx="10515600" cy="523220"/>
          </a:xfrm>
          <a:prstGeom prst="rect">
            <a:avLst/>
          </a:prstGeom>
          <a:noFill/>
        </p:spPr>
        <p:txBody>
          <a:bodyPr wrap="square">
            <a:spAutoFit/>
          </a:bodyPr>
          <a:lstStyle/>
          <a:p>
            <a:pPr algn="just"/>
            <a:endParaRPr lang="es-MX" sz="2800" dirty="0"/>
          </a:p>
        </p:txBody>
      </p:sp>
      <p:graphicFrame>
        <p:nvGraphicFramePr>
          <p:cNvPr id="7" name="Tabla 6">
            <a:extLst>
              <a:ext uri="{FF2B5EF4-FFF2-40B4-BE49-F238E27FC236}">
                <a16:creationId xmlns:a16="http://schemas.microsoft.com/office/drawing/2014/main" id="{D377AF9C-5D64-F34C-5958-42573471D1FC}"/>
              </a:ext>
            </a:extLst>
          </p:cNvPr>
          <p:cNvGraphicFramePr>
            <a:graphicFrameLocks noGrp="1"/>
          </p:cNvGraphicFramePr>
          <p:nvPr>
            <p:extLst>
              <p:ext uri="{D42A27DB-BD31-4B8C-83A1-F6EECF244321}">
                <p14:modId xmlns:p14="http://schemas.microsoft.com/office/powerpoint/2010/main" val="2832050675"/>
              </p:ext>
            </p:extLst>
          </p:nvPr>
        </p:nvGraphicFramePr>
        <p:xfrm>
          <a:off x="442453" y="1297492"/>
          <a:ext cx="11394504" cy="5042346"/>
        </p:xfrm>
        <a:graphic>
          <a:graphicData uri="http://schemas.openxmlformats.org/drawingml/2006/table">
            <a:tbl>
              <a:tblPr firstRow="1" firstCol="1" bandRow="1">
                <a:tableStyleId>{5C22544A-7EE6-4342-B048-85BDC9FD1C3A}</a:tableStyleId>
              </a:tblPr>
              <a:tblGrid>
                <a:gridCol w="2848626">
                  <a:extLst>
                    <a:ext uri="{9D8B030D-6E8A-4147-A177-3AD203B41FA5}">
                      <a16:colId xmlns:a16="http://schemas.microsoft.com/office/drawing/2014/main" val="1842928169"/>
                    </a:ext>
                  </a:extLst>
                </a:gridCol>
                <a:gridCol w="2848626">
                  <a:extLst>
                    <a:ext uri="{9D8B030D-6E8A-4147-A177-3AD203B41FA5}">
                      <a16:colId xmlns:a16="http://schemas.microsoft.com/office/drawing/2014/main" val="599233874"/>
                    </a:ext>
                  </a:extLst>
                </a:gridCol>
                <a:gridCol w="2848626">
                  <a:extLst>
                    <a:ext uri="{9D8B030D-6E8A-4147-A177-3AD203B41FA5}">
                      <a16:colId xmlns:a16="http://schemas.microsoft.com/office/drawing/2014/main" val="860365005"/>
                    </a:ext>
                  </a:extLst>
                </a:gridCol>
                <a:gridCol w="2848626">
                  <a:extLst>
                    <a:ext uri="{9D8B030D-6E8A-4147-A177-3AD203B41FA5}">
                      <a16:colId xmlns:a16="http://schemas.microsoft.com/office/drawing/2014/main" val="2449900945"/>
                    </a:ext>
                  </a:extLst>
                </a:gridCol>
              </a:tblGrid>
              <a:tr h="0">
                <a:tc>
                  <a:txBody>
                    <a:bodyPr/>
                    <a:lstStyle/>
                    <a:p>
                      <a:pPr>
                        <a:lnSpc>
                          <a:spcPct val="115000"/>
                        </a:lnSpc>
                        <a:spcAft>
                          <a:spcPts val="800"/>
                        </a:spcAft>
                      </a:pPr>
                      <a:r>
                        <a:rPr lang="es-MX" sz="2400" kern="100" dirty="0">
                          <a:effectLst/>
                        </a:rPr>
                        <a:t>Característica</a:t>
                      </a:r>
                      <a:endParaRPr lang="es-MX"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dirty="0">
                          <a:effectLst/>
                        </a:rPr>
                        <a:t>Computadoras Analógicas</a:t>
                      </a:r>
                      <a:endParaRPr lang="es-MX"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a:effectLst/>
                        </a:rPr>
                        <a:t>Computadoras Digitales</a:t>
                      </a:r>
                      <a:endParaRPr lang="es-MX"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a:effectLst/>
                        </a:rPr>
                        <a:t>Computadoras Híbridas</a:t>
                      </a:r>
                      <a:endParaRPr lang="es-MX"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81811463"/>
                  </a:ext>
                </a:extLst>
              </a:tr>
              <a:tr h="0">
                <a:tc>
                  <a:txBody>
                    <a:bodyPr/>
                    <a:lstStyle/>
                    <a:p>
                      <a:pPr>
                        <a:lnSpc>
                          <a:spcPct val="115000"/>
                        </a:lnSpc>
                        <a:spcAft>
                          <a:spcPts val="800"/>
                        </a:spcAft>
                      </a:pPr>
                      <a:r>
                        <a:rPr lang="es-MX" sz="2400" kern="100">
                          <a:effectLst/>
                        </a:rPr>
                        <a:t>Procesamiento</a:t>
                      </a:r>
                      <a:endParaRPr lang="es-MX"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dirty="0">
                          <a:effectLst/>
                        </a:rPr>
                        <a:t>Manipulación directa de magnitudes físicas.</a:t>
                      </a:r>
                      <a:endParaRPr lang="es-MX"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dirty="0">
                          <a:effectLst/>
                        </a:rPr>
                        <a:t>Cálculos aritméticos y lógicos con números binarios.</a:t>
                      </a:r>
                      <a:endParaRPr lang="es-MX"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a:effectLst/>
                        </a:rPr>
                        <a:t>Conversión de señales analógicas a digitales y procesamiento digital.</a:t>
                      </a:r>
                      <a:endParaRPr lang="es-MX"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4909742"/>
                  </a:ext>
                </a:extLst>
              </a:tr>
              <a:tr h="0">
                <a:tc>
                  <a:txBody>
                    <a:bodyPr/>
                    <a:lstStyle/>
                    <a:p>
                      <a:pPr>
                        <a:lnSpc>
                          <a:spcPct val="115000"/>
                        </a:lnSpc>
                        <a:spcAft>
                          <a:spcPts val="800"/>
                        </a:spcAft>
                      </a:pPr>
                      <a:r>
                        <a:rPr lang="es-MX" sz="2400" kern="100">
                          <a:effectLst/>
                        </a:rPr>
                        <a:t>Precisión</a:t>
                      </a:r>
                      <a:endParaRPr lang="es-MX"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a:effectLst/>
                        </a:rPr>
                        <a:t>Limitada por la precisión de los componentes físicos y factores ambientales.</a:t>
                      </a:r>
                      <a:endParaRPr lang="es-MX"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a:effectLst/>
                        </a:rPr>
                        <a:t>Alta precisión, determinada por el número de bits utilizados.</a:t>
                      </a:r>
                      <a:endParaRPr lang="es-MX"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2400" kern="100" dirty="0">
                          <a:effectLst/>
                        </a:rPr>
                        <a:t>Depende de la precisión de la conversión analógico-digital; generalmente buena.</a:t>
                      </a:r>
                      <a:endParaRPr lang="es-MX"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89657980"/>
                  </a:ext>
                </a:extLst>
              </a:tr>
            </a:tbl>
          </a:graphicData>
        </a:graphic>
      </p:graphicFrame>
    </p:spTree>
    <p:extLst>
      <p:ext uri="{BB962C8B-B14F-4D97-AF65-F5344CB8AC3E}">
        <p14:creationId xmlns:p14="http://schemas.microsoft.com/office/powerpoint/2010/main" val="186559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4C08F-3E8D-8950-3B38-EC19791B8B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BC65E7C-0C17-03C7-5589-6BB9EA6F4CEF}"/>
              </a:ext>
            </a:extLst>
          </p:cNvPr>
          <p:cNvSpPr>
            <a:spLocks noGrp="1"/>
          </p:cNvSpPr>
          <p:nvPr>
            <p:ph type="title"/>
          </p:nvPr>
        </p:nvSpPr>
        <p:spPr>
          <a:xfrm>
            <a:off x="641554" y="158414"/>
            <a:ext cx="10515600" cy="903236"/>
          </a:xfrm>
        </p:spPr>
        <p:txBody>
          <a:bodyPr>
            <a:normAutofit/>
          </a:bodyPr>
          <a:lstStyle/>
          <a:p>
            <a:r>
              <a:rPr lang="es-MX" sz="2400" b="1" dirty="0">
                <a:solidFill>
                  <a:schemeClr val="accent4"/>
                </a:solidFill>
                <a:latin typeface="Arial" panose="020B0604020202020204" pitchFamily="34" charset="0"/>
                <a:ea typeface="Times New Roman" panose="02020603050405020304" pitchFamily="18" charset="0"/>
              </a:rPr>
              <a:t>¿Qué interpreto de la imagen anterior?</a:t>
            </a:r>
            <a:endParaRPr lang="es-MX" sz="5400" b="1" dirty="0">
              <a:solidFill>
                <a:schemeClr val="accent4"/>
              </a:solidFill>
            </a:endParaRPr>
          </a:p>
        </p:txBody>
      </p:sp>
      <p:sp>
        <p:nvSpPr>
          <p:cNvPr id="5" name="CuadroTexto 4">
            <a:extLst>
              <a:ext uri="{FF2B5EF4-FFF2-40B4-BE49-F238E27FC236}">
                <a16:creationId xmlns:a16="http://schemas.microsoft.com/office/drawing/2014/main" id="{74B48C36-FCD1-8781-968F-1D050A72EC1B}"/>
              </a:ext>
            </a:extLst>
          </p:cNvPr>
          <p:cNvSpPr txBox="1"/>
          <p:nvPr/>
        </p:nvSpPr>
        <p:spPr>
          <a:xfrm>
            <a:off x="442453" y="1566885"/>
            <a:ext cx="10515600" cy="523220"/>
          </a:xfrm>
          <a:prstGeom prst="rect">
            <a:avLst/>
          </a:prstGeom>
          <a:noFill/>
        </p:spPr>
        <p:txBody>
          <a:bodyPr wrap="square">
            <a:spAutoFit/>
          </a:bodyPr>
          <a:lstStyle/>
          <a:p>
            <a:pPr algn="just"/>
            <a:endParaRPr lang="es-MX" sz="2800" dirty="0"/>
          </a:p>
        </p:txBody>
      </p:sp>
      <p:graphicFrame>
        <p:nvGraphicFramePr>
          <p:cNvPr id="4" name="Tabla 3">
            <a:extLst>
              <a:ext uri="{FF2B5EF4-FFF2-40B4-BE49-F238E27FC236}">
                <a16:creationId xmlns:a16="http://schemas.microsoft.com/office/drawing/2014/main" id="{B97048CD-DADA-E768-6E2E-F816DC75031C}"/>
              </a:ext>
            </a:extLst>
          </p:cNvPr>
          <p:cNvGraphicFramePr>
            <a:graphicFrameLocks noGrp="1"/>
          </p:cNvGraphicFramePr>
          <p:nvPr>
            <p:extLst>
              <p:ext uri="{D42A27DB-BD31-4B8C-83A1-F6EECF244321}">
                <p14:modId xmlns:p14="http://schemas.microsoft.com/office/powerpoint/2010/main" val="2708959989"/>
              </p:ext>
            </p:extLst>
          </p:nvPr>
        </p:nvGraphicFramePr>
        <p:xfrm>
          <a:off x="185056" y="158414"/>
          <a:ext cx="11762432" cy="5900741"/>
        </p:xfrm>
        <a:graphic>
          <a:graphicData uri="http://schemas.openxmlformats.org/drawingml/2006/table">
            <a:tbl>
              <a:tblPr firstRow="1" firstCol="1" bandRow="1">
                <a:tableStyleId>{5C22544A-7EE6-4342-B048-85BDC9FD1C3A}</a:tableStyleId>
              </a:tblPr>
              <a:tblGrid>
                <a:gridCol w="2940608">
                  <a:extLst>
                    <a:ext uri="{9D8B030D-6E8A-4147-A177-3AD203B41FA5}">
                      <a16:colId xmlns:a16="http://schemas.microsoft.com/office/drawing/2014/main" val="1253081320"/>
                    </a:ext>
                  </a:extLst>
                </a:gridCol>
                <a:gridCol w="2940608">
                  <a:extLst>
                    <a:ext uri="{9D8B030D-6E8A-4147-A177-3AD203B41FA5}">
                      <a16:colId xmlns:a16="http://schemas.microsoft.com/office/drawing/2014/main" val="2980808434"/>
                    </a:ext>
                  </a:extLst>
                </a:gridCol>
                <a:gridCol w="2940608">
                  <a:extLst>
                    <a:ext uri="{9D8B030D-6E8A-4147-A177-3AD203B41FA5}">
                      <a16:colId xmlns:a16="http://schemas.microsoft.com/office/drawing/2014/main" val="3500051661"/>
                    </a:ext>
                  </a:extLst>
                </a:gridCol>
                <a:gridCol w="2940608">
                  <a:extLst>
                    <a:ext uri="{9D8B030D-6E8A-4147-A177-3AD203B41FA5}">
                      <a16:colId xmlns:a16="http://schemas.microsoft.com/office/drawing/2014/main" val="3420097817"/>
                    </a:ext>
                  </a:extLst>
                </a:gridCol>
              </a:tblGrid>
              <a:tr h="1965707">
                <a:tc>
                  <a:txBody>
                    <a:bodyPr/>
                    <a:lstStyle/>
                    <a:p>
                      <a:pPr>
                        <a:lnSpc>
                          <a:spcPct val="115000"/>
                        </a:lnSpc>
                        <a:spcAft>
                          <a:spcPts val="800"/>
                        </a:spcAft>
                      </a:pPr>
                      <a:r>
                        <a:rPr lang="es-MX" sz="1800" kern="100" dirty="0">
                          <a:effectLst/>
                        </a:rPr>
                        <a:t>Velocidad</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Procesamiento en tiempo real para ciertas aplicaciones; rápido en simulaciones de sistemas físicos.</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Velocidad de procesamiento muy alta para tareas que se pueden discretizar; puede tener latencia en la conversión A/D.</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Combina la velocidad del procesamiento analógico con la precisión y flexibilidad del digital.</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72770784"/>
                  </a:ext>
                </a:extLst>
              </a:tr>
              <a:tr h="1311678">
                <a:tc>
                  <a:txBody>
                    <a:bodyPr/>
                    <a:lstStyle/>
                    <a:p>
                      <a:pPr>
                        <a:lnSpc>
                          <a:spcPct val="115000"/>
                        </a:lnSpc>
                        <a:spcAft>
                          <a:spcPts val="800"/>
                        </a:spcAft>
                      </a:pPr>
                      <a:r>
                        <a:rPr lang="es-MX" sz="1800" kern="100">
                          <a:effectLst/>
                        </a:rPr>
                        <a:t>Almacenamiento</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dirty="0">
                          <a:effectLst/>
                        </a:rPr>
                        <a:t>Difícil almacenamiento de datos a largo plazo; se basa en la configuración física del sistema.</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Fácil almacenamiento de grandes cantidades de datos en diversos medios.</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Almacenamiento digital de los datos procesados.</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70447445"/>
                  </a:ext>
                </a:extLst>
              </a:tr>
              <a:tr h="1311678">
                <a:tc>
                  <a:txBody>
                    <a:bodyPr/>
                    <a:lstStyle/>
                    <a:p>
                      <a:pPr>
                        <a:lnSpc>
                          <a:spcPct val="115000"/>
                        </a:lnSpc>
                        <a:spcAft>
                          <a:spcPts val="800"/>
                        </a:spcAft>
                      </a:pPr>
                      <a:r>
                        <a:rPr lang="es-MX" sz="1800" kern="100">
                          <a:effectLst/>
                        </a:rPr>
                        <a:t>Programación</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No se programan en el sentido tradicional; se configuran mediante conexiones físicas.</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dirty="0">
                          <a:effectLst/>
                        </a:rPr>
                        <a:t>Se programan mediante lenguajes de programación y software.</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Se programan las partes digitales; la configuración de la parte analógica es fija.</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8921446"/>
                  </a:ext>
                </a:extLst>
              </a:tr>
              <a:tr h="1311678">
                <a:tc>
                  <a:txBody>
                    <a:bodyPr/>
                    <a:lstStyle/>
                    <a:p>
                      <a:pPr>
                        <a:lnSpc>
                          <a:spcPct val="115000"/>
                        </a:lnSpc>
                        <a:spcAft>
                          <a:spcPts val="800"/>
                        </a:spcAft>
                      </a:pPr>
                      <a:r>
                        <a:rPr lang="es-MX" sz="1800" kern="100">
                          <a:effectLst/>
                        </a:rPr>
                        <a:t>Flexibilidad</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Limitada a la solución de un tipo específico de problema.</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dirty="0">
                          <a:effectLst/>
                        </a:rPr>
                        <a:t>Altamente flexible y programable para una amplia gama de aplicaciones.</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dirty="0">
                          <a:effectLst/>
                        </a:rPr>
                        <a:t>Mayor flexibilidad que las analógicas puras, pero menor que las digitales puras.</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9201929"/>
                  </a:ext>
                </a:extLst>
              </a:tr>
            </a:tbl>
          </a:graphicData>
        </a:graphic>
      </p:graphicFrame>
    </p:spTree>
    <p:extLst>
      <p:ext uri="{BB962C8B-B14F-4D97-AF65-F5344CB8AC3E}">
        <p14:creationId xmlns:p14="http://schemas.microsoft.com/office/powerpoint/2010/main" val="340509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945C-89C9-AFF9-72B6-B21847470503}"/>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2B61A01-3569-5A1A-030C-865FB9BC5CC5}"/>
              </a:ext>
            </a:extLst>
          </p:cNvPr>
          <p:cNvSpPr txBox="1"/>
          <p:nvPr/>
        </p:nvSpPr>
        <p:spPr>
          <a:xfrm>
            <a:off x="442453" y="1566885"/>
            <a:ext cx="10515600" cy="523220"/>
          </a:xfrm>
          <a:prstGeom prst="rect">
            <a:avLst/>
          </a:prstGeom>
          <a:noFill/>
        </p:spPr>
        <p:txBody>
          <a:bodyPr wrap="square">
            <a:spAutoFit/>
          </a:bodyPr>
          <a:lstStyle/>
          <a:p>
            <a:pPr algn="just"/>
            <a:endParaRPr lang="es-MX" sz="2800" dirty="0"/>
          </a:p>
        </p:txBody>
      </p:sp>
      <p:graphicFrame>
        <p:nvGraphicFramePr>
          <p:cNvPr id="3" name="Tabla 2">
            <a:extLst>
              <a:ext uri="{FF2B5EF4-FFF2-40B4-BE49-F238E27FC236}">
                <a16:creationId xmlns:a16="http://schemas.microsoft.com/office/drawing/2014/main" id="{7287971A-F6D2-B37D-AADC-E078B74EE979}"/>
              </a:ext>
            </a:extLst>
          </p:cNvPr>
          <p:cNvGraphicFramePr>
            <a:graphicFrameLocks noGrp="1"/>
          </p:cNvGraphicFramePr>
          <p:nvPr>
            <p:extLst>
              <p:ext uri="{D42A27DB-BD31-4B8C-83A1-F6EECF244321}">
                <p14:modId xmlns:p14="http://schemas.microsoft.com/office/powerpoint/2010/main" val="2753394412"/>
              </p:ext>
            </p:extLst>
          </p:nvPr>
        </p:nvGraphicFramePr>
        <p:xfrm>
          <a:off x="591311" y="661412"/>
          <a:ext cx="11158236" cy="5789629"/>
        </p:xfrm>
        <a:graphic>
          <a:graphicData uri="http://schemas.openxmlformats.org/drawingml/2006/table">
            <a:tbl>
              <a:tblPr firstRow="1" firstCol="1" bandRow="1">
                <a:tableStyleId>{5C22544A-7EE6-4342-B048-85BDC9FD1C3A}</a:tableStyleId>
              </a:tblPr>
              <a:tblGrid>
                <a:gridCol w="2789559">
                  <a:extLst>
                    <a:ext uri="{9D8B030D-6E8A-4147-A177-3AD203B41FA5}">
                      <a16:colId xmlns:a16="http://schemas.microsoft.com/office/drawing/2014/main" val="231330666"/>
                    </a:ext>
                  </a:extLst>
                </a:gridCol>
                <a:gridCol w="2789559">
                  <a:extLst>
                    <a:ext uri="{9D8B030D-6E8A-4147-A177-3AD203B41FA5}">
                      <a16:colId xmlns:a16="http://schemas.microsoft.com/office/drawing/2014/main" val="3918482744"/>
                    </a:ext>
                  </a:extLst>
                </a:gridCol>
                <a:gridCol w="2789559">
                  <a:extLst>
                    <a:ext uri="{9D8B030D-6E8A-4147-A177-3AD203B41FA5}">
                      <a16:colId xmlns:a16="http://schemas.microsoft.com/office/drawing/2014/main" val="1712134323"/>
                    </a:ext>
                  </a:extLst>
                </a:gridCol>
                <a:gridCol w="2789559">
                  <a:extLst>
                    <a:ext uri="{9D8B030D-6E8A-4147-A177-3AD203B41FA5}">
                      <a16:colId xmlns:a16="http://schemas.microsoft.com/office/drawing/2014/main" val="1288329123"/>
                    </a:ext>
                  </a:extLst>
                </a:gridCol>
              </a:tblGrid>
              <a:tr h="1393391">
                <a:tc>
                  <a:txBody>
                    <a:bodyPr/>
                    <a:lstStyle/>
                    <a:p>
                      <a:pPr>
                        <a:lnSpc>
                          <a:spcPct val="115000"/>
                        </a:lnSpc>
                        <a:spcAft>
                          <a:spcPts val="800"/>
                        </a:spcAft>
                      </a:pPr>
                      <a:r>
                        <a:rPr lang="es-MX" sz="1800" kern="100" dirty="0">
                          <a:effectLst/>
                        </a:rPr>
                        <a:t>Manejo de Errores</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Más tolerante a pequeñas variaciones en la entrada; errores graduales.</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Sensible a errores en la entrada digital; errores discretos.</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a:effectLst/>
                        </a:rPr>
                        <a:t>Depende del tipo de error y en qué parte del sistema se produce.</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96881984"/>
                  </a:ext>
                </a:extLst>
              </a:tr>
              <a:tr h="4396238">
                <a:tc>
                  <a:txBody>
                    <a:bodyPr/>
                    <a:lstStyle/>
                    <a:p>
                      <a:pPr>
                        <a:lnSpc>
                          <a:spcPct val="115000"/>
                        </a:lnSpc>
                        <a:spcAft>
                          <a:spcPts val="800"/>
                        </a:spcAft>
                      </a:pPr>
                      <a:r>
                        <a:rPr lang="es-MX" sz="1800" kern="100">
                          <a:effectLst/>
                        </a:rPr>
                        <a:t>Ejemplos de Uso</a:t>
                      </a:r>
                      <a:endParaRPr lang="es-MX" sz="18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s-MX" sz="1800" kern="100" dirty="0">
                          <a:effectLst/>
                        </a:rPr>
                        <a:t>- Termostatos bimetálicos. Computadoras analógicas para Simuladores de vuelo antiguos.</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285750" indent="-285750">
                        <a:lnSpc>
                          <a:spcPct val="115000"/>
                        </a:lnSpc>
                        <a:spcAft>
                          <a:spcPts val="800"/>
                        </a:spcAft>
                        <a:buFontTx/>
                        <a:buChar char="-"/>
                      </a:pPr>
                      <a:r>
                        <a:rPr lang="es-MX" sz="1800" kern="100" dirty="0">
                          <a:effectLst/>
                        </a:rPr>
                        <a:t>Computadoras personales</a:t>
                      </a:r>
                    </a:p>
                    <a:p>
                      <a:pPr marL="285750" indent="-285750">
                        <a:lnSpc>
                          <a:spcPct val="115000"/>
                        </a:lnSpc>
                        <a:spcAft>
                          <a:spcPts val="800"/>
                        </a:spcAft>
                        <a:buFontTx/>
                        <a:buChar char="-"/>
                      </a:pPr>
                      <a:r>
                        <a:rPr lang="es-MX" sz="1800" kern="100" dirty="0">
                          <a:effectLst/>
                        </a:rPr>
                        <a:t>Smartphones</a:t>
                      </a:r>
                    </a:p>
                    <a:p>
                      <a:pPr marL="285750" indent="-285750">
                        <a:lnSpc>
                          <a:spcPct val="115000"/>
                        </a:lnSpc>
                        <a:spcAft>
                          <a:spcPts val="800"/>
                        </a:spcAft>
                        <a:buFontTx/>
                        <a:buChar char="-"/>
                      </a:pPr>
                      <a:r>
                        <a:rPr lang="es-MX" sz="1800" kern="100" dirty="0">
                          <a:effectLst/>
                        </a:rPr>
                        <a:t>Servidores</a:t>
                      </a:r>
                    </a:p>
                    <a:p>
                      <a:pPr marL="285750" indent="-285750">
                        <a:lnSpc>
                          <a:spcPct val="115000"/>
                        </a:lnSpc>
                        <a:spcAft>
                          <a:spcPts val="800"/>
                        </a:spcAft>
                        <a:buFontTx/>
                        <a:buChar char="-"/>
                      </a:pPr>
                      <a:r>
                        <a:rPr lang="es-MX" sz="1800" kern="100" dirty="0">
                          <a:effectLst/>
                        </a:rPr>
                        <a:t>Supercomputadoras. Sistemas embebidos.</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285750" indent="-285750">
                        <a:lnSpc>
                          <a:spcPct val="115000"/>
                        </a:lnSpc>
                        <a:spcAft>
                          <a:spcPts val="800"/>
                        </a:spcAft>
                        <a:buFontTx/>
                        <a:buChar char="-"/>
                      </a:pPr>
                      <a:r>
                        <a:rPr lang="es-MX" sz="1800" kern="100" dirty="0">
                          <a:effectLst/>
                        </a:rPr>
                        <a:t>Sistemas de control industrial que requieren procesamiento de señales analógicas y control digital</a:t>
                      </a:r>
                    </a:p>
                    <a:p>
                      <a:pPr marL="285750" indent="-285750">
                        <a:lnSpc>
                          <a:spcPct val="115000"/>
                        </a:lnSpc>
                        <a:spcAft>
                          <a:spcPts val="800"/>
                        </a:spcAft>
                        <a:buFontTx/>
                        <a:buChar char="-"/>
                      </a:pPr>
                      <a:r>
                        <a:rPr lang="es-MX" sz="1800" kern="100" dirty="0">
                          <a:effectLst/>
                        </a:rPr>
                        <a:t>Sistemas de adquisición de datos .</a:t>
                      </a:r>
                    </a:p>
                    <a:p>
                      <a:pPr marL="285750" indent="-285750">
                        <a:lnSpc>
                          <a:spcPct val="115000"/>
                        </a:lnSpc>
                        <a:spcAft>
                          <a:spcPts val="800"/>
                        </a:spcAft>
                        <a:buFontTx/>
                        <a:buChar char="-"/>
                      </a:pPr>
                      <a:r>
                        <a:rPr lang="es-MX" sz="1800" kern="100" dirty="0">
                          <a:effectLst/>
                        </a:rPr>
                        <a:t>Simuladores híbridos (ej., simuladores de vuelo modernos con componentes analógicos y digitales).</a:t>
                      </a:r>
                      <a:endParaRPr lang="es-MX"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72957037"/>
                  </a:ext>
                </a:extLst>
              </a:tr>
            </a:tbl>
          </a:graphicData>
        </a:graphic>
      </p:graphicFrame>
    </p:spTree>
    <p:extLst>
      <p:ext uri="{BB962C8B-B14F-4D97-AF65-F5344CB8AC3E}">
        <p14:creationId xmlns:p14="http://schemas.microsoft.com/office/powerpoint/2010/main" val="134272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83788-A494-86D5-3E6B-40A0B25909DE}"/>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0F2C7ECE-329D-EA99-07D4-E14FEDF2E949}"/>
              </a:ext>
            </a:extLst>
          </p:cNvPr>
          <p:cNvSpPr>
            <a:spLocks noGrp="1"/>
          </p:cNvSpPr>
          <p:nvPr>
            <p:ph type="subTitle" idx="1"/>
          </p:nvPr>
        </p:nvSpPr>
        <p:spPr>
          <a:xfrm>
            <a:off x="202020" y="1822948"/>
            <a:ext cx="11787959" cy="4795189"/>
          </a:xfrm>
        </p:spPr>
        <p:txBody>
          <a:bodyPr>
            <a:normAutofit/>
          </a:bodyPr>
          <a:lstStyle/>
          <a:p>
            <a:pPr algn="l"/>
            <a:r>
              <a:rPr lang="es-MX" b="1" i="0" dirty="0">
                <a:solidFill>
                  <a:srgbClr val="364152"/>
                </a:solidFill>
                <a:effectLst/>
                <a:latin typeface="Inter"/>
              </a:rPr>
              <a:t>Modelos de Arquitecturas de Cómputo</a:t>
            </a:r>
          </a:p>
          <a:p>
            <a:pPr algn="l"/>
            <a:endParaRPr lang="es-MX" b="0" i="0" dirty="0">
              <a:solidFill>
                <a:srgbClr val="364152"/>
              </a:solidFill>
              <a:effectLst/>
              <a:latin typeface="Inter"/>
            </a:endParaRPr>
          </a:p>
          <a:p>
            <a:pPr algn="just">
              <a:spcBef>
                <a:spcPts val="1500"/>
              </a:spcBef>
            </a:pPr>
            <a:r>
              <a:rPr lang="es-MX" b="0" i="0" dirty="0">
                <a:solidFill>
                  <a:srgbClr val="364152"/>
                </a:solidFill>
                <a:effectLst/>
                <a:latin typeface="Inter"/>
              </a:rPr>
              <a:t>La arquitectura de cómputo se refiere a la estructura y organización de un sistema informático. Hay diferentes modelos que describen cómo se pueden estructurar los componentes de un sistema. </a:t>
            </a:r>
          </a:p>
          <a:p>
            <a:pPr algn="just">
              <a:spcBef>
                <a:spcPts val="1500"/>
              </a:spcBef>
            </a:pPr>
            <a:r>
              <a:rPr lang="es-MX" b="0" i="0" dirty="0">
                <a:solidFill>
                  <a:srgbClr val="364152"/>
                </a:solidFill>
                <a:effectLst/>
                <a:latin typeface="Inter"/>
              </a:rPr>
              <a:t>A continuación se presentan tres modelos principales: clásicos, segmentados y de multiprocesamiento.</a:t>
            </a:r>
          </a:p>
          <a:p>
            <a:pPr algn="just"/>
            <a:endParaRPr lang="es-MX" dirty="0">
              <a:latin typeface="Arial" panose="020B060402020202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6DFBDCB7-B08B-2009-8B74-A177EC7E988F}"/>
              </a:ext>
            </a:extLst>
          </p:cNvPr>
          <p:cNvPicPr>
            <a:picLocks noChangeAspect="1"/>
          </p:cNvPicPr>
          <p:nvPr/>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rcRect/>
          <a:stretch>
            <a:fillRect/>
          </a:stretch>
        </p:blipFill>
        <p:spPr bwMode="auto">
          <a:xfrm>
            <a:off x="120599" y="-68053"/>
            <a:ext cx="1314912" cy="1274660"/>
          </a:xfrm>
          <a:prstGeom prst="rect">
            <a:avLst/>
          </a:prstGeom>
          <a:noFill/>
          <a:ln>
            <a:noFill/>
          </a:ln>
        </p:spPr>
      </p:pic>
      <p:sp>
        <p:nvSpPr>
          <p:cNvPr id="7" name="CuadroTexto 6">
            <a:extLst>
              <a:ext uri="{FF2B5EF4-FFF2-40B4-BE49-F238E27FC236}">
                <a16:creationId xmlns:a16="http://schemas.microsoft.com/office/drawing/2014/main" id="{78BDD2F8-D8F2-EC68-74ED-D5A76FB30A2A}"/>
              </a:ext>
            </a:extLst>
          </p:cNvPr>
          <p:cNvSpPr txBox="1"/>
          <p:nvPr/>
        </p:nvSpPr>
        <p:spPr>
          <a:xfrm>
            <a:off x="0" y="6008942"/>
            <a:ext cx="12192000" cy="849058"/>
          </a:xfrm>
          <a:prstGeom prst="rect">
            <a:avLst/>
          </a:prstGeom>
          <a:solidFill>
            <a:srgbClr val="813029"/>
          </a:solidFill>
        </p:spPr>
        <p:style>
          <a:lnRef idx="3">
            <a:schemeClr val="lt1"/>
          </a:lnRef>
          <a:fillRef idx="1">
            <a:schemeClr val="accent4"/>
          </a:fillRef>
          <a:effectRef idx="1">
            <a:schemeClr val="accent4"/>
          </a:effectRef>
          <a:fontRef idx="minor">
            <a:schemeClr val="lt1"/>
          </a:fontRef>
        </p:style>
        <p:txBody>
          <a:bodyPr wrap="square" rtlCol="0">
            <a:spAutoFit/>
          </a:bodyPr>
          <a:lstStyle/>
          <a:p>
            <a:endParaRPr lang="es-MX" dirty="0"/>
          </a:p>
        </p:txBody>
      </p:sp>
      <p:sp>
        <p:nvSpPr>
          <p:cNvPr id="8" name="CuadroTexto 7">
            <a:extLst>
              <a:ext uri="{FF2B5EF4-FFF2-40B4-BE49-F238E27FC236}">
                <a16:creationId xmlns:a16="http://schemas.microsoft.com/office/drawing/2014/main" id="{FDA503AA-BE82-D092-325B-8F572AFD9BF0}"/>
              </a:ext>
            </a:extLst>
          </p:cNvPr>
          <p:cNvSpPr txBox="1"/>
          <p:nvPr/>
        </p:nvSpPr>
        <p:spPr>
          <a:xfrm>
            <a:off x="384071" y="6433471"/>
            <a:ext cx="6096000" cy="369332"/>
          </a:xfrm>
          <a:prstGeom prst="rect">
            <a:avLst/>
          </a:prstGeom>
          <a:solidFill>
            <a:srgbClr val="813029"/>
          </a:solidFill>
        </p:spPr>
        <p:txBody>
          <a:bodyPr wrap="square">
            <a:spAutoFit/>
          </a:bodyPr>
          <a:lstStyle/>
          <a:p>
            <a:r>
              <a:rPr lang="es-MX" b="1" dirty="0">
                <a:solidFill>
                  <a:schemeClr val="bg1"/>
                </a:solidFill>
              </a:rPr>
              <a:t>Facilitador: M en E Sonia Serna</a:t>
            </a:r>
          </a:p>
        </p:txBody>
      </p:sp>
      <p:sp>
        <p:nvSpPr>
          <p:cNvPr id="10" name="CuadroTexto 9">
            <a:extLst>
              <a:ext uri="{FF2B5EF4-FFF2-40B4-BE49-F238E27FC236}">
                <a16:creationId xmlns:a16="http://schemas.microsoft.com/office/drawing/2014/main" id="{48F78308-96BA-AAAD-7315-6779D61834EE}"/>
              </a:ext>
            </a:extLst>
          </p:cNvPr>
          <p:cNvSpPr txBox="1"/>
          <p:nvPr/>
        </p:nvSpPr>
        <p:spPr>
          <a:xfrm>
            <a:off x="2901128" y="454788"/>
            <a:ext cx="9785555" cy="584775"/>
          </a:xfrm>
          <a:prstGeom prst="rect">
            <a:avLst/>
          </a:prstGeom>
          <a:noFill/>
        </p:spPr>
        <p:txBody>
          <a:bodyPr wrap="square">
            <a:spAutoFit/>
          </a:bodyPr>
          <a:lstStyle/>
          <a:p>
            <a:pPr lvl="0" algn="just"/>
            <a:r>
              <a:rPr lang="es-ES" sz="3200" b="1" dirty="0">
                <a:solidFill>
                  <a:schemeClr val="accent4"/>
                </a:solidFill>
                <a:effectLst/>
                <a:latin typeface="Arial" panose="020B0604020202020204" pitchFamily="34" charset="0"/>
                <a:ea typeface="Calibri" panose="020F0502020204030204" pitchFamily="34" charset="0"/>
                <a:cs typeface="Times New Roman" panose="02020603050405020304" pitchFamily="18" charset="0"/>
              </a:rPr>
              <a:t>Modelos de Arquitectura</a:t>
            </a:r>
            <a:endParaRPr lang="es-MX" sz="3200" b="1" dirty="0">
              <a:solidFill>
                <a:schemeClr val="accent4"/>
              </a:solidFill>
              <a:effectLst/>
              <a:latin typeface="Soberana San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38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36E24-BBF3-2D26-A6DA-BD101082284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A690E6-F233-4341-6098-BCB89450DD97}"/>
              </a:ext>
            </a:extLst>
          </p:cNvPr>
          <p:cNvSpPr>
            <a:spLocks noGrp="1"/>
          </p:cNvSpPr>
          <p:nvPr>
            <p:ph type="title"/>
          </p:nvPr>
        </p:nvSpPr>
        <p:spPr>
          <a:xfrm>
            <a:off x="641554" y="158414"/>
            <a:ext cx="10515600" cy="903236"/>
          </a:xfrm>
        </p:spPr>
        <p:txBody>
          <a:bodyPr>
            <a:normAutofit/>
          </a:bodyPr>
          <a:lstStyle/>
          <a:p>
            <a:endParaRPr lang="es-MX" sz="5400" b="1" dirty="0">
              <a:solidFill>
                <a:schemeClr val="accent4"/>
              </a:solidFill>
            </a:endParaRPr>
          </a:p>
        </p:txBody>
      </p:sp>
      <p:pic>
        <p:nvPicPr>
          <p:cNvPr id="1026" name="Picture 2">
            <a:extLst>
              <a:ext uri="{FF2B5EF4-FFF2-40B4-BE49-F238E27FC236}">
                <a16:creationId xmlns:a16="http://schemas.microsoft.com/office/drawing/2014/main" id="{DC39C9CE-60A7-E736-A70B-3808956084C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37154" y="486347"/>
            <a:ext cx="2629169" cy="253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 microarquitectura híbrida 'Raptor Lake' de los ...">
            <a:extLst>
              <a:ext uri="{FF2B5EF4-FFF2-40B4-BE49-F238E27FC236}">
                <a16:creationId xmlns:a16="http://schemas.microsoft.com/office/drawing/2014/main" id="{17C1CBC4-6147-C023-4002-F8666734A5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6108" y="844690"/>
            <a:ext cx="3270723" cy="21788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a 6">
            <a:extLst>
              <a:ext uri="{FF2B5EF4-FFF2-40B4-BE49-F238E27FC236}">
                <a16:creationId xmlns:a16="http://schemas.microsoft.com/office/drawing/2014/main" id="{76755E49-39CD-0DB5-18D9-3D9C24A68D1B}"/>
              </a:ext>
            </a:extLst>
          </p:cNvPr>
          <p:cNvGraphicFramePr>
            <a:graphicFrameLocks noGrp="1"/>
          </p:cNvGraphicFramePr>
          <p:nvPr>
            <p:extLst>
              <p:ext uri="{D42A27DB-BD31-4B8C-83A1-F6EECF244321}">
                <p14:modId xmlns:p14="http://schemas.microsoft.com/office/powerpoint/2010/main" val="58951363"/>
              </p:ext>
            </p:extLst>
          </p:nvPr>
        </p:nvGraphicFramePr>
        <p:xfrm>
          <a:off x="641554" y="2897241"/>
          <a:ext cx="10515600" cy="4023360"/>
        </p:xfrm>
        <a:graphic>
          <a:graphicData uri="http://schemas.openxmlformats.org/drawingml/2006/table">
            <a:tbl>
              <a:tblPr/>
              <a:tblGrid>
                <a:gridCol w="3505200">
                  <a:extLst>
                    <a:ext uri="{9D8B030D-6E8A-4147-A177-3AD203B41FA5}">
                      <a16:colId xmlns:a16="http://schemas.microsoft.com/office/drawing/2014/main" val="3173124799"/>
                    </a:ext>
                  </a:extLst>
                </a:gridCol>
                <a:gridCol w="3505200">
                  <a:extLst>
                    <a:ext uri="{9D8B030D-6E8A-4147-A177-3AD203B41FA5}">
                      <a16:colId xmlns:a16="http://schemas.microsoft.com/office/drawing/2014/main" val="3193236557"/>
                    </a:ext>
                  </a:extLst>
                </a:gridCol>
                <a:gridCol w="3505200">
                  <a:extLst>
                    <a:ext uri="{9D8B030D-6E8A-4147-A177-3AD203B41FA5}">
                      <a16:colId xmlns:a16="http://schemas.microsoft.com/office/drawing/2014/main" val="3779232232"/>
                    </a:ext>
                  </a:extLst>
                </a:gridCol>
              </a:tblGrid>
              <a:tr h="0">
                <a:tc>
                  <a:txBody>
                    <a:bodyPr/>
                    <a:lstStyle/>
                    <a:p>
                      <a:r>
                        <a:rPr lang="es-MX"/>
                        <a:t>Característica</a:t>
                      </a:r>
                    </a:p>
                  </a:txBody>
                  <a:tcPr anchor="ctr">
                    <a:lnL>
                      <a:noFill/>
                    </a:lnL>
                    <a:lnR>
                      <a:noFill/>
                    </a:lnR>
                    <a:lnT>
                      <a:noFill/>
                    </a:lnT>
                    <a:lnB>
                      <a:noFill/>
                    </a:lnB>
                    <a:noFill/>
                  </a:tcPr>
                </a:tc>
                <a:tc>
                  <a:txBody>
                    <a:bodyPr/>
                    <a:lstStyle/>
                    <a:p>
                      <a:r>
                        <a:rPr lang="es-MX"/>
                        <a:t>Microprocesador Moderno (Intel Core)</a:t>
                      </a:r>
                    </a:p>
                  </a:txBody>
                  <a:tcPr anchor="ctr">
                    <a:lnL>
                      <a:noFill/>
                    </a:lnL>
                    <a:lnR>
                      <a:noFill/>
                    </a:lnR>
                    <a:lnT>
                      <a:noFill/>
                    </a:lnT>
                    <a:lnB>
                      <a:noFill/>
                    </a:lnB>
                    <a:noFill/>
                  </a:tcPr>
                </a:tc>
                <a:tc>
                  <a:txBody>
                    <a:bodyPr/>
                    <a:lstStyle/>
                    <a:p>
                      <a:r>
                        <a:rPr lang="es-MX" dirty="0"/>
                        <a:t>Microprocesador Antiguo </a:t>
                      </a:r>
                    </a:p>
                  </a:txBody>
                  <a:tcPr anchor="ctr">
                    <a:lnL>
                      <a:noFill/>
                    </a:lnL>
                    <a:lnR>
                      <a:noFill/>
                    </a:lnR>
                    <a:lnT>
                      <a:noFill/>
                    </a:lnT>
                    <a:lnB>
                      <a:noFill/>
                    </a:lnB>
                    <a:noFill/>
                  </a:tcPr>
                </a:tc>
                <a:extLst>
                  <a:ext uri="{0D108BD9-81ED-4DB2-BD59-A6C34878D82A}">
                    <a16:rowId xmlns:a16="http://schemas.microsoft.com/office/drawing/2014/main" val="1159229783"/>
                  </a:ext>
                </a:extLst>
              </a:tr>
              <a:tr h="0">
                <a:tc>
                  <a:txBody>
                    <a:bodyPr/>
                    <a:lstStyle/>
                    <a:p>
                      <a:r>
                        <a:rPr lang="es-MX" b="1"/>
                        <a:t>Tamaño y complejidad</a:t>
                      </a:r>
                      <a:endParaRPr lang="es-MX"/>
                    </a:p>
                  </a:txBody>
                  <a:tcPr anchor="ctr">
                    <a:lnL>
                      <a:noFill/>
                    </a:lnL>
                    <a:lnR>
                      <a:noFill/>
                    </a:lnR>
                    <a:lnT>
                      <a:noFill/>
                    </a:lnT>
                    <a:lnB>
                      <a:noFill/>
                    </a:lnB>
                    <a:noFill/>
                  </a:tcPr>
                </a:tc>
                <a:tc>
                  <a:txBody>
                    <a:bodyPr/>
                    <a:lstStyle/>
                    <a:p>
                      <a:r>
                        <a:rPr lang="es-MX"/>
                        <a:t>Circuito integrado de gran tamaño, millones de transistores, múltiples núcleos.</a:t>
                      </a:r>
                    </a:p>
                  </a:txBody>
                  <a:tcPr anchor="ctr">
                    <a:lnL>
                      <a:noFill/>
                    </a:lnL>
                    <a:lnR>
                      <a:noFill/>
                    </a:lnR>
                    <a:lnT>
                      <a:noFill/>
                    </a:lnT>
                    <a:lnB>
                      <a:noFill/>
                    </a:lnB>
                    <a:noFill/>
                  </a:tcPr>
                </a:tc>
                <a:tc>
                  <a:txBody>
                    <a:bodyPr/>
                    <a:lstStyle/>
                    <a:p>
                      <a:r>
                        <a:rPr lang="es-MX" dirty="0"/>
                        <a:t>Chip pequeño, pocos transistores, un solo núcleo.</a:t>
                      </a:r>
                    </a:p>
                  </a:txBody>
                  <a:tcPr anchor="ctr">
                    <a:lnL>
                      <a:noFill/>
                    </a:lnL>
                    <a:lnR>
                      <a:noFill/>
                    </a:lnR>
                    <a:lnT>
                      <a:noFill/>
                    </a:lnT>
                    <a:lnB>
                      <a:noFill/>
                    </a:lnB>
                    <a:noFill/>
                  </a:tcPr>
                </a:tc>
                <a:extLst>
                  <a:ext uri="{0D108BD9-81ED-4DB2-BD59-A6C34878D82A}">
                    <a16:rowId xmlns:a16="http://schemas.microsoft.com/office/drawing/2014/main" val="2039471762"/>
                  </a:ext>
                </a:extLst>
              </a:tr>
              <a:tr h="0">
                <a:tc>
                  <a:txBody>
                    <a:bodyPr/>
                    <a:lstStyle/>
                    <a:p>
                      <a:r>
                        <a:rPr lang="es-MX" b="1"/>
                        <a:t>Tecnología de fabricación</a:t>
                      </a:r>
                      <a:endParaRPr lang="es-MX"/>
                    </a:p>
                  </a:txBody>
                  <a:tcPr anchor="ctr">
                    <a:lnL>
                      <a:noFill/>
                    </a:lnL>
                    <a:lnR>
                      <a:noFill/>
                    </a:lnR>
                    <a:lnT>
                      <a:noFill/>
                    </a:lnT>
                    <a:lnB>
                      <a:noFill/>
                    </a:lnB>
                    <a:noFill/>
                  </a:tcPr>
                </a:tc>
                <a:tc>
                  <a:txBody>
                    <a:bodyPr/>
                    <a:lstStyle/>
                    <a:p>
                      <a:r>
                        <a:rPr lang="es-MX"/>
                        <a:t>Procesos de fabricación nanométrica, transistores más pequeños y densos.</a:t>
                      </a:r>
                    </a:p>
                  </a:txBody>
                  <a:tcPr anchor="ctr">
                    <a:lnL>
                      <a:noFill/>
                    </a:lnL>
                    <a:lnR>
                      <a:noFill/>
                    </a:lnR>
                    <a:lnT>
                      <a:noFill/>
                    </a:lnT>
                    <a:lnB>
                      <a:noFill/>
                    </a:lnB>
                    <a:noFill/>
                  </a:tcPr>
                </a:tc>
                <a:tc>
                  <a:txBody>
                    <a:bodyPr/>
                    <a:lstStyle/>
                    <a:p>
                      <a:r>
                        <a:rPr lang="es-MX" dirty="0"/>
                        <a:t>Procesos de fabricación más antiguos, transistores más grandes.</a:t>
                      </a:r>
                    </a:p>
                  </a:txBody>
                  <a:tcPr anchor="ctr">
                    <a:lnL>
                      <a:noFill/>
                    </a:lnL>
                    <a:lnR>
                      <a:noFill/>
                    </a:lnR>
                    <a:lnT>
                      <a:noFill/>
                    </a:lnT>
                    <a:lnB>
                      <a:noFill/>
                    </a:lnB>
                    <a:noFill/>
                  </a:tcPr>
                </a:tc>
                <a:extLst>
                  <a:ext uri="{0D108BD9-81ED-4DB2-BD59-A6C34878D82A}">
                    <a16:rowId xmlns:a16="http://schemas.microsoft.com/office/drawing/2014/main" val="3989457164"/>
                  </a:ext>
                </a:extLst>
              </a:tr>
              <a:tr h="0">
                <a:tc>
                  <a:txBody>
                    <a:bodyPr/>
                    <a:lstStyle/>
                    <a:p>
                      <a:r>
                        <a:rPr lang="es-MX" b="1"/>
                        <a:t>Velocidad</a:t>
                      </a:r>
                      <a:endParaRPr lang="es-MX"/>
                    </a:p>
                  </a:txBody>
                  <a:tcPr anchor="ctr">
                    <a:lnL>
                      <a:noFill/>
                    </a:lnL>
                    <a:lnR>
                      <a:noFill/>
                    </a:lnR>
                    <a:lnT>
                      <a:noFill/>
                    </a:lnT>
                    <a:lnB>
                      <a:noFill/>
                    </a:lnB>
                    <a:noFill/>
                  </a:tcPr>
                </a:tc>
                <a:tc>
                  <a:txBody>
                    <a:bodyPr/>
                    <a:lstStyle/>
                    <a:p>
                      <a:r>
                        <a:rPr lang="es-MX"/>
                        <a:t>Velocidades de reloj mucho más altas (gigahertz), mayor capacidad de procesamiento.</a:t>
                      </a:r>
                    </a:p>
                  </a:txBody>
                  <a:tcPr anchor="ctr">
                    <a:lnL>
                      <a:noFill/>
                    </a:lnL>
                    <a:lnR>
                      <a:noFill/>
                    </a:lnR>
                    <a:lnT>
                      <a:noFill/>
                    </a:lnT>
                    <a:lnB>
                      <a:noFill/>
                    </a:lnB>
                    <a:noFill/>
                  </a:tcPr>
                </a:tc>
                <a:tc>
                  <a:txBody>
                    <a:bodyPr/>
                    <a:lstStyle/>
                    <a:p>
                      <a:r>
                        <a:rPr lang="es-MX"/>
                        <a:t>Velocidades de reloj más bajas (megahertz), capacidad de procesamiento limitada.</a:t>
                      </a:r>
                    </a:p>
                  </a:txBody>
                  <a:tcPr anchor="ctr">
                    <a:lnL>
                      <a:noFill/>
                    </a:lnL>
                    <a:lnR>
                      <a:noFill/>
                    </a:lnR>
                    <a:lnT>
                      <a:noFill/>
                    </a:lnT>
                    <a:lnB>
                      <a:noFill/>
                    </a:lnB>
                    <a:noFill/>
                  </a:tcPr>
                </a:tc>
                <a:extLst>
                  <a:ext uri="{0D108BD9-81ED-4DB2-BD59-A6C34878D82A}">
                    <a16:rowId xmlns:a16="http://schemas.microsoft.com/office/drawing/2014/main" val="4209760864"/>
                  </a:ext>
                </a:extLst>
              </a:tr>
              <a:tr h="0">
                <a:tc>
                  <a:txBody>
                    <a:bodyPr/>
                    <a:lstStyle/>
                    <a:p>
                      <a:r>
                        <a:rPr lang="es-MX" b="1"/>
                        <a:t>Consumo de energía</a:t>
                      </a:r>
                      <a:endParaRPr lang="es-MX"/>
                    </a:p>
                  </a:txBody>
                  <a:tcPr anchor="ctr">
                    <a:lnL>
                      <a:noFill/>
                    </a:lnL>
                    <a:lnR>
                      <a:noFill/>
                    </a:lnR>
                    <a:lnT>
                      <a:noFill/>
                    </a:lnT>
                    <a:lnB>
                      <a:noFill/>
                    </a:lnB>
                    <a:noFill/>
                  </a:tcPr>
                </a:tc>
                <a:tc>
                  <a:txBody>
                    <a:bodyPr/>
                    <a:lstStyle/>
                    <a:p>
                      <a:r>
                        <a:rPr lang="es-MX"/>
                        <a:t>Diseñados para ser energéticamente eficientes.</a:t>
                      </a:r>
                    </a:p>
                  </a:txBody>
                  <a:tcPr anchor="ctr">
                    <a:lnL>
                      <a:noFill/>
                    </a:lnL>
                    <a:lnR>
                      <a:noFill/>
                    </a:lnR>
                    <a:lnT>
                      <a:noFill/>
                    </a:lnT>
                    <a:lnB>
                      <a:noFill/>
                    </a:lnB>
                    <a:noFill/>
                  </a:tcPr>
                </a:tc>
                <a:tc>
                  <a:txBody>
                    <a:bodyPr/>
                    <a:lstStyle/>
                    <a:p>
                      <a:r>
                        <a:rPr lang="es-MX" dirty="0"/>
                        <a:t>Mayor consumo de </a:t>
                      </a:r>
                      <a:r>
                        <a:rPr lang="es-MX" dirty="0" err="1"/>
                        <a:t>energetico</a:t>
                      </a:r>
                      <a:endParaRPr lang="es-MX" dirty="0"/>
                    </a:p>
                  </a:txBody>
                  <a:tcPr anchor="ctr">
                    <a:lnL>
                      <a:noFill/>
                    </a:lnL>
                    <a:lnR>
                      <a:noFill/>
                    </a:lnR>
                    <a:lnT>
                      <a:noFill/>
                    </a:lnT>
                    <a:lnB>
                      <a:noFill/>
                    </a:lnB>
                    <a:noFill/>
                  </a:tcPr>
                </a:tc>
                <a:extLst>
                  <a:ext uri="{0D108BD9-81ED-4DB2-BD59-A6C34878D82A}">
                    <a16:rowId xmlns:a16="http://schemas.microsoft.com/office/drawing/2014/main" val="2896077842"/>
                  </a:ext>
                </a:extLst>
              </a:tr>
            </a:tbl>
          </a:graphicData>
        </a:graphic>
      </p:graphicFrame>
    </p:spTree>
    <p:extLst>
      <p:ext uri="{BB962C8B-B14F-4D97-AF65-F5344CB8AC3E}">
        <p14:creationId xmlns:p14="http://schemas.microsoft.com/office/powerpoint/2010/main" val="20933127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964</TotalTime>
  <Words>2302</Words>
  <Application>Microsoft Office PowerPoint</Application>
  <PresentationFormat>Panorámica</PresentationFormat>
  <Paragraphs>170</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Aptos</vt:lpstr>
      <vt:lpstr>Aptos Display</vt:lpstr>
      <vt:lpstr>Arial</vt:lpstr>
      <vt:lpstr>Inter</vt:lpstr>
      <vt:lpstr>Soberana Sans</vt:lpstr>
      <vt:lpstr>Tofino</vt:lpstr>
      <vt:lpstr>Tema de Office</vt:lpstr>
      <vt:lpstr>ARQUITECTURA DE COMPUTADORAS   Competencia: TEMA 1 Reconocer los conocimientos acerca del funcionamiento del computador  ¿Cuál creen que es el modelo de arquitectura de cómputo más relevante en la actualidad y por qué?"</vt:lpstr>
      <vt:lpstr>Presentación de PowerPoint</vt:lpstr>
      <vt:lpstr>Presentación de PowerPoint</vt:lpstr>
      <vt:lpstr>Presentación de PowerPoint</vt:lpstr>
      <vt:lpstr>Clasificación de las computadoras</vt:lpstr>
      <vt:lpstr>¿Qué interpreto de la imagen anterior?</vt:lpstr>
      <vt:lpstr>Presentación de PowerPoint</vt:lpstr>
      <vt:lpstr>Presentación de PowerPoint</vt:lpstr>
      <vt:lpstr>Presentación de PowerPoint</vt:lpstr>
      <vt:lpstr>1.1.1 Modelos de arquitetura</vt:lpstr>
      <vt:lpstr>1.1.1 Modelos de arquitetura Clásicos</vt:lpstr>
      <vt:lpstr>1.1.1 Modelos de arquitetura</vt:lpstr>
      <vt:lpstr>Presentación de PowerPoint</vt:lpstr>
      <vt:lpstr>Presentación de PowerPoint</vt:lpstr>
      <vt:lpstr>1.1.1 Modelos de arquitetura</vt:lpstr>
      <vt:lpstr>1.1.2: Segmentadas </vt:lpstr>
      <vt:lpstr>1.1.2: Segmentadas </vt:lpstr>
      <vt:lpstr>1.1.2: Segmentadas </vt:lpstr>
      <vt:lpstr>1.1.3: Multiprocesamiento </vt:lpstr>
      <vt:lpstr>1.1.2: Segmentadas </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Serna</dc:creator>
  <cp:lastModifiedBy>Sonia Serna</cp:lastModifiedBy>
  <cp:revision>7</cp:revision>
  <dcterms:created xsi:type="dcterms:W3CDTF">2025-01-25T22:55:23Z</dcterms:created>
  <dcterms:modified xsi:type="dcterms:W3CDTF">2025-01-29T00:02:00Z</dcterms:modified>
</cp:coreProperties>
</file>