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B4071C-8AD3-4002-AFC8-4C8F5072B6E0}">
  <a:tblStyle styleId="{A3B4071C-8AD3-4002-AFC8-4C8F5072B6E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827e172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827e172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827e172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827e172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6827e172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6827e172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6827e172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6827e172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6827e172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6827e172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827e172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6827e172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827e172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827e172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827e172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6827e17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6827e172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6827e172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6827e172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6827e172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arxiv.org/abs/1103.290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Wheel of Time </a:t>
            </a:r>
            <a:endParaRPr/>
          </a:p>
          <a:p>
            <a:pPr indent="0" lvl="0" marL="0" rtl="0" algn="l">
              <a:spcBef>
                <a:spcPts val="0"/>
              </a:spcBef>
              <a:spcAft>
                <a:spcPts val="0"/>
              </a:spcAft>
              <a:buNone/>
            </a:pPr>
            <a:r>
              <a:rPr lang="en"/>
              <a:t>Sentiment Analysis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Santiago Torres</a:t>
            </a:r>
            <a:endParaRPr/>
          </a:p>
          <a:p>
            <a:pPr indent="0" lvl="0" marL="0" rtl="0" algn="l">
              <a:spcBef>
                <a:spcPts val="0"/>
              </a:spcBef>
              <a:spcAft>
                <a:spcPts val="0"/>
              </a:spcAft>
              <a:buNone/>
            </a:pPr>
            <a:r>
              <a:rPr lang="en"/>
              <a:t>12/07/2021</a:t>
            </a:r>
            <a:endParaRPr/>
          </a:p>
        </p:txBody>
      </p:sp>
      <p:pic>
        <p:nvPicPr>
          <p:cNvPr id="66" name="Google Shape;66;p13"/>
          <p:cNvPicPr preferRelativeResize="0"/>
          <p:nvPr/>
        </p:nvPicPr>
        <p:blipFill>
          <a:blip r:embed="rId3">
            <a:alphaModFix/>
          </a:blip>
          <a:stretch>
            <a:fillRect/>
          </a:stretch>
        </p:blipFill>
        <p:spPr>
          <a:xfrm>
            <a:off x="5278922" y="124262"/>
            <a:ext cx="2624800" cy="2358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34" name="Google Shape;134;p22"/>
          <p:cNvSpPr txBox="1"/>
          <p:nvPr>
            <p:ph idx="1" type="body"/>
          </p:nvPr>
        </p:nvSpPr>
        <p:spPr>
          <a:xfrm>
            <a:off x="311700" y="1505700"/>
            <a:ext cx="7764300" cy="103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900"/>
              <a:t>Importance</a:t>
            </a:r>
            <a:endParaRPr sz="900"/>
          </a:p>
          <a:p>
            <a:pPr indent="0" lvl="0" marL="0" rtl="0" algn="l">
              <a:spcBef>
                <a:spcPts val="1200"/>
              </a:spcBef>
              <a:spcAft>
                <a:spcPts val="1200"/>
              </a:spcAft>
              <a:buNone/>
            </a:pPr>
            <a:r>
              <a:rPr lang="en" sz="900"/>
              <a:t>This analysis could be informative for writers hoping to gain insight into their fantasy writing. If there is a correlation between sentiment progression or sentiment mean across a series and its corresponding Goodreads rating, a writer could use that information to adjust their writing for a better rating. Unfortunately, my analysis did not yield any statistically significant results. However, I believe I could expand my analysis to other areas of sentiment analysis or take a different approach to see if that holds true.</a:t>
            </a:r>
            <a:endParaRPr sz="900"/>
          </a:p>
        </p:txBody>
      </p:sp>
      <p:sp>
        <p:nvSpPr>
          <p:cNvPr id="135" name="Google Shape;135;p22"/>
          <p:cNvSpPr txBox="1"/>
          <p:nvPr>
            <p:ph idx="2" type="body"/>
          </p:nvPr>
        </p:nvSpPr>
        <p:spPr>
          <a:xfrm>
            <a:off x="364650" y="2571750"/>
            <a:ext cx="7658400" cy="234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900"/>
              <a:t>Limitations</a:t>
            </a:r>
            <a:endParaRPr sz="900"/>
          </a:p>
          <a:p>
            <a:pPr indent="-281463" lvl="0" marL="457200" rtl="0" algn="l">
              <a:spcBef>
                <a:spcPts val="1200"/>
              </a:spcBef>
              <a:spcAft>
                <a:spcPts val="0"/>
              </a:spcAft>
              <a:buSzPct val="100000"/>
              <a:buChar char="●"/>
            </a:pPr>
            <a:r>
              <a:rPr lang="en" sz="900"/>
              <a:t>Lexicon / Stopwords</a:t>
            </a:r>
            <a:endParaRPr sz="900"/>
          </a:p>
          <a:p>
            <a:pPr indent="-281463" lvl="1" marL="914400" rtl="0" algn="l">
              <a:spcBef>
                <a:spcPts val="0"/>
              </a:spcBef>
              <a:spcAft>
                <a:spcPts val="0"/>
              </a:spcAft>
              <a:buSzPct val="100000"/>
              <a:buChar char="○"/>
            </a:pPr>
            <a:r>
              <a:rPr lang="en" sz="900"/>
              <a:t>AFINN lexicon may not be the best for fantasy novels</a:t>
            </a:r>
            <a:endParaRPr sz="900"/>
          </a:p>
          <a:p>
            <a:pPr indent="-281463" lvl="1" marL="914400" rtl="0" algn="l">
              <a:spcBef>
                <a:spcPts val="0"/>
              </a:spcBef>
              <a:spcAft>
                <a:spcPts val="0"/>
              </a:spcAft>
              <a:buSzPct val="100000"/>
              <a:buChar char="○"/>
            </a:pPr>
            <a:r>
              <a:rPr lang="en" sz="900"/>
              <a:t>I didnt analyze all the words that the stopwords dataset removed which could be relevant for analysis</a:t>
            </a:r>
            <a:endParaRPr sz="900"/>
          </a:p>
          <a:p>
            <a:pPr indent="-281463" lvl="0" marL="457200" rtl="0" algn="l">
              <a:spcBef>
                <a:spcPts val="0"/>
              </a:spcBef>
              <a:spcAft>
                <a:spcPts val="0"/>
              </a:spcAft>
              <a:buSzPct val="100000"/>
              <a:buChar char="●"/>
            </a:pPr>
            <a:r>
              <a:rPr lang="en" sz="900"/>
              <a:t>Book Segmentation</a:t>
            </a:r>
            <a:endParaRPr sz="900"/>
          </a:p>
          <a:p>
            <a:pPr indent="-281463" lvl="1" marL="914400" rtl="0" algn="l">
              <a:spcBef>
                <a:spcPts val="0"/>
              </a:spcBef>
              <a:spcAft>
                <a:spcPts val="0"/>
              </a:spcAft>
              <a:buSzPct val="100000"/>
              <a:buChar char="○"/>
            </a:pPr>
            <a:r>
              <a:rPr lang="en" sz="900"/>
              <a:t>I used pages when you could analyze by chapter or different sections</a:t>
            </a:r>
            <a:endParaRPr sz="900"/>
          </a:p>
          <a:p>
            <a:pPr indent="-281463" lvl="1" marL="914400" rtl="0" algn="l">
              <a:spcBef>
                <a:spcPts val="0"/>
              </a:spcBef>
              <a:spcAft>
                <a:spcPts val="0"/>
              </a:spcAft>
              <a:buSzPct val="100000"/>
              <a:buChar char="○"/>
            </a:pPr>
            <a:r>
              <a:rPr lang="en" sz="900"/>
              <a:t>I used words for analysis, but you could also tokenize sentences for sentiment</a:t>
            </a:r>
            <a:endParaRPr sz="900"/>
          </a:p>
          <a:p>
            <a:pPr indent="-281463" lvl="2" marL="1371600" rtl="0" algn="l">
              <a:spcBef>
                <a:spcPts val="0"/>
              </a:spcBef>
              <a:spcAft>
                <a:spcPts val="0"/>
              </a:spcAft>
              <a:buSzPct val="100000"/>
              <a:buChar char="■"/>
            </a:pPr>
            <a:r>
              <a:rPr lang="en" sz="900"/>
              <a:t>Gray = -1</a:t>
            </a:r>
            <a:endParaRPr sz="900"/>
          </a:p>
          <a:p>
            <a:pPr indent="-281463" lvl="2" marL="1371600" rtl="0" algn="l">
              <a:spcBef>
                <a:spcPts val="0"/>
              </a:spcBef>
              <a:spcAft>
                <a:spcPts val="0"/>
              </a:spcAft>
              <a:buSzPct val="100000"/>
              <a:buChar char="■"/>
            </a:pPr>
            <a:r>
              <a:rPr lang="en" sz="900"/>
              <a:t>He had gray eyes = 0</a:t>
            </a:r>
            <a:endParaRPr sz="900"/>
          </a:p>
          <a:p>
            <a:pPr indent="-281463" lvl="0" marL="457200" rtl="0" algn="l">
              <a:spcBef>
                <a:spcPts val="0"/>
              </a:spcBef>
              <a:spcAft>
                <a:spcPts val="0"/>
              </a:spcAft>
              <a:buSzPct val="100000"/>
              <a:buChar char="●"/>
            </a:pPr>
            <a:r>
              <a:rPr lang="en" sz="900"/>
              <a:t>More data</a:t>
            </a:r>
            <a:endParaRPr sz="900"/>
          </a:p>
          <a:p>
            <a:pPr indent="-281463" lvl="1" marL="914400" rtl="0" algn="l">
              <a:spcBef>
                <a:spcPts val="0"/>
              </a:spcBef>
              <a:spcAft>
                <a:spcPts val="0"/>
              </a:spcAft>
              <a:buSzPct val="100000"/>
              <a:buChar char="○"/>
            </a:pPr>
            <a:r>
              <a:rPr lang="en" sz="900"/>
              <a:t>There are 6 other WoT novels which may have impacted by results through exclusion. I excluded them because the data collection process was more complicated for those PDFs I had.</a:t>
            </a:r>
            <a:endParaRPr sz="900"/>
          </a:p>
          <a:p>
            <a:pPr indent="-281463" lvl="0" marL="457200" rtl="0" algn="l">
              <a:spcBef>
                <a:spcPts val="0"/>
              </a:spcBef>
              <a:spcAft>
                <a:spcPts val="0"/>
              </a:spcAft>
              <a:buSzPct val="100000"/>
              <a:buChar char="●"/>
            </a:pPr>
            <a:r>
              <a:rPr lang="en" sz="900"/>
              <a:t>Additional variables</a:t>
            </a:r>
            <a:endParaRPr sz="900"/>
          </a:p>
          <a:p>
            <a:pPr indent="-281463" lvl="1" marL="914400" rtl="0" algn="l">
              <a:spcBef>
                <a:spcPts val="0"/>
              </a:spcBef>
              <a:spcAft>
                <a:spcPts val="0"/>
              </a:spcAft>
              <a:buSzPct val="100000"/>
              <a:buChar char="○"/>
            </a:pPr>
            <a:r>
              <a:rPr lang="en" sz="900"/>
              <a:t>Ratio of positive to negative</a:t>
            </a:r>
            <a:endParaRPr sz="900"/>
          </a:p>
          <a:p>
            <a:pPr indent="-281463" lvl="1" marL="914400" rtl="0" algn="l">
              <a:spcBef>
                <a:spcPts val="0"/>
              </a:spcBef>
              <a:spcAft>
                <a:spcPts val="0"/>
              </a:spcAft>
              <a:buSzPct val="100000"/>
              <a:buChar char="○"/>
            </a:pPr>
            <a:r>
              <a:rPr lang="en" sz="900"/>
              <a:t>NRC Lexicon - (Angry, Sad, Happy etc.)</a:t>
            </a:r>
            <a:endParaRPr sz="900"/>
          </a:p>
          <a:p>
            <a:pPr indent="-281463" lvl="1" marL="914400" rtl="0" algn="l">
              <a:spcBef>
                <a:spcPts val="0"/>
              </a:spcBef>
              <a:spcAft>
                <a:spcPts val="0"/>
              </a:spcAft>
              <a:buSzPct val="100000"/>
              <a:buChar char="○"/>
            </a:pPr>
            <a:r>
              <a:rPr lang="en" sz="900"/>
              <a:t>Impact of number of users who rated the books</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a:t>
            </a:r>
            <a:endParaRPr/>
          </a:p>
        </p:txBody>
      </p:sp>
      <p:sp>
        <p:nvSpPr>
          <p:cNvPr id="141" name="Google Shape;141;p23"/>
          <p:cNvSpPr txBox="1"/>
          <p:nvPr/>
        </p:nvSpPr>
        <p:spPr>
          <a:xfrm>
            <a:off x="224925" y="1657275"/>
            <a:ext cx="802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Finn Årup Nielsen A new ANEW: Evaluation of a word list for sentiment analysis in microblogs. Proceedings of the ESWC2011 Workshop on ‘Making Sense of Microposts’: Big things come in small packages 718 in CEUR Workshop Proceedings 93-98. 2011 May. </a:t>
            </a:r>
            <a:r>
              <a:rPr lang="en" sz="1200">
                <a:solidFill>
                  <a:srgbClr val="4183C4"/>
                </a:solidFill>
                <a:highlight>
                  <a:srgbClr val="FFFFFF"/>
                </a:highlight>
                <a:uFill>
                  <a:noFill/>
                </a:uFill>
                <a:latin typeface="Roboto"/>
                <a:ea typeface="Roboto"/>
                <a:cs typeface="Roboto"/>
                <a:sym typeface="Roboto"/>
                <a:hlinkClick r:id="rId3">
                  <a:extLst>
                    <a:ext uri="{A12FA001-AC4F-418D-AE19-62706E023703}">
                      <ahyp:hlinkClr val="tx"/>
                    </a:ext>
                  </a:extLst>
                </a:hlinkClick>
              </a:rPr>
              <a:t>http://arxiv.org/abs/1103.2903</a:t>
            </a:r>
            <a:r>
              <a:rPr lang="en" sz="1200">
                <a:solidFill>
                  <a:srgbClr val="333333"/>
                </a:solidFill>
                <a:highlight>
                  <a:srgbClr val="FFFFFF"/>
                </a:highlight>
                <a:latin typeface="Roboto"/>
                <a:ea typeface="Roboto"/>
                <a:cs typeface="Roboto"/>
                <a:sym typeface="Roboto"/>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72" name="Google Shape;72;p14"/>
          <p:cNvSpPr txBox="1"/>
          <p:nvPr/>
        </p:nvSpPr>
        <p:spPr>
          <a:xfrm>
            <a:off x="59575" y="1541825"/>
            <a:ext cx="90249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As an avid reader, The Wheel of Time is one of my favorite high fantasy series. After learning about sentiment analysis in the DATA607 class, I was inspired to apply sentiment analysis to the first 9 books in the Wheel of Time series to compare the overall sentiment of each book to its related Goodreads rating and determine any correlation. I also hoped to see if the tone of the series changes with each book. My initial assumptions were that the series would get progressively more negative and that there would be some form of linear relationship between a series sentiment and its rating.</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For my approach, I parsed the first 9 PDFs of the series and tokenized each word to match to a numerical positive or negative sentiment (from -5 to 5). Then, I plotted the sentiment progression by page for each book and gathered the initial set of summary statistics (mean, standard deviation etc.). Using linear regression, I found a near zero linear relationship between the page of a book and its corresponding sentiment value.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I compared the mean sentiment of each book to its respective Goodreads rating using linear regression. While the p-value (.04803) is less than .05, the adjusted R-squared is .3711 and thus there seems to be a very weak linear relationship between the mean sentiment of a book and its Goodreads rating with little statistical significance.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Further analysis can be done to strengthen my conclusion by including more books in the series as well as exploring other forms of sentiment analysis with more qualitative characteristics (anger, sadness, etc.). There were also some limitations while parsing the PDFs that could improve how the AFINN lexicon deals with fantasy terms that may have a different connotation within the novels.</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8" name="Google Shape;78;p15"/>
          <p:cNvSpPr txBox="1"/>
          <p:nvPr/>
        </p:nvSpPr>
        <p:spPr>
          <a:xfrm>
            <a:off x="268825" y="1587900"/>
            <a:ext cx="8590800" cy="3130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Meiryo"/>
              <a:buChar char="●"/>
            </a:pPr>
            <a:r>
              <a:rPr lang="en" sz="1200">
                <a:latin typeface="Meiryo"/>
                <a:ea typeface="Meiryo"/>
                <a:cs typeface="Meiryo"/>
                <a:sym typeface="Meiryo"/>
              </a:rPr>
              <a:t>Overview slide</a:t>
            </a:r>
            <a:endParaRPr sz="1200">
              <a:latin typeface="Meiryo"/>
              <a:ea typeface="Meiryo"/>
              <a:cs typeface="Meiryo"/>
              <a:sym typeface="Meiryo"/>
            </a:endParaRPr>
          </a:p>
          <a:p>
            <a:pPr indent="-304800" lvl="1" marL="914400" rtl="0" algn="l">
              <a:lnSpc>
                <a:spcPct val="115000"/>
              </a:lnSpc>
              <a:spcBef>
                <a:spcPts val="0"/>
              </a:spcBef>
              <a:spcAft>
                <a:spcPts val="0"/>
              </a:spcAft>
              <a:buSzPts val="1200"/>
              <a:buFont typeface="Meiryo"/>
              <a:buChar char="●"/>
            </a:pPr>
            <a:r>
              <a:rPr lang="en" sz="1200">
                <a:latin typeface="Meiryo"/>
                <a:ea typeface="Meiryo"/>
                <a:cs typeface="Meiryo"/>
                <a:sym typeface="Meiryo"/>
              </a:rPr>
              <a:t>Data Collection</a:t>
            </a:r>
            <a:endParaRPr sz="1200">
              <a:latin typeface="Meiryo"/>
              <a:ea typeface="Meiryo"/>
              <a:cs typeface="Meiryo"/>
              <a:sym typeface="Meiryo"/>
            </a:endParaRPr>
          </a:p>
          <a:p>
            <a:pPr indent="-304800" lvl="2" marL="1371600" rtl="0" algn="l">
              <a:lnSpc>
                <a:spcPct val="115000"/>
              </a:lnSpc>
              <a:spcBef>
                <a:spcPts val="0"/>
              </a:spcBef>
              <a:spcAft>
                <a:spcPts val="0"/>
              </a:spcAft>
              <a:buSzPts val="1200"/>
              <a:buFont typeface="Meiryo"/>
              <a:buAutoNum type="romanLcPeriod"/>
            </a:pPr>
            <a:r>
              <a:rPr lang="en" sz="1200">
                <a:latin typeface="Meiryo"/>
                <a:ea typeface="Meiryo"/>
                <a:cs typeface="Meiryo"/>
                <a:sym typeface="Meiryo"/>
              </a:rPr>
              <a:t>Manually collected Goodreads ratings and input into csv file</a:t>
            </a:r>
            <a:endParaRPr sz="1200">
              <a:latin typeface="Meiryo"/>
              <a:ea typeface="Meiryo"/>
              <a:cs typeface="Meiryo"/>
              <a:sym typeface="Meiryo"/>
            </a:endParaRPr>
          </a:p>
          <a:p>
            <a:pPr indent="-304800" lvl="2" marL="1371600" rtl="0" algn="l">
              <a:lnSpc>
                <a:spcPct val="115000"/>
              </a:lnSpc>
              <a:spcBef>
                <a:spcPts val="0"/>
              </a:spcBef>
              <a:spcAft>
                <a:spcPts val="0"/>
              </a:spcAft>
              <a:buSzPts val="1200"/>
              <a:buFont typeface="Meiryo"/>
              <a:buAutoNum type="romanLcPeriod"/>
            </a:pPr>
            <a:r>
              <a:rPr lang="en" sz="1200">
                <a:latin typeface="Meiryo"/>
                <a:ea typeface="Meiryo"/>
                <a:cs typeface="Meiryo"/>
                <a:sym typeface="Meiryo"/>
              </a:rPr>
              <a:t>Parsed a collection of Wheel of Time pdfs using pdftools package </a:t>
            </a:r>
            <a:endParaRPr sz="1200">
              <a:latin typeface="Meiryo"/>
              <a:ea typeface="Meiryo"/>
              <a:cs typeface="Meiryo"/>
              <a:sym typeface="Meiryo"/>
            </a:endParaRPr>
          </a:p>
          <a:p>
            <a:pPr indent="-304800" lvl="3" marL="1828800" rtl="0" algn="l">
              <a:lnSpc>
                <a:spcPct val="115000"/>
              </a:lnSpc>
              <a:spcBef>
                <a:spcPts val="0"/>
              </a:spcBef>
              <a:spcAft>
                <a:spcPts val="0"/>
              </a:spcAft>
              <a:buSzPts val="1200"/>
              <a:buFont typeface="Meiryo"/>
              <a:buAutoNum type="arabicPeriod"/>
            </a:pPr>
            <a:r>
              <a:rPr lang="en" sz="1200">
                <a:latin typeface="Meiryo"/>
                <a:ea typeface="Meiryo"/>
                <a:cs typeface="Meiryo"/>
                <a:sym typeface="Meiryo"/>
              </a:rPr>
              <a:t>Tokenized results into words and then removed stopwords (and, the etc.)</a:t>
            </a:r>
            <a:endParaRPr sz="1200">
              <a:latin typeface="Meiryo"/>
              <a:ea typeface="Meiryo"/>
              <a:cs typeface="Meiryo"/>
              <a:sym typeface="Meiryo"/>
            </a:endParaRPr>
          </a:p>
          <a:p>
            <a:pPr indent="-304800" lvl="3" marL="1828800" rtl="0" algn="l">
              <a:lnSpc>
                <a:spcPct val="115000"/>
              </a:lnSpc>
              <a:spcBef>
                <a:spcPts val="0"/>
              </a:spcBef>
              <a:spcAft>
                <a:spcPts val="0"/>
              </a:spcAft>
              <a:buSzPts val="1200"/>
              <a:buFont typeface="Meiryo"/>
              <a:buAutoNum type="arabicPeriod"/>
            </a:pPr>
            <a:r>
              <a:rPr lang="en" sz="1200">
                <a:latin typeface="Meiryo"/>
                <a:ea typeface="Meiryo"/>
                <a:cs typeface="Meiryo"/>
                <a:sym typeface="Meiryo"/>
              </a:rPr>
              <a:t>Used AFINN Lexicon to classify words from -5 to 5 sentiment value.</a:t>
            </a:r>
            <a:endParaRPr sz="1200">
              <a:latin typeface="Meiryo"/>
              <a:ea typeface="Meiryo"/>
              <a:cs typeface="Meiryo"/>
              <a:sym typeface="Meiryo"/>
            </a:endParaRPr>
          </a:p>
          <a:p>
            <a:pPr indent="-304800" lvl="1" marL="914400" rtl="0" algn="l">
              <a:lnSpc>
                <a:spcPct val="115000"/>
              </a:lnSpc>
              <a:spcBef>
                <a:spcPts val="0"/>
              </a:spcBef>
              <a:spcAft>
                <a:spcPts val="0"/>
              </a:spcAft>
              <a:buSzPts val="1200"/>
              <a:buFont typeface="Meiryo"/>
              <a:buChar char="●"/>
            </a:pPr>
            <a:r>
              <a:rPr lang="en" sz="1200">
                <a:latin typeface="Meiryo"/>
                <a:ea typeface="Meiryo"/>
                <a:cs typeface="Meiryo"/>
                <a:sym typeface="Meiryo"/>
              </a:rPr>
              <a:t>Dependent Variable </a:t>
            </a:r>
            <a:endParaRPr sz="1200">
              <a:latin typeface="Meiryo"/>
              <a:ea typeface="Meiryo"/>
              <a:cs typeface="Meiryo"/>
              <a:sym typeface="Meiryo"/>
            </a:endParaRPr>
          </a:p>
          <a:p>
            <a:pPr indent="-304800" lvl="2" marL="1371600" rtl="0" algn="l">
              <a:lnSpc>
                <a:spcPct val="115000"/>
              </a:lnSpc>
              <a:spcBef>
                <a:spcPts val="0"/>
              </a:spcBef>
              <a:spcAft>
                <a:spcPts val="0"/>
              </a:spcAft>
              <a:buSzPts val="1200"/>
              <a:buFont typeface="Meiryo"/>
              <a:buAutoNum type="romanLcPeriod"/>
            </a:pPr>
            <a:r>
              <a:rPr lang="en" sz="1200">
                <a:latin typeface="Meiryo"/>
                <a:ea typeface="Meiryo"/>
                <a:cs typeface="Meiryo"/>
                <a:sym typeface="Meiryo"/>
              </a:rPr>
              <a:t>Goodreads Rating - a user score provided by goodreads.com that ranks a book between 1-5 stars.</a:t>
            </a:r>
            <a:endParaRPr sz="1200">
              <a:latin typeface="Meiryo"/>
              <a:ea typeface="Meiryo"/>
              <a:cs typeface="Meiryo"/>
              <a:sym typeface="Meiryo"/>
            </a:endParaRPr>
          </a:p>
          <a:p>
            <a:pPr indent="-304800" lvl="1" marL="914400" rtl="0" algn="l">
              <a:lnSpc>
                <a:spcPct val="115000"/>
              </a:lnSpc>
              <a:spcBef>
                <a:spcPts val="0"/>
              </a:spcBef>
              <a:spcAft>
                <a:spcPts val="0"/>
              </a:spcAft>
              <a:buSzPts val="1200"/>
              <a:buFont typeface="Meiryo"/>
              <a:buChar char="●"/>
            </a:pPr>
            <a:r>
              <a:rPr lang="en" sz="1200">
                <a:latin typeface="Meiryo"/>
                <a:ea typeface="Meiryo"/>
                <a:cs typeface="Meiryo"/>
                <a:sym typeface="Meiryo"/>
              </a:rPr>
              <a:t>Independent Variables</a:t>
            </a:r>
            <a:endParaRPr sz="1200">
              <a:latin typeface="Meiryo"/>
              <a:ea typeface="Meiryo"/>
              <a:cs typeface="Meiryo"/>
              <a:sym typeface="Meiryo"/>
            </a:endParaRPr>
          </a:p>
          <a:p>
            <a:pPr indent="-304800" lvl="2" marL="1371600" rtl="0" algn="l">
              <a:lnSpc>
                <a:spcPct val="115000"/>
              </a:lnSpc>
              <a:spcBef>
                <a:spcPts val="0"/>
              </a:spcBef>
              <a:spcAft>
                <a:spcPts val="0"/>
              </a:spcAft>
              <a:buSzPts val="1200"/>
              <a:buFont typeface="Meiryo"/>
              <a:buAutoNum type="romanLcPeriod"/>
            </a:pPr>
            <a:r>
              <a:rPr lang="en" sz="1200">
                <a:latin typeface="Meiryo"/>
                <a:ea typeface="Meiryo"/>
                <a:cs typeface="Meiryo"/>
                <a:sym typeface="Meiryo"/>
              </a:rPr>
              <a:t>Sentiment Mean - the mean sentiment value of all the relevant words in a book - Quantitative</a:t>
            </a:r>
            <a:endParaRPr sz="1200">
              <a:latin typeface="Meiryo"/>
              <a:ea typeface="Meiryo"/>
              <a:cs typeface="Meiryo"/>
              <a:sym typeface="Meiryo"/>
            </a:endParaRPr>
          </a:p>
          <a:p>
            <a:pPr indent="-304800" lvl="2" marL="1371600" rtl="0" algn="l">
              <a:lnSpc>
                <a:spcPct val="115000"/>
              </a:lnSpc>
              <a:spcBef>
                <a:spcPts val="0"/>
              </a:spcBef>
              <a:spcAft>
                <a:spcPts val="0"/>
              </a:spcAft>
              <a:buSzPts val="1200"/>
              <a:buFont typeface="Meiryo"/>
              <a:buAutoNum type="romanLcPeriod"/>
            </a:pPr>
            <a:r>
              <a:rPr lang="en" sz="1200">
                <a:latin typeface="Meiryo"/>
                <a:ea typeface="Meiryo"/>
                <a:cs typeface="Meiryo"/>
                <a:sym typeface="Meiryo"/>
              </a:rPr>
              <a:t>Sentiment Progression - how does the sentiment value of a book progress from beginning to end of the book by page. - Qualitative (up, down, neutral)</a:t>
            </a:r>
            <a:endParaRPr sz="1200">
              <a:latin typeface="Meiryo"/>
              <a:ea typeface="Meiryo"/>
              <a:cs typeface="Meiryo"/>
              <a:sym typeface="Meiryo"/>
            </a:endParaRPr>
          </a:p>
          <a:p>
            <a:pPr indent="-304800" lvl="1" marL="914400" rtl="0" algn="l">
              <a:lnSpc>
                <a:spcPct val="115000"/>
              </a:lnSpc>
              <a:spcBef>
                <a:spcPts val="0"/>
              </a:spcBef>
              <a:spcAft>
                <a:spcPts val="0"/>
              </a:spcAft>
              <a:buSzPts val="1200"/>
              <a:buFont typeface="Meiryo"/>
              <a:buChar char="●"/>
            </a:pPr>
            <a:r>
              <a:rPr lang="en" sz="1200">
                <a:latin typeface="Meiryo"/>
                <a:ea typeface="Meiryo"/>
                <a:cs typeface="Meiryo"/>
                <a:sym typeface="Meiryo"/>
              </a:rPr>
              <a:t>Research question: </a:t>
            </a:r>
            <a:endParaRPr sz="1200">
              <a:latin typeface="Meiryo"/>
              <a:ea typeface="Meiryo"/>
              <a:cs typeface="Meiryo"/>
              <a:sym typeface="Meiryo"/>
            </a:endParaRPr>
          </a:p>
          <a:p>
            <a:pPr indent="-298450" lvl="2" marL="1371600" rtl="0" algn="l">
              <a:lnSpc>
                <a:spcPct val="115000"/>
              </a:lnSpc>
              <a:spcBef>
                <a:spcPts val="0"/>
              </a:spcBef>
              <a:spcAft>
                <a:spcPts val="0"/>
              </a:spcAft>
              <a:buSzPts val="1100"/>
              <a:buAutoNum type="romanLcPeriod"/>
            </a:pPr>
            <a:r>
              <a:rPr lang="en" sz="1200">
                <a:latin typeface="Meiryo"/>
                <a:ea typeface="Meiryo"/>
                <a:cs typeface="Meiryo"/>
                <a:sym typeface="Meiryo"/>
              </a:rPr>
              <a:t>Is there a linear relationship between a book’s sentiment progression or sentiment mean and its Goodreads rating?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a:t>
            </a:r>
            <a:endParaRPr/>
          </a:p>
        </p:txBody>
      </p:sp>
      <p:pic>
        <p:nvPicPr>
          <p:cNvPr id="84" name="Google Shape;84;p16"/>
          <p:cNvPicPr preferRelativeResize="0"/>
          <p:nvPr/>
        </p:nvPicPr>
        <p:blipFill>
          <a:blip r:embed="rId3">
            <a:alphaModFix/>
          </a:blip>
          <a:stretch>
            <a:fillRect/>
          </a:stretch>
        </p:blipFill>
        <p:spPr>
          <a:xfrm>
            <a:off x="3303650" y="3443275"/>
            <a:ext cx="3604924" cy="1519775"/>
          </a:xfrm>
          <a:prstGeom prst="rect">
            <a:avLst/>
          </a:prstGeom>
          <a:noFill/>
          <a:ln>
            <a:noFill/>
          </a:ln>
        </p:spPr>
      </p:pic>
      <p:pic>
        <p:nvPicPr>
          <p:cNvPr id="85" name="Google Shape;85;p16"/>
          <p:cNvPicPr preferRelativeResize="0"/>
          <p:nvPr/>
        </p:nvPicPr>
        <p:blipFill>
          <a:blip r:embed="rId4">
            <a:alphaModFix/>
          </a:blip>
          <a:stretch>
            <a:fillRect/>
          </a:stretch>
        </p:blipFill>
        <p:spPr>
          <a:xfrm>
            <a:off x="3346388" y="1440225"/>
            <a:ext cx="3563351" cy="1687450"/>
          </a:xfrm>
          <a:prstGeom prst="rect">
            <a:avLst/>
          </a:prstGeom>
          <a:noFill/>
          <a:ln>
            <a:noFill/>
          </a:ln>
        </p:spPr>
      </p:pic>
      <p:pic>
        <p:nvPicPr>
          <p:cNvPr id="86" name="Google Shape;86;p16"/>
          <p:cNvPicPr preferRelativeResize="0"/>
          <p:nvPr/>
        </p:nvPicPr>
        <p:blipFill>
          <a:blip r:embed="rId5">
            <a:alphaModFix/>
          </a:blip>
          <a:stretch>
            <a:fillRect/>
          </a:stretch>
        </p:blipFill>
        <p:spPr>
          <a:xfrm>
            <a:off x="6909750" y="1699250"/>
            <a:ext cx="2080950" cy="2763025"/>
          </a:xfrm>
          <a:prstGeom prst="rect">
            <a:avLst/>
          </a:prstGeom>
          <a:noFill/>
          <a:ln>
            <a:noFill/>
          </a:ln>
        </p:spPr>
      </p:pic>
      <p:pic>
        <p:nvPicPr>
          <p:cNvPr id="87" name="Google Shape;87;p16"/>
          <p:cNvPicPr preferRelativeResize="0"/>
          <p:nvPr/>
        </p:nvPicPr>
        <p:blipFill>
          <a:blip r:embed="rId6">
            <a:alphaModFix/>
          </a:blip>
          <a:stretch>
            <a:fillRect/>
          </a:stretch>
        </p:blipFill>
        <p:spPr>
          <a:xfrm>
            <a:off x="-2000" y="3443275"/>
            <a:ext cx="3315799" cy="1378175"/>
          </a:xfrm>
          <a:prstGeom prst="rect">
            <a:avLst/>
          </a:prstGeom>
          <a:noFill/>
          <a:ln>
            <a:noFill/>
          </a:ln>
        </p:spPr>
      </p:pic>
      <p:pic>
        <p:nvPicPr>
          <p:cNvPr id="88" name="Google Shape;88;p16"/>
          <p:cNvPicPr preferRelativeResize="0"/>
          <p:nvPr/>
        </p:nvPicPr>
        <p:blipFill>
          <a:blip r:embed="rId7">
            <a:alphaModFix/>
          </a:blip>
          <a:stretch>
            <a:fillRect/>
          </a:stretch>
        </p:blipFill>
        <p:spPr>
          <a:xfrm>
            <a:off x="72525" y="1359525"/>
            <a:ext cx="2872525" cy="184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Statistics</a:t>
            </a:r>
            <a:endParaRPr/>
          </a:p>
        </p:txBody>
      </p:sp>
      <p:graphicFrame>
        <p:nvGraphicFramePr>
          <p:cNvPr id="94" name="Google Shape;94;p17"/>
          <p:cNvGraphicFramePr/>
          <p:nvPr/>
        </p:nvGraphicFramePr>
        <p:xfrm>
          <a:off x="114175" y="1322525"/>
          <a:ext cx="3000000" cy="3000000"/>
        </p:xfrm>
        <a:graphic>
          <a:graphicData uri="http://schemas.openxmlformats.org/drawingml/2006/table">
            <a:tbl>
              <a:tblPr>
                <a:noFill/>
                <a:tableStyleId>{A3B4071C-8AD3-4002-AFC8-4C8F5072B6E0}</a:tableStyleId>
              </a:tblPr>
              <a:tblGrid>
                <a:gridCol w="1062825"/>
                <a:gridCol w="773975"/>
                <a:gridCol w="1228250"/>
                <a:gridCol w="1048325"/>
                <a:gridCol w="928525"/>
                <a:gridCol w="937800"/>
                <a:gridCol w="549800"/>
                <a:gridCol w="614275"/>
                <a:gridCol w="1003125"/>
                <a:gridCol w="768750"/>
              </a:tblGrid>
              <a:tr h="423300">
                <a:tc>
                  <a:txBody>
                    <a:bodyPr/>
                    <a:lstStyle/>
                    <a:p>
                      <a:pPr indent="0" lvl="0" marL="0" rtl="0" algn="l">
                        <a:spcBef>
                          <a:spcPts val="0"/>
                        </a:spcBef>
                        <a:spcAft>
                          <a:spcPts val="0"/>
                        </a:spcAft>
                        <a:buNone/>
                      </a:pPr>
                      <a:r>
                        <a:rPr lang="en" sz="800"/>
                        <a:t>book</a:t>
                      </a:r>
                      <a:endParaRPr sz="800"/>
                    </a:p>
                  </a:txBody>
                  <a:tcPr marT="91425" marB="91425" marR="91425" marL="91425"/>
                </a:tc>
                <a:tc>
                  <a:txBody>
                    <a:bodyPr/>
                    <a:lstStyle/>
                    <a:p>
                      <a:pPr indent="0" lvl="0" marL="0" rtl="0" algn="l">
                        <a:spcBef>
                          <a:spcPts val="0"/>
                        </a:spcBef>
                        <a:spcAft>
                          <a:spcPts val="0"/>
                        </a:spcAft>
                        <a:buNone/>
                      </a:pPr>
                      <a:r>
                        <a:rPr lang="en" sz="800"/>
                        <a:t>num_words</a:t>
                      </a:r>
                      <a:endParaRPr sz="800"/>
                    </a:p>
                  </a:txBody>
                  <a:tcPr marT="91425" marB="91425" marR="91425" marL="91425"/>
                </a:tc>
                <a:tc>
                  <a:txBody>
                    <a:bodyPr/>
                    <a:lstStyle/>
                    <a:p>
                      <a:pPr indent="0" lvl="0" marL="0" rtl="0" algn="l">
                        <a:spcBef>
                          <a:spcPts val="0"/>
                        </a:spcBef>
                        <a:spcAft>
                          <a:spcPts val="0"/>
                        </a:spcAft>
                        <a:buNone/>
                      </a:pPr>
                      <a:r>
                        <a:rPr lang="en" sz="800"/>
                        <a:t>sentiment_stdev</a:t>
                      </a:r>
                      <a:endParaRPr sz="800"/>
                    </a:p>
                  </a:txBody>
                  <a:tcPr marT="91425" marB="91425" marR="91425" marL="91425"/>
                </a:tc>
                <a:tc>
                  <a:txBody>
                    <a:bodyPr/>
                    <a:lstStyle/>
                    <a:p>
                      <a:pPr indent="0" lvl="0" marL="0" rtl="0" algn="l">
                        <a:spcBef>
                          <a:spcPts val="0"/>
                        </a:spcBef>
                        <a:spcAft>
                          <a:spcPts val="0"/>
                        </a:spcAft>
                        <a:buNone/>
                      </a:pPr>
                      <a:r>
                        <a:rPr lang="en" sz="800"/>
                        <a:t>sentiment_mean</a:t>
                      </a:r>
                      <a:endParaRPr sz="800"/>
                    </a:p>
                  </a:txBody>
                  <a:tcPr marT="91425" marB="91425" marR="91425" marL="91425"/>
                </a:tc>
                <a:tc>
                  <a:txBody>
                    <a:bodyPr/>
                    <a:lstStyle/>
                    <a:p>
                      <a:pPr indent="0" lvl="0" marL="0" rtl="0" algn="l">
                        <a:spcBef>
                          <a:spcPts val="0"/>
                        </a:spcBef>
                        <a:spcAft>
                          <a:spcPts val="0"/>
                        </a:spcAft>
                        <a:buNone/>
                      </a:pPr>
                      <a:r>
                        <a:rPr lang="en" sz="800"/>
                        <a:t>sentiment_min</a:t>
                      </a:r>
                      <a:endParaRPr sz="800"/>
                    </a:p>
                  </a:txBody>
                  <a:tcPr marT="91425" marB="91425" marR="91425" marL="91425"/>
                </a:tc>
                <a:tc>
                  <a:txBody>
                    <a:bodyPr/>
                    <a:lstStyle/>
                    <a:p>
                      <a:pPr indent="0" lvl="0" marL="0" rtl="0" algn="l">
                        <a:spcBef>
                          <a:spcPts val="0"/>
                        </a:spcBef>
                        <a:spcAft>
                          <a:spcPts val="0"/>
                        </a:spcAft>
                        <a:buNone/>
                      </a:pPr>
                      <a:r>
                        <a:rPr lang="en" sz="800"/>
                        <a:t>sentiment_max</a:t>
                      </a:r>
                      <a:endParaRPr sz="800"/>
                    </a:p>
                  </a:txBody>
                  <a:tcPr marT="91425" marB="91425" marR="91425" marL="91425"/>
                </a:tc>
                <a:tc>
                  <a:txBody>
                    <a:bodyPr/>
                    <a:lstStyle/>
                    <a:p>
                      <a:pPr indent="0" lvl="0" marL="0" rtl="0" algn="l">
                        <a:spcBef>
                          <a:spcPts val="0"/>
                        </a:spcBef>
                        <a:spcAft>
                          <a:spcPts val="0"/>
                        </a:spcAft>
                        <a:buNone/>
                      </a:pPr>
                      <a:r>
                        <a:rPr lang="en" sz="800"/>
                        <a:t>positive</a:t>
                      </a:r>
                      <a:endParaRPr sz="800"/>
                    </a:p>
                  </a:txBody>
                  <a:tcPr marT="91425" marB="91425" marR="91425" marL="91425"/>
                </a:tc>
                <a:tc>
                  <a:txBody>
                    <a:bodyPr/>
                    <a:lstStyle/>
                    <a:p>
                      <a:pPr indent="0" lvl="0" marL="0" rtl="0" algn="l">
                        <a:spcBef>
                          <a:spcPts val="0"/>
                        </a:spcBef>
                        <a:spcAft>
                          <a:spcPts val="0"/>
                        </a:spcAft>
                        <a:buNone/>
                      </a:pPr>
                      <a:r>
                        <a:rPr lang="en" sz="800"/>
                        <a:t>negative</a:t>
                      </a:r>
                      <a:endParaRPr sz="800"/>
                    </a:p>
                  </a:txBody>
                  <a:tcPr marT="91425" marB="91425" marR="91425" marL="91425"/>
                </a:tc>
                <a:tc>
                  <a:txBody>
                    <a:bodyPr/>
                    <a:lstStyle/>
                    <a:p>
                      <a:pPr indent="0" lvl="0" marL="0" rtl="0" algn="l">
                        <a:spcBef>
                          <a:spcPts val="0"/>
                        </a:spcBef>
                        <a:spcAft>
                          <a:spcPts val="0"/>
                        </a:spcAft>
                        <a:buNone/>
                      </a:pPr>
                      <a:r>
                        <a:rPr lang="en" sz="800"/>
                        <a:t>goodreads_rating</a:t>
                      </a:r>
                      <a:endParaRPr sz="800"/>
                    </a:p>
                  </a:txBody>
                  <a:tcPr marT="91425" marB="91425" marR="91425" marL="91425"/>
                </a:tc>
                <a:tc>
                  <a:txBody>
                    <a:bodyPr/>
                    <a:lstStyle/>
                    <a:p>
                      <a:pPr indent="0" lvl="0" marL="0" rtl="0" algn="l">
                        <a:spcBef>
                          <a:spcPts val="0"/>
                        </a:spcBef>
                        <a:spcAft>
                          <a:spcPts val="0"/>
                        </a:spcAft>
                        <a:buNone/>
                      </a:pPr>
                      <a:r>
                        <a:rPr lang="en" sz="800"/>
                        <a:t>num_ratings</a:t>
                      </a:r>
                      <a:endParaRPr sz="800"/>
                    </a:p>
                  </a:txBody>
                  <a:tcPr marT="91425" marB="91425" marR="91425" marL="91425"/>
                </a:tc>
              </a:tr>
              <a:tr h="423300">
                <a:tc>
                  <a:txBody>
                    <a:bodyPr/>
                    <a:lstStyle/>
                    <a:p>
                      <a:pPr indent="0" lvl="0" marL="0" rtl="0" algn="l">
                        <a:spcBef>
                          <a:spcPts val="0"/>
                        </a:spcBef>
                        <a:spcAft>
                          <a:spcPts val="0"/>
                        </a:spcAft>
                        <a:buNone/>
                      </a:pPr>
                      <a:r>
                        <a:rPr lang="en" sz="800"/>
                        <a:t>The Eye Of The World</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10663</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1.823</a:t>
                      </a:r>
                      <a:endParaRPr sz="800"/>
                    </a:p>
                  </a:txBody>
                  <a:tcPr marT="91425" marB="91425" marR="91425" marL="91425"/>
                </a:tc>
                <a:tc>
                  <a:txBody>
                    <a:bodyPr/>
                    <a:lstStyle/>
                    <a:p>
                      <a:pPr indent="0" lvl="0" marL="0" rtl="0" algn="r">
                        <a:lnSpc>
                          <a:spcPct val="115000"/>
                        </a:lnSpc>
                        <a:spcBef>
                          <a:spcPts val="0"/>
                        </a:spcBef>
                        <a:spcAft>
                          <a:spcPts val="0"/>
                        </a:spcAft>
                        <a:buNone/>
                      </a:pPr>
                      <a:r>
                        <a:rPr lang="en" sz="800"/>
                        <a:t>-0.512</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3951</a:t>
                      </a:r>
                      <a:endParaRPr sz="800"/>
                    </a:p>
                  </a:txBody>
                  <a:tcPr marT="91425" marB="91425" marR="91425" marL="91425"/>
                </a:tc>
                <a:tc>
                  <a:txBody>
                    <a:bodyPr/>
                    <a:lstStyle/>
                    <a:p>
                      <a:pPr indent="0" lvl="0" marL="0" rtl="0" algn="r">
                        <a:lnSpc>
                          <a:spcPct val="115000"/>
                        </a:lnSpc>
                        <a:spcBef>
                          <a:spcPts val="0"/>
                        </a:spcBef>
                        <a:spcAft>
                          <a:spcPts val="0"/>
                        </a:spcAft>
                        <a:buNone/>
                      </a:pPr>
                      <a:r>
                        <a:rPr lang="en" sz="800"/>
                        <a:t>6712</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4.17</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436923</a:t>
                      </a:r>
                      <a:endParaRPr sz="800"/>
                    </a:p>
                  </a:txBody>
                  <a:tcPr marT="91425" marB="91425" marR="91425" marL="91425"/>
                </a:tc>
              </a:tr>
              <a:tr h="320275">
                <a:tc>
                  <a:txBody>
                    <a:bodyPr/>
                    <a:lstStyle/>
                    <a:p>
                      <a:pPr indent="0" lvl="0" marL="0" rtl="0" algn="l">
                        <a:spcBef>
                          <a:spcPts val="0"/>
                        </a:spcBef>
                        <a:spcAft>
                          <a:spcPts val="0"/>
                        </a:spcAft>
                        <a:buNone/>
                      </a:pPr>
                      <a:r>
                        <a:rPr lang="en" sz="800"/>
                        <a:t>The Great Hunt</a:t>
                      </a:r>
                      <a:endParaRPr sz="800"/>
                    </a:p>
                  </a:txBody>
                  <a:tcPr marT="91425" marB="91425" marR="91425" marL="91425"/>
                </a:tc>
                <a:tc>
                  <a:txBody>
                    <a:bodyPr/>
                    <a:lstStyle/>
                    <a:p>
                      <a:pPr indent="0" lvl="0" marL="0" rtl="0" algn="r">
                        <a:lnSpc>
                          <a:spcPct val="115000"/>
                        </a:lnSpc>
                        <a:spcBef>
                          <a:spcPts val="0"/>
                        </a:spcBef>
                        <a:spcAft>
                          <a:spcPts val="0"/>
                        </a:spcAft>
                        <a:buNone/>
                      </a:pPr>
                      <a:r>
                        <a:rPr lang="en" sz="800"/>
                        <a:t>8631</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1.854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-0.579</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3175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5456</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4.23</a:t>
                      </a:r>
                      <a:endParaRPr sz="800"/>
                    </a:p>
                  </a:txBody>
                  <a:tcPr marT="91425" marB="91425" marR="91425" marL="91425"/>
                </a:tc>
                <a:tc>
                  <a:txBody>
                    <a:bodyPr/>
                    <a:lstStyle/>
                    <a:p>
                      <a:pPr indent="0" lvl="0" marL="0" rtl="0" algn="r">
                        <a:lnSpc>
                          <a:spcPct val="115000"/>
                        </a:lnSpc>
                        <a:spcBef>
                          <a:spcPts val="0"/>
                        </a:spcBef>
                        <a:spcAft>
                          <a:spcPts val="0"/>
                        </a:spcAft>
                        <a:buNone/>
                      </a:pPr>
                      <a:r>
                        <a:rPr lang="en" sz="800"/>
                        <a:t>254637</a:t>
                      </a:r>
                      <a:endParaRPr sz="800"/>
                    </a:p>
                  </a:txBody>
                  <a:tcPr marT="91425" marB="91425" marR="91425" marL="91425"/>
                </a:tc>
              </a:tr>
              <a:tr h="423300">
                <a:tc>
                  <a:txBody>
                    <a:bodyPr/>
                    <a:lstStyle/>
                    <a:p>
                      <a:pPr indent="0" lvl="0" marL="0" rtl="0" algn="l">
                        <a:spcBef>
                          <a:spcPts val="0"/>
                        </a:spcBef>
                        <a:spcAft>
                          <a:spcPts val="0"/>
                        </a:spcAft>
                        <a:buNone/>
                      </a:pPr>
                      <a:r>
                        <a:rPr lang="en" sz="800"/>
                        <a:t>The Dragon Reborn</a:t>
                      </a:r>
                      <a:endParaRPr sz="800"/>
                    </a:p>
                  </a:txBody>
                  <a:tcPr marT="91425" marB="91425" marR="91425" marL="91425"/>
                </a:tc>
                <a:tc>
                  <a:txBody>
                    <a:bodyPr/>
                    <a:lstStyle/>
                    <a:p>
                      <a:pPr indent="0" lvl="0" marL="0" rtl="0" algn="r">
                        <a:lnSpc>
                          <a:spcPct val="115000"/>
                        </a:lnSpc>
                        <a:spcBef>
                          <a:spcPts val="0"/>
                        </a:spcBef>
                        <a:spcAft>
                          <a:spcPts val="0"/>
                        </a:spcAft>
                        <a:buNone/>
                      </a:pPr>
                      <a:r>
                        <a:rPr lang="en" sz="800"/>
                        <a:t>8873</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1.898</a:t>
                      </a:r>
                      <a:endParaRPr sz="800"/>
                    </a:p>
                  </a:txBody>
                  <a:tcPr marT="91425" marB="91425" marR="91425" marL="91425"/>
                </a:tc>
                <a:tc>
                  <a:txBody>
                    <a:bodyPr/>
                    <a:lstStyle/>
                    <a:p>
                      <a:pPr indent="0" lvl="0" marL="0" rtl="0" algn="r">
                        <a:lnSpc>
                          <a:spcPct val="115000"/>
                        </a:lnSpc>
                        <a:spcBef>
                          <a:spcPts val="0"/>
                        </a:spcBef>
                        <a:spcAft>
                          <a:spcPts val="0"/>
                        </a:spcAft>
                        <a:buNone/>
                      </a:pPr>
                      <a:r>
                        <a:rPr lang="en" sz="800"/>
                        <a:t>-0.482</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3438</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5435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4.25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234968</a:t>
                      </a:r>
                      <a:endParaRPr sz="800"/>
                    </a:p>
                  </a:txBody>
                  <a:tcPr marT="91425" marB="91425" marR="91425" marL="91425"/>
                </a:tc>
              </a:tr>
              <a:tr h="423300">
                <a:tc>
                  <a:txBody>
                    <a:bodyPr/>
                    <a:lstStyle/>
                    <a:p>
                      <a:pPr indent="0" lvl="0" marL="0" rtl="0" algn="l">
                        <a:spcBef>
                          <a:spcPts val="0"/>
                        </a:spcBef>
                        <a:spcAft>
                          <a:spcPts val="0"/>
                        </a:spcAft>
                        <a:buNone/>
                      </a:pPr>
                      <a:r>
                        <a:rPr lang="en" sz="800"/>
                        <a:t>The Shadow Rising</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14520</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1.887</a:t>
                      </a:r>
                      <a:endParaRPr sz="800"/>
                    </a:p>
                  </a:txBody>
                  <a:tcPr marT="91425" marB="91425" marR="91425" marL="91425"/>
                </a:tc>
                <a:tc>
                  <a:txBody>
                    <a:bodyPr/>
                    <a:lstStyle/>
                    <a:p>
                      <a:pPr indent="0" lvl="0" marL="0" rtl="0" algn="r">
                        <a:lnSpc>
                          <a:spcPct val="115000"/>
                        </a:lnSpc>
                        <a:spcBef>
                          <a:spcPts val="0"/>
                        </a:spcBef>
                        <a:spcAft>
                          <a:spcPts val="0"/>
                        </a:spcAft>
                        <a:buNone/>
                      </a:pPr>
                      <a:r>
                        <a:rPr lang="en" sz="800"/>
                        <a:t>-0.479</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5513</a:t>
                      </a:r>
                      <a:endParaRPr sz="800"/>
                    </a:p>
                  </a:txBody>
                  <a:tcPr marT="91425" marB="91425" marR="91425" marL="91425"/>
                </a:tc>
                <a:tc>
                  <a:txBody>
                    <a:bodyPr/>
                    <a:lstStyle/>
                    <a:p>
                      <a:pPr indent="0" lvl="0" marL="0" rtl="0" algn="r">
                        <a:lnSpc>
                          <a:spcPct val="115000"/>
                        </a:lnSpc>
                        <a:spcBef>
                          <a:spcPts val="0"/>
                        </a:spcBef>
                        <a:spcAft>
                          <a:spcPts val="0"/>
                        </a:spcAft>
                        <a:buNone/>
                      </a:pPr>
                      <a:r>
                        <a:rPr lang="en" sz="800"/>
                        <a:t>9007</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4.24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189853</a:t>
                      </a:r>
                      <a:endParaRPr sz="800"/>
                    </a:p>
                  </a:txBody>
                  <a:tcPr marT="91425" marB="91425" marR="91425" marL="91425"/>
                </a:tc>
              </a:tr>
              <a:tr h="423300">
                <a:tc>
                  <a:txBody>
                    <a:bodyPr/>
                    <a:lstStyle/>
                    <a:p>
                      <a:pPr indent="0" lvl="0" marL="0" rtl="0" algn="l">
                        <a:spcBef>
                          <a:spcPts val="0"/>
                        </a:spcBef>
                        <a:spcAft>
                          <a:spcPts val="0"/>
                        </a:spcAft>
                        <a:buNone/>
                      </a:pPr>
                      <a:r>
                        <a:rPr lang="en" sz="800"/>
                        <a:t>The Fires of Heaven</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12632</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1.892</a:t>
                      </a:r>
                      <a:endParaRPr sz="800"/>
                    </a:p>
                  </a:txBody>
                  <a:tcPr marT="91425" marB="91425" marR="91425" marL="91425"/>
                </a:tc>
                <a:tc>
                  <a:txBody>
                    <a:bodyPr/>
                    <a:lstStyle/>
                    <a:p>
                      <a:pPr indent="0" lvl="0" marL="0" rtl="0" algn="r">
                        <a:lnSpc>
                          <a:spcPct val="115000"/>
                        </a:lnSpc>
                        <a:spcBef>
                          <a:spcPts val="0"/>
                        </a:spcBef>
                        <a:spcAft>
                          <a:spcPts val="0"/>
                        </a:spcAft>
                        <a:buNone/>
                      </a:pPr>
                      <a:r>
                        <a:rPr lang="en" sz="800"/>
                        <a:t>-0.441</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4942</a:t>
                      </a:r>
                      <a:endParaRPr sz="800"/>
                    </a:p>
                  </a:txBody>
                  <a:tcPr marT="91425" marB="91425" marR="91425" marL="91425"/>
                </a:tc>
                <a:tc>
                  <a:txBody>
                    <a:bodyPr/>
                    <a:lstStyle/>
                    <a:p>
                      <a:pPr indent="0" lvl="0" marL="0" rtl="0" algn="r">
                        <a:lnSpc>
                          <a:spcPct val="115000"/>
                        </a:lnSpc>
                        <a:spcBef>
                          <a:spcPts val="0"/>
                        </a:spcBef>
                        <a:spcAft>
                          <a:spcPts val="0"/>
                        </a:spcAft>
                        <a:buNone/>
                      </a:pPr>
                      <a:r>
                        <a:rPr lang="en" sz="800"/>
                        <a:t>7690</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4.16</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153907</a:t>
                      </a:r>
                      <a:endParaRPr sz="800"/>
                    </a:p>
                  </a:txBody>
                  <a:tcPr marT="91425" marB="91425" marR="91425" marL="91425"/>
                </a:tc>
              </a:tr>
              <a:tr h="320275">
                <a:tc>
                  <a:txBody>
                    <a:bodyPr/>
                    <a:lstStyle/>
                    <a:p>
                      <a:pPr indent="0" lvl="0" marL="0" rtl="0" algn="l">
                        <a:spcBef>
                          <a:spcPts val="0"/>
                        </a:spcBef>
                        <a:spcAft>
                          <a:spcPts val="0"/>
                        </a:spcAft>
                        <a:buNone/>
                      </a:pPr>
                      <a:r>
                        <a:rPr lang="en" sz="800"/>
                        <a:t>The Lord of Chaos</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14687</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1.919</a:t>
                      </a:r>
                      <a:endParaRPr sz="800"/>
                    </a:p>
                  </a:txBody>
                  <a:tcPr marT="91425" marB="91425" marR="91425" marL="91425"/>
                </a:tc>
                <a:tc>
                  <a:txBody>
                    <a:bodyPr/>
                    <a:lstStyle/>
                    <a:p>
                      <a:pPr indent="0" lvl="0" marL="0" rtl="0" algn="r">
                        <a:lnSpc>
                          <a:spcPct val="115000"/>
                        </a:lnSpc>
                        <a:spcBef>
                          <a:spcPts val="0"/>
                        </a:spcBef>
                        <a:spcAft>
                          <a:spcPts val="0"/>
                        </a:spcAft>
                        <a:buNone/>
                      </a:pPr>
                      <a:r>
                        <a:rPr lang="en" sz="800"/>
                        <a:t>-0.382</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5992</a:t>
                      </a:r>
                      <a:endParaRPr sz="800"/>
                    </a:p>
                  </a:txBody>
                  <a:tcPr marT="91425" marB="91425" marR="91425" marL="91425"/>
                </a:tc>
                <a:tc>
                  <a:txBody>
                    <a:bodyPr/>
                    <a:lstStyle/>
                    <a:p>
                      <a:pPr indent="0" lvl="0" marL="0" rtl="0" algn="r">
                        <a:lnSpc>
                          <a:spcPct val="115000"/>
                        </a:lnSpc>
                        <a:spcBef>
                          <a:spcPts val="0"/>
                        </a:spcBef>
                        <a:spcAft>
                          <a:spcPts val="0"/>
                        </a:spcAft>
                        <a:buNone/>
                      </a:pPr>
                      <a:r>
                        <a:rPr lang="en" sz="800"/>
                        <a:t>8695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4.14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143274</a:t>
                      </a:r>
                      <a:endParaRPr sz="800"/>
                    </a:p>
                  </a:txBody>
                  <a:tcPr marT="91425" marB="91425" marR="91425" marL="91425"/>
                </a:tc>
              </a:tr>
              <a:tr h="320275">
                <a:tc>
                  <a:txBody>
                    <a:bodyPr/>
                    <a:lstStyle/>
                    <a:p>
                      <a:pPr indent="0" lvl="0" marL="0" rtl="0" algn="l">
                        <a:spcBef>
                          <a:spcPts val="0"/>
                        </a:spcBef>
                        <a:spcAft>
                          <a:spcPts val="0"/>
                        </a:spcAft>
                        <a:buNone/>
                      </a:pPr>
                      <a:r>
                        <a:rPr lang="en" sz="800"/>
                        <a:t>A Crown of Swords</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10928</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1.90</a:t>
                      </a:r>
                      <a:r>
                        <a:rPr lang="en" sz="800"/>
                        <a:t>9</a:t>
                      </a:r>
                      <a:endParaRPr sz="800"/>
                    </a:p>
                  </a:txBody>
                  <a:tcPr marT="91425" marB="91425" marR="91425" marL="91425"/>
                </a:tc>
                <a:tc>
                  <a:txBody>
                    <a:bodyPr/>
                    <a:lstStyle/>
                    <a:p>
                      <a:pPr indent="0" lvl="0" marL="0" rtl="0" algn="r">
                        <a:lnSpc>
                          <a:spcPct val="115000"/>
                        </a:lnSpc>
                        <a:spcBef>
                          <a:spcPts val="0"/>
                        </a:spcBef>
                        <a:spcAft>
                          <a:spcPts val="0"/>
                        </a:spcAft>
                        <a:buNone/>
                      </a:pPr>
                      <a:r>
                        <a:rPr lang="en" sz="800"/>
                        <a:t>-0.421</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4371</a:t>
                      </a:r>
                      <a:endParaRPr sz="800"/>
                    </a:p>
                  </a:txBody>
                  <a:tcPr marT="91425" marB="91425" marR="91425" marL="91425"/>
                </a:tc>
                <a:tc>
                  <a:txBody>
                    <a:bodyPr/>
                    <a:lstStyle/>
                    <a:p>
                      <a:pPr indent="0" lvl="0" marL="0" rtl="0" algn="r">
                        <a:lnSpc>
                          <a:spcPct val="115000"/>
                        </a:lnSpc>
                        <a:spcBef>
                          <a:spcPts val="0"/>
                        </a:spcBef>
                        <a:spcAft>
                          <a:spcPts val="0"/>
                        </a:spcAft>
                        <a:buNone/>
                      </a:pPr>
                      <a:r>
                        <a:rPr lang="en" sz="800"/>
                        <a:t>6557</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4.04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139194</a:t>
                      </a:r>
                      <a:endParaRPr sz="800"/>
                    </a:p>
                  </a:txBody>
                  <a:tcPr marT="91425" marB="91425" marR="91425" marL="91425"/>
                </a:tc>
              </a:tr>
              <a:tr h="423300">
                <a:tc>
                  <a:txBody>
                    <a:bodyPr/>
                    <a:lstStyle/>
                    <a:p>
                      <a:pPr indent="0" lvl="0" marL="0" rtl="0" algn="l">
                        <a:spcBef>
                          <a:spcPts val="0"/>
                        </a:spcBef>
                        <a:spcAft>
                          <a:spcPts val="0"/>
                        </a:spcAft>
                        <a:buNone/>
                      </a:pPr>
                      <a:r>
                        <a:rPr lang="en" sz="800"/>
                        <a:t>The Path of Daggers</a:t>
                      </a:r>
                      <a:endParaRPr sz="800"/>
                    </a:p>
                  </a:txBody>
                  <a:tcPr marT="91425" marB="91425" marR="91425" marL="91425"/>
                </a:tc>
                <a:tc>
                  <a:txBody>
                    <a:bodyPr/>
                    <a:lstStyle/>
                    <a:p>
                      <a:pPr indent="0" lvl="0" marL="0" rtl="0" algn="r">
                        <a:lnSpc>
                          <a:spcPct val="115000"/>
                        </a:lnSpc>
                        <a:spcBef>
                          <a:spcPts val="0"/>
                        </a:spcBef>
                        <a:spcAft>
                          <a:spcPts val="0"/>
                        </a:spcAft>
                        <a:buNone/>
                      </a:pPr>
                      <a:r>
                        <a:rPr lang="en" sz="800"/>
                        <a:t>8634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1.891</a:t>
                      </a:r>
                      <a:endParaRPr sz="800"/>
                    </a:p>
                  </a:txBody>
                  <a:tcPr marT="91425" marB="91425" marR="91425" marL="91425"/>
                </a:tc>
                <a:tc>
                  <a:txBody>
                    <a:bodyPr/>
                    <a:lstStyle/>
                    <a:p>
                      <a:pPr indent="0" lvl="0" marL="0" rtl="0" algn="r">
                        <a:lnSpc>
                          <a:spcPct val="115000"/>
                        </a:lnSpc>
                        <a:spcBef>
                          <a:spcPts val="0"/>
                        </a:spcBef>
                        <a:spcAft>
                          <a:spcPts val="0"/>
                        </a:spcAft>
                        <a:buNone/>
                      </a:pPr>
                      <a:r>
                        <a:rPr lang="en" sz="800"/>
                        <a:t>-0.408</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3423</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5211</a:t>
                      </a:r>
                      <a:endParaRPr sz="800"/>
                    </a:p>
                  </a:txBody>
                  <a:tcPr marT="91425" marB="91425" marR="91425" marL="91425"/>
                </a:tc>
                <a:tc>
                  <a:txBody>
                    <a:bodyPr/>
                    <a:lstStyle/>
                    <a:p>
                      <a:pPr indent="0" lvl="0" marL="0" rtl="0" algn="r">
                        <a:lnSpc>
                          <a:spcPct val="115000"/>
                        </a:lnSpc>
                        <a:spcBef>
                          <a:spcPts val="0"/>
                        </a:spcBef>
                        <a:spcAft>
                          <a:spcPts val="0"/>
                        </a:spcAft>
                        <a:buNone/>
                      </a:pPr>
                      <a:r>
                        <a:rPr lang="en" sz="800"/>
                        <a:t>3.91</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119925</a:t>
                      </a:r>
                      <a:endParaRPr sz="800"/>
                    </a:p>
                  </a:txBody>
                  <a:tcPr marT="91425" marB="91425" marR="91425" marL="91425"/>
                </a:tc>
              </a:tr>
              <a:tr h="320275">
                <a:tc>
                  <a:txBody>
                    <a:bodyPr/>
                    <a:lstStyle/>
                    <a:p>
                      <a:pPr indent="0" lvl="0" marL="0" rtl="0" algn="l">
                        <a:spcBef>
                          <a:spcPts val="0"/>
                        </a:spcBef>
                        <a:spcAft>
                          <a:spcPts val="0"/>
                        </a:spcAft>
                        <a:buNone/>
                      </a:pPr>
                      <a:r>
                        <a:rPr lang="en" sz="800"/>
                        <a:t>Winter’s Heart</a:t>
                      </a:r>
                      <a:endParaRPr sz="800"/>
                    </a:p>
                  </a:txBody>
                  <a:tcPr marT="91425" marB="91425" marR="91425" marL="91425"/>
                </a:tc>
                <a:tc>
                  <a:txBody>
                    <a:bodyPr/>
                    <a:lstStyle/>
                    <a:p>
                      <a:pPr indent="0" lvl="0" marL="0" rtl="0" algn="r">
                        <a:lnSpc>
                          <a:spcPct val="115000"/>
                        </a:lnSpc>
                        <a:spcBef>
                          <a:spcPts val="0"/>
                        </a:spcBef>
                        <a:spcAft>
                          <a:spcPts val="0"/>
                        </a:spcAft>
                        <a:buNone/>
                      </a:pPr>
                      <a:r>
                        <a:rPr lang="en" sz="800"/>
                        <a:t>9146</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1.919</a:t>
                      </a:r>
                      <a:endParaRPr sz="800"/>
                    </a:p>
                  </a:txBody>
                  <a:tcPr marT="91425" marB="91425" marR="91425" marL="91425"/>
                </a:tc>
                <a:tc>
                  <a:txBody>
                    <a:bodyPr/>
                    <a:lstStyle/>
                    <a:p>
                      <a:pPr indent="0" lvl="0" marL="0" rtl="0" algn="r">
                        <a:lnSpc>
                          <a:spcPct val="115000"/>
                        </a:lnSpc>
                        <a:spcBef>
                          <a:spcPts val="0"/>
                        </a:spcBef>
                        <a:spcAft>
                          <a:spcPts val="0"/>
                        </a:spcAft>
                        <a:buNone/>
                      </a:pPr>
                      <a:r>
                        <a:rPr lang="en" sz="800"/>
                        <a:t>-0.402</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a:t>
                      </a:r>
                      <a:endParaRPr sz="800"/>
                    </a:p>
                  </a:txBody>
                  <a:tcPr marT="91425" marB="91425" marR="91425" marL="91425"/>
                </a:tc>
                <a:tc>
                  <a:txBody>
                    <a:bodyPr/>
                    <a:lstStyle/>
                    <a:p>
                      <a:pPr indent="0" lvl="0" marL="0" rtl="0" algn="r">
                        <a:lnSpc>
                          <a:spcPct val="115000"/>
                        </a:lnSpc>
                        <a:spcBef>
                          <a:spcPts val="0"/>
                        </a:spcBef>
                        <a:spcAft>
                          <a:spcPts val="0"/>
                        </a:spcAft>
                        <a:buNone/>
                      </a:pPr>
                      <a:r>
                        <a:rPr lang="en" sz="800"/>
                        <a:t>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3619</a:t>
                      </a:r>
                      <a:endParaRPr sz="800"/>
                    </a:p>
                  </a:txBody>
                  <a:tcPr marT="91425" marB="91425" marR="91425" marL="91425"/>
                </a:tc>
                <a:tc>
                  <a:txBody>
                    <a:bodyPr/>
                    <a:lstStyle/>
                    <a:p>
                      <a:pPr indent="0" lvl="0" marL="0" rtl="0" algn="r">
                        <a:lnSpc>
                          <a:spcPct val="115000"/>
                        </a:lnSpc>
                        <a:spcBef>
                          <a:spcPts val="0"/>
                        </a:spcBef>
                        <a:spcAft>
                          <a:spcPts val="0"/>
                        </a:spcAft>
                        <a:buNone/>
                      </a:pPr>
                      <a:r>
                        <a:rPr lang="en" sz="800"/>
                        <a:t>5527</a:t>
                      </a:r>
                      <a:endParaRPr sz="800"/>
                    </a:p>
                  </a:txBody>
                  <a:tcPr marT="91425" marB="91425" marR="91425" marL="91425"/>
                </a:tc>
                <a:tc>
                  <a:txBody>
                    <a:bodyPr/>
                    <a:lstStyle/>
                    <a:p>
                      <a:pPr indent="0" lvl="0" marL="0" rtl="0" algn="r">
                        <a:lnSpc>
                          <a:spcPct val="115000"/>
                        </a:lnSpc>
                        <a:spcBef>
                          <a:spcPts val="0"/>
                        </a:spcBef>
                        <a:spcAft>
                          <a:spcPts val="0"/>
                        </a:spcAft>
                        <a:buNone/>
                      </a:pPr>
                      <a:r>
                        <a:rPr lang="en" sz="800"/>
                        <a:t>3.94</a:t>
                      </a:r>
                      <a:endParaRPr sz="800"/>
                    </a:p>
                  </a:txBody>
                  <a:tcPr marT="91425" marB="91425" marR="91425" marL="91425"/>
                </a:tc>
                <a:tc>
                  <a:txBody>
                    <a:bodyPr/>
                    <a:lstStyle/>
                    <a:p>
                      <a:pPr indent="0" lvl="0" marL="0" rtl="0" algn="r">
                        <a:lnSpc>
                          <a:spcPct val="115000"/>
                        </a:lnSpc>
                        <a:spcBef>
                          <a:spcPts val="0"/>
                        </a:spcBef>
                        <a:spcAft>
                          <a:spcPts val="0"/>
                        </a:spcAft>
                        <a:buNone/>
                      </a:pPr>
                      <a:r>
                        <a:rPr lang="en" sz="800"/>
                        <a:t>114984</a:t>
                      </a:r>
                      <a:endParaRPr sz="8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Word Distribution</a:t>
            </a:r>
            <a:endParaRPr/>
          </a:p>
        </p:txBody>
      </p:sp>
      <p:sp>
        <p:nvSpPr>
          <p:cNvPr id="100" name="Google Shape;100;p18"/>
          <p:cNvSpPr txBox="1"/>
          <p:nvPr>
            <p:ph idx="2" type="body"/>
          </p:nvPr>
        </p:nvSpPr>
        <p:spPr>
          <a:xfrm>
            <a:off x="3955375" y="1608150"/>
            <a:ext cx="3999900" cy="369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Top 10 words in total</a:t>
            </a:r>
            <a:endParaRPr/>
          </a:p>
        </p:txBody>
      </p:sp>
      <p:pic>
        <p:nvPicPr>
          <p:cNvPr id="101" name="Google Shape;101;p18"/>
          <p:cNvPicPr preferRelativeResize="0"/>
          <p:nvPr/>
        </p:nvPicPr>
        <p:blipFill>
          <a:blip r:embed="rId3">
            <a:alphaModFix/>
          </a:blip>
          <a:stretch>
            <a:fillRect/>
          </a:stretch>
        </p:blipFill>
        <p:spPr>
          <a:xfrm>
            <a:off x="515975" y="2107200"/>
            <a:ext cx="2762250" cy="2143125"/>
          </a:xfrm>
          <a:prstGeom prst="rect">
            <a:avLst/>
          </a:prstGeom>
          <a:noFill/>
          <a:ln>
            <a:noFill/>
          </a:ln>
        </p:spPr>
      </p:pic>
      <p:pic>
        <p:nvPicPr>
          <p:cNvPr id="102" name="Google Shape;102;p18"/>
          <p:cNvPicPr preferRelativeResize="0"/>
          <p:nvPr/>
        </p:nvPicPr>
        <p:blipFill>
          <a:blip r:embed="rId4">
            <a:alphaModFix/>
          </a:blip>
          <a:stretch>
            <a:fillRect/>
          </a:stretch>
        </p:blipFill>
        <p:spPr>
          <a:xfrm>
            <a:off x="3955375" y="2107200"/>
            <a:ext cx="2095500" cy="2028825"/>
          </a:xfrm>
          <a:prstGeom prst="rect">
            <a:avLst/>
          </a:prstGeom>
          <a:noFill/>
          <a:ln>
            <a:noFill/>
          </a:ln>
        </p:spPr>
      </p:pic>
      <p:sp>
        <p:nvSpPr>
          <p:cNvPr id="103" name="Google Shape;103;p18"/>
          <p:cNvSpPr txBox="1"/>
          <p:nvPr/>
        </p:nvSpPr>
        <p:spPr>
          <a:xfrm>
            <a:off x="451100" y="160065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Roboto"/>
                <a:ea typeface="Roboto"/>
                <a:cs typeface="Roboto"/>
                <a:sym typeface="Roboto"/>
              </a:rPr>
              <a:t>Top 10 words in total by book</a:t>
            </a:r>
            <a:endParaRPr/>
          </a:p>
        </p:txBody>
      </p:sp>
      <p:pic>
        <p:nvPicPr>
          <p:cNvPr id="104" name="Google Shape;104;p18"/>
          <p:cNvPicPr preferRelativeResize="0"/>
          <p:nvPr/>
        </p:nvPicPr>
        <p:blipFill>
          <a:blip r:embed="rId5">
            <a:alphaModFix/>
          </a:blip>
          <a:stretch>
            <a:fillRect/>
          </a:stretch>
        </p:blipFill>
        <p:spPr>
          <a:xfrm>
            <a:off x="6215375" y="1785850"/>
            <a:ext cx="2788325" cy="2671537"/>
          </a:xfrm>
          <a:prstGeom prst="rect">
            <a:avLst/>
          </a:prstGeom>
          <a:noFill/>
          <a:ln>
            <a:noFill/>
          </a:ln>
        </p:spPr>
      </p:pic>
      <p:sp>
        <p:nvSpPr>
          <p:cNvPr id="105" name="Google Shape;105;p18"/>
          <p:cNvSpPr txBox="1"/>
          <p:nvPr>
            <p:ph idx="2" type="body"/>
          </p:nvPr>
        </p:nvSpPr>
        <p:spPr>
          <a:xfrm>
            <a:off x="6818725" y="1615650"/>
            <a:ext cx="2013600" cy="369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Top 30 words in total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Page Sentiment Progression</a:t>
            </a:r>
            <a:endParaRPr/>
          </a:p>
        </p:txBody>
      </p:sp>
      <p:pic>
        <p:nvPicPr>
          <p:cNvPr id="111" name="Google Shape;111;p19"/>
          <p:cNvPicPr preferRelativeResize="0"/>
          <p:nvPr/>
        </p:nvPicPr>
        <p:blipFill>
          <a:blip r:embed="rId3">
            <a:alphaModFix/>
          </a:blip>
          <a:stretch>
            <a:fillRect/>
          </a:stretch>
        </p:blipFill>
        <p:spPr>
          <a:xfrm>
            <a:off x="67500" y="1347775"/>
            <a:ext cx="4440826" cy="3137750"/>
          </a:xfrm>
          <a:prstGeom prst="rect">
            <a:avLst/>
          </a:prstGeom>
          <a:noFill/>
          <a:ln>
            <a:noFill/>
          </a:ln>
        </p:spPr>
      </p:pic>
      <p:pic>
        <p:nvPicPr>
          <p:cNvPr id="112" name="Google Shape;112;p19"/>
          <p:cNvPicPr preferRelativeResize="0"/>
          <p:nvPr/>
        </p:nvPicPr>
        <p:blipFill>
          <a:blip r:embed="rId4">
            <a:alphaModFix/>
          </a:blip>
          <a:stretch>
            <a:fillRect/>
          </a:stretch>
        </p:blipFill>
        <p:spPr>
          <a:xfrm>
            <a:off x="4690725" y="1347775"/>
            <a:ext cx="4252024" cy="3629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Page Sentiment Progression</a:t>
            </a:r>
            <a:endParaRPr/>
          </a:p>
        </p:txBody>
      </p:sp>
      <p:sp>
        <p:nvSpPr>
          <p:cNvPr id="118" name="Google Shape;118;p20"/>
          <p:cNvSpPr txBox="1"/>
          <p:nvPr/>
        </p:nvSpPr>
        <p:spPr>
          <a:xfrm>
            <a:off x="5362800" y="1450400"/>
            <a:ext cx="36366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Call:</a:t>
            </a:r>
            <a:endParaRPr sz="900"/>
          </a:p>
          <a:p>
            <a:pPr indent="0" lvl="0" marL="0" rtl="0" algn="l">
              <a:spcBef>
                <a:spcPts val="0"/>
              </a:spcBef>
              <a:spcAft>
                <a:spcPts val="0"/>
              </a:spcAft>
              <a:buNone/>
            </a:pPr>
            <a:r>
              <a:rPr lang="en" sz="900"/>
              <a:t>## lm(formula = value ~ page, data = all_books_afinn_pages)</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Residuals:</a:t>
            </a:r>
            <a:endParaRPr sz="900"/>
          </a:p>
          <a:p>
            <a:pPr indent="0" lvl="0" marL="0" rtl="0" algn="l">
              <a:spcBef>
                <a:spcPts val="0"/>
              </a:spcBef>
              <a:spcAft>
                <a:spcPts val="0"/>
              </a:spcAft>
              <a:buNone/>
            </a:pPr>
            <a:r>
              <a:rPr lang="en" sz="900"/>
              <a:t>##     Min      1Q  Median      3Q     Max </a:t>
            </a:r>
            <a:endParaRPr sz="900"/>
          </a:p>
          <a:p>
            <a:pPr indent="0" lvl="0" marL="0" rtl="0" algn="l">
              <a:spcBef>
                <a:spcPts val="0"/>
              </a:spcBef>
              <a:spcAft>
                <a:spcPts val="0"/>
              </a:spcAft>
              <a:buNone/>
            </a:pPr>
            <a:r>
              <a:rPr lang="en" sz="900"/>
              <a:t>## -91.968  -8.973   1.076  11.047  52.085 </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Coefficients:</a:t>
            </a:r>
            <a:endParaRPr sz="900"/>
          </a:p>
          <a:p>
            <a:pPr indent="0" lvl="0" marL="0" rtl="0" algn="l">
              <a:spcBef>
                <a:spcPts val="0"/>
              </a:spcBef>
              <a:spcAft>
                <a:spcPts val="0"/>
              </a:spcAft>
              <a:buNone/>
            </a:pPr>
            <a:r>
              <a:rPr lang="en" sz="900"/>
              <a:t>##               Estimate Std. Error t value Pr(&gt;|t|)    </a:t>
            </a:r>
            <a:endParaRPr sz="900"/>
          </a:p>
          <a:p>
            <a:pPr indent="0" lvl="0" marL="0" rtl="0" algn="l">
              <a:spcBef>
                <a:spcPts val="0"/>
              </a:spcBef>
              <a:spcAft>
                <a:spcPts val="0"/>
              </a:spcAft>
              <a:buNone/>
            </a:pPr>
            <a:r>
              <a:rPr lang="en" sz="900"/>
              <a:t>## (Intercept) -1.310e+01  5.285e-01 -24.787   &lt;2e-16 ***</a:t>
            </a:r>
            <a:endParaRPr sz="900"/>
          </a:p>
          <a:p>
            <a:pPr indent="0" lvl="0" marL="0" rtl="0" algn="l">
              <a:spcBef>
                <a:spcPts val="0"/>
              </a:spcBef>
              <a:spcAft>
                <a:spcPts val="0"/>
              </a:spcAft>
              <a:buNone/>
            </a:pPr>
            <a:r>
              <a:rPr lang="en" sz="900"/>
              <a:t>## page         2.074e-04  2.259e-03   0.092    0.927    </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Signif. codes:  0 '***' 0.001 '**' 0.01 '*' 0.05 '.' 0.1 ' ' 1</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Residual standard error: 16.2 on 3419 degrees of freedom</a:t>
            </a:r>
            <a:endParaRPr sz="900"/>
          </a:p>
          <a:p>
            <a:pPr indent="0" lvl="0" marL="0" rtl="0" algn="l">
              <a:spcBef>
                <a:spcPts val="0"/>
              </a:spcBef>
              <a:spcAft>
                <a:spcPts val="0"/>
              </a:spcAft>
              <a:buNone/>
            </a:pPr>
            <a:r>
              <a:rPr lang="en" sz="900"/>
              <a:t>## Multiple R-squared:  2.465e-06,  Adjusted R-squared:  -0.00029 </a:t>
            </a:r>
            <a:endParaRPr sz="900"/>
          </a:p>
          <a:p>
            <a:pPr indent="0" lvl="0" marL="0" rtl="0" algn="l">
              <a:spcBef>
                <a:spcPts val="0"/>
              </a:spcBef>
              <a:spcAft>
                <a:spcPts val="0"/>
              </a:spcAft>
              <a:buNone/>
            </a:pPr>
            <a:r>
              <a:rPr lang="en" sz="900"/>
              <a:t>## F-statistic: 0.008429 on 1 and 3419 DF,  p-value: 0.9269</a:t>
            </a:r>
            <a:endParaRPr sz="900"/>
          </a:p>
        </p:txBody>
      </p:sp>
      <p:pic>
        <p:nvPicPr>
          <p:cNvPr id="119" name="Google Shape;119;p20"/>
          <p:cNvPicPr preferRelativeResize="0"/>
          <p:nvPr/>
        </p:nvPicPr>
        <p:blipFill>
          <a:blip r:embed="rId3">
            <a:alphaModFix/>
          </a:blip>
          <a:stretch>
            <a:fillRect/>
          </a:stretch>
        </p:blipFill>
        <p:spPr>
          <a:xfrm>
            <a:off x="375400" y="1312400"/>
            <a:ext cx="4361426" cy="3364150"/>
          </a:xfrm>
          <a:prstGeom prst="rect">
            <a:avLst/>
          </a:prstGeom>
          <a:noFill/>
          <a:ln>
            <a:noFill/>
          </a:ln>
        </p:spPr>
      </p:pic>
      <p:sp>
        <p:nvSpPr>
          <p:cNvPr id="120" name="Google Shape;120;p20"/>
          <p:cNvSpPr txBox="1"/>
          <p:nvPr/>
        </p:nvSpPr>
        <p:spPr>
          <a:xfrm>
            <a:off x="5362800" y="4068025"/>
            <a:ext cx="3636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The linear regression model for all books shows that there is effectively no proportion of variation in sentiment value that can be attributed to a change in page number.</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Sentiment Mean to Goodreads Rating</a:t>
            </a:r>
            <a:endParaRPr/>
          </a:p>
        </p:txBody>
      </p:sp>
      <p:pic>
        <p:nvPicPr>
          <p:cNvPr id="126" name="Google Shape;126;p21"/>
          <p:cNvPicPr preferRelativeResize="0"/>
          <p:nvPr/>
        </p:nvPicPr>
        <p:blipFill>
          <a:blip r:embed="rId3">
            <a:alphaModFix/>
          </a:blip>
          <a:stretch>
            <a:fillRect/>
          </a:stretch>
        </p:blipFill>
        <p:spPr>
          <a:xfrm>
            <a:off x="152400" y="1277025"/>
            <a:ext cx="5741050" cy="3714076"/>
          </a:xfrm>
          <a:prstGeom prst="rect">
            <a:avLst/>
          </a:prstGeom>
          <a:noFill/>
          <a:ln>
            <a:noFill/>
          </a:ln>
        </p:spPr>
      </p:pic>
      <p:sp>
        <p:nvSpPr>
          <p:cNvPr id="127" name="Google Shape;127;p21"/>
          <p:cNvSpPr txBox="1"/>
          <p:nvPr/>
        </p:nvSpPr>
        <p:spPr>
          <a:xfrm>
            <a:off x="6020800" y="1323000"/>
            <a:ext cx="3074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 Call:</a:t>
            </a:r>
            <a:endParaRPr sz="900"/>
          </a:p>
          <a:p>
            <a:pPr indent="0" lvl="0" marL="0" rtl="0" algn="l">
              <a:spcBef>
                <a:spcPts val="0"/>
              </a:spcBef>
              <a:spcAft>
                <a:spcPts val="0"/>
              </a:spcAft>
              <a:buNone/>
            </a:pPr>
            <a:r>
              <a:rPr lang="en" sz="900"/>
              <a:t>## lm(formula = goodreads_rating ~ sentiment_mean, data = combined_books)</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Residuals:</a:t>
            </a:r>
            <a:endParaRPr sz="900"/>
          </a:p>
          <a:p>
            <a:pPr indent="0" lvl="0" marL="0" rtl="0" algn="l">
              <a:spcBef>
                <a:spcPts val="0"/>
              </a:spcBef>
              <a:spcAft>
                <a:spcPts val="0"/>
              </a:spcAft>
              <a:buNone/>
            </a:pPr>
            <a:r>
              <a:rPr lang="en" sz="900"/>
              <a:t>##      Min       1Q   Median       3Q      Max </a:t>
            </a:r>
            <a:endParaRPr sz="900"/>
          </a:p>
          <a:p>
            <a:pPr indent="0" lvl="0" marL="0" rtl="0" algn="l">
              <a:spcBef>
                <a:spcPts val="0"/>
              </a:spcBef>
              <a:spcAft>
                <a:spcPts val="0"/>
              </a:spcAft>
              <a:buNone/>
            </a:pPr>
            <a:r>
              <a:rPr lang="en" sz="900"/>
              <a:t>## -0.14389 -0.05745 -0.02602  0.08840  0.12071 </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Coefficients:</a:t>
            </a:r>
            <a:endParaRPr sz="900"/>
          </a:p>
          <a:p>
            <a:pPr indent="0" lvl="0" marL="0" rtl="0" algn="l">
              <a:spcBef>
                <a:spcPts val="0"/>
              </a:spcBef>
              <a:spcAft>
                <a:spcPts val="0"/>
              </a:spcAft>
              <a:buNone/>
            </a:pPr>
            <a:r>
              <a:rPr lang="en" sz="900"/>
              <a:t>##                Estimate Std. Error t value Pr(&gt;|t|)    </a:t>
            </a:r>
            <a:endParaRPr sz="900"/>
          </a:p>
          <a:p>
            <a:pPr indent="0" lvl="0" marL="0" rtl="0" algn="l">
              <a:spcBef>
                <a:spcPts val="0"/>
              </a:spcBef>
              <a:spcAft>
                <a:spcPts val="0"/>
              </a:spcAft>
              <a:buNone/>
            </a:pPr>
            <a:r>
              <a:rPr lang="en" sz="900"/>
              <a:t>## (Intercept)      3.4974     0.2625  13.325 3.14e-06 ***</a:t>
            </a:r>
            <a:endParaRPr sz="900"/>
          </a:p>
          <a:p>
            <a:pPr indent="0" lvl="0" marL="0" rtl="0" algn="l">
              <a:spcBef>
                <a:spcPts val="0"/>
              </a:spcBef>
              <a:spcAft>
                <a:spcPts val="0"/>
              </a:spcAft>
              <a:buNone/>
            </a:pPr>
            <a:r>
              <a:rPr lang="en" sz="900"/>
              <a:t>## sentiment_mean  -1.3646     0.5705  -2.392    0.048 *  </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Signif. codes:  0 '***' 0.001 '**' 0.01 '*' 0.05 '.' 0.1 ' ' 1</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Residual standard error: 0.1014 on 7 degrees of freedom</a:t>
            </a:r>
            <a:endParaRPr sz="900"/>
          </a:p>
          <a:p>
            <a:pPr indent="0" lvl="0" marL="0" rtl="0" algn="l">
              <a:spcBef>
                <a:spcPts val="0"/>
              </a:spcBef>
              <a:spcAft>
                <a:spcPts val="0"/>
              </a:spcAft>
              <a:buNone/>
            </a:pPr>
            <a:r>
              <a:rPr lang="en" sz="900"/>
              <a:t>## Multiple R-squared:  0.4498, Adjusted R-squared:  0.3711 </a:t>
            </a:r>
            <a:endParaRPr sz="900"/>
          </a:p>
          <a:p>
            <a:pPr indent="0" lvl="0" marL="0" rtl="0" algn="l">
              <a:spcBef>
                <a:spcPts val="0"/>
              </a:spcBef>
              <a:spcAft>
                <a:spcPts val="0"/>
              </a:spcAft>
              <a:buNone/>
            </a:pPr>
            <a:r>
              <a:rPr lang="en" sz="900"/>
              <a:t>## F-statistic: 5.722 on 1 and 7 DF,  p-value: 0.04803</a:t>
            </a:r>
            <a:endParaRPr sz="900"/>
          </a:p>
        </p:txBody>
      </p:sp>
      <p:sp>
        <p:nvSpPr>
          <p:cNvPr id="128" name="Google Shape;128;p21"/>
          <p:cNvSpPr txBox="1"/>
          <p:nvPr/>
        </p:nvSpPr>
        <p:spPr>
          <a:xfrm>
            <a:off x="6020800" y="4329800"/>
            <a:ext cx="3074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The linear regression model shows that about 37% of variation in goodreads rating that can be attributed to a change in a book’s sentiment mean.</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