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ichard Sserunjog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19T23:53:09.206">
    <p:pos x="2000" y="889"/>
    <p:text>If DHT 11 is how it's represented, we can update uo were it is Dht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311e3d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311e3d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482bf2c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482bf2c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311e3d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311e3d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525a18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525a18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525a18c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525a18c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525a18c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525a18c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311e3d3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311e3d3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23e8821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23e8821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1b6193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1b6193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3e8821b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3e8821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3e8821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3e8821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of measure: Having different types of sensors, some record in </a:t>
            </a:r>
            <a:r>
              <a:rPr lang="en"/>
              <a:t>Fahrenheit</a:t>
            </a:r>
            <a:r>
              <a:rPr lang="en"/>
              <a:t> while others in Celsius so this comes back to the point of uniformity made earlier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3e8821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3e8821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Aims at understanding data by extracting and graphing information to show patterns and trends.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482bf2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482bf2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Aims at understanding data by extracting and graphing information to show patterns and trends.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482bf2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482bf2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Aims at understanding data by extracting and graphing information to show patterns and trends.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482bf2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482bf2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Getting Started with IoT using Arduino</a:t>
            </a:r>
            <a:r>
              <a:rPr b="1" lang="en" sz="1600" u="sng"/>
              <a:t> 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7025" y="3864000"/>
            <a:ext cx="63468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Joel Ssematimba &amp; Priscilla Adong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Department of Computer Science,Makerere University, 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Kampala, Uganda.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400" y="3767675"/>
            <a:ext cx="1756826" cy="12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22187" r="30516" t="0"/>
          <a:stretch/>
        </p:blipFill>
        <p:spPr>
          <a:xfrm>
            <a:off x="7846950" y="3787775"/>
            <a:ext cx="1020299" cy="11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62950" y="226925"/>
            <a:ext cx="8436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0"/>
              </a:spcBef>
              <a:spcAft>
                <a:spcPts val="92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222635"/>
                </a:solidFill>
              </a:rPr>
              <a:t>Connecting the components</a:t>
            </a:r>
            <a:endParaRPr sz="3600"/>
          </a:p>
        </p:txBody>
      </p:sp>
      <p:sp>
        <p:nvSpPr>
          <p:cNvPr id="118" name="Google Shape;118;p22"/>
          <p:cNvSpPr txBox="1"/>
          <p:nvPr/>
        </p:nvSpPr>
        <p:spPr>
          <a:xfrm>
            <a:off x="486100" y="1412825"/>
            <a:ext cx="19935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0"/>
              </a:spcBef>
              <a:spcAft>
                <a:spcPts val="925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Esp8266 | Arduino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— — — — — — — — -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RX | 9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TX | 8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GND | GND (same)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VCC | 5v (same)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CH_PD | 5v (same)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GPIO 0 | None (same)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GPIO 2 | None (same)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176525" y="1412825"/>
            <a:ext cx="235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635"/>
                </a:solidFill>
              </a:rPr>
              <a:t>DHT 11 | Arduino</a:t>
            </a:r>
            <a:endParaRPr sz="1200">
              <a:solidFill>
                <a:srgbClr val="2226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635"/>
                </a:solidFill>
              </a:rPr>
              <a:t>-------------------------</a:t>
            </a:r>
            <a:endParaRPr sz="1200">
              <a:solidFill>
                <a:srgbClr val="2226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2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635"/>
                </a:solidFill>
              </a:rPr>
              <a:t>Data | A0</a:t>
            </a:r>
            <a:endParaRPr sz="1200">
              <a:solidFill>
                <a:srgbClr val="2226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2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635"/>
                </a:solidFill>
              </a:rPr>
              <a:t>GND | GND (same)</a:t>
            </a:r>
            <a:endParaRPr sz="1200">
              <a:solidFill>
                <a:srgbClr val="2226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25"/>
              </a:spcBef>
              <a:spcAft>
                <a:spcPts val="925"/>
              </a:spcAft>
              <a:buNone/>
            </a:pPr>
            <a:r>
              <a:rPr lang="en" sz="1200">
                <a:solidFill>
                  <a:srgbClr val="222635"/>
                </a:solidFill>
              </a:rPr>
              <a:t>VCC | 5V</a:t>
            </a:r>
            <a:endParaRPr sz="1200">
              <a:solidFill>
                <a:srgbClr val="222635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931675" y="1400425"/>
            <a:ext cx="235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635"/>
                </a:solidFill>
              </a:rPr>
              <a:t>PM Sensor</a:t>
            </a:r>
            <a:r>
              <a:rPr lang="en" sz="1200">
                <a:solidFill>
                  <a:srgbClr val="222635"/>
                </a:solidFill>
              </a:rPr>
              <a:t> | Arduino</a:t>
            </a:r>
            <a:endParaRPr sz="1200">
              <a:solidFill>
                <a:srgbClr val="2226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635"/>
                </a:solidFill>
              </a:rPr>
              <a:t>-------------------------</a:t>
            </a:r>
            <a:endParaRPr sz="1200">
              <a:solidFill>
                <a:srgbClr val="2226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25"/>
              </a:spcBef>
              <a:spcAft>
                <a:spcPts val="925"/>
              </a:spcAft>
              <a:buNone/>
            </a:pPr>
            <a:r>
              <a:t/>
            </a:r>
            <a:endParaRPr sz="1200">
              <a:solidFill>
                <a:srgbClr val="22263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26925"/>
            <a:ext cx="8436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/>
              <a:t>Programming Session</a:t>
            </a:r>
            <a:endParaRPr sz="6000"/>
          </a:p>
        </p:txBody>
      </p:sp>
      <p:sp>
        <p:nvSpPr>
          <p:cNvPr id="126" name="Google Shape;126;p23"/>
          <p:cNvSpPr txBox="1"/>
          <p:nvPr/>
        </p:nvSpPr>
        <p:spPr>
          <a:xfrm>
            <a:off x="260275" y="917150"/>
            <a:ext cx="8487900" cy="3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What you will need:-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 ThingSpeak Account: Our cloud platform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Arduino IDE:Used to write and upload programs to Arduino compatible boards.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DHT 11 library: To read from DHT 11 sensors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764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Sending data to the cloud platform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6932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</a:rPr>
              <a:t>Command</a:t>
            </a:r>
            <a:r>
              <a:rPr b="1" lang="en">
                <a:solidFill>
                  <a:schemeClr val="dk1"/>
                </a:solidFill>
              </a:rPr>
              <a:t> “AT”</a:t>
            </a:r>
            <a:endParaRPr b="1"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command to ensure proper communication between the DTE and DCE.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DTE(Data Terminal Equipment) 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</a:rPr>
              <a:t>Command </a:t>
            </a:r>
            <a:r>
              <a:rPr b="1" lang="en">
                <a:solidFill>
                  <a:schemeClr val="dk1"/>
                </a:solidFill>
              </a:rPr>
              <a:t>“AT+RST”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used to reset the DCE device. 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 “</a:t>
            </a:r>
            <a:r>
              <a:rPr b="1" lang="en">
                <a:solidFill>
                  <a:schemeClr val="dk1"/>
                </a:solidFill>
              </a:rPr>
              <a:t>Generic information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</a:rPr>
              <a:t> Command “</a:t>
            </a:r>
            <a:r>
              <a:rPr b="1" lang="en">
                <a:solidFill>
                  <a:schemeClr val="dk1"/>
                </a:solidFill>
              </a:rPr>
              <a:t>AT+CIPSHUT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used to shut any current connections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 “</a:t>
            </a:r>
            <a:r>
              <a:rPr b="1" lang="en">
                <a:solidFill>
                  <a:schemeClr val="dk1"/>
                </a:solidFill>
              </a:rPr>
              <a:t>SHUT OK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764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Sending data to the cloud platform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34552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	</a:t>
            </a:r>
            <a:r>
              <a:rPr lang="en">
                <a:solidFill>
                  <a:schemeClr val="dk1"/>
                </a:solidFill>
              </a:rPr>
              <a:t>Command “</a:t>
            </a:r>
            <a:r>
              <a:rPr b="1" lang="en">
                <a:solidFill>
                  <a:schemeClr val="dk1"/>
                </a:solidFill>
              </a:rPr>
              <a:t>AT+CWMODE=1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WIFI mode（station/softAP/station+softAP）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means Station mode</a:t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means AP mode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means AP + Station mode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 “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764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3600"/>
              <a:t>Sending</a:t>
            </a:r>
            <a:r>
              <a:rPr b="1" lang="en" sz="3600"/>
              <a:t> data to the cloud platform</a:t>
            </a:r>
            <a:endParaRPr sz="360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34552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	</a:t>
            </a:r>
            <a:r>
              <a:rPr lang="en">
                <a:solidFill>
                  <a:schemeClr val="dk1"/>
                </a:solidFill>
              </a:rPr>
              <a:t>Command “AT+CWJAP”</a:t>
            </a:r>
            <a:endParaRPr>
              <a:solidFill>
                <a:srgbClr val="24292E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4292E"/>
                </a:solidFill>
              </a:rPr>
              <a:t>Parameter description：</a:t>
            </a:r>
            <a:br>
              <a:rPr lang="en">
                <a:solidFill>
                  <a:srgbClr val="24292E"/>
                </a:solidFill>
              </a:rPr>
            </a:br>
            <a:r>
              <a:rPr lang="en">
                <a:solidFill>
                  <a:srgbClr val="24292E"/>
                </a:solidFill>
              </a:rPr>
              <a:t>ssid： string, AP’s SSID</a:t>
            </a:r>
            <a:br>
              <a:rPr lang="en">
                <a:solidFill>
                  <a:srgbClr val="24292E"/>
                </a:solidFill>
              </a:rPr>
            </a:br>
            <a:r>
              <a:rPr lang="en">
                <a:solidFill>
                  <a:srgbClr val="24292E"/>
                </a:solidFill>
              </a:rPr>
              <a:t>pwd： string, MAX: 64 bytes</a:t>
            </a:r>
            <a:endParaRPr>
              <a:solidFill>
                <a:srgbClr val="24292E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4292E"/>
                </a:solidFill>
              </a:rPr>
              <a:t>Example：</a:t>
            </a:r>
            <a:br>
              <a:rPr lang="en">
                <a:solidFill>
                  <a:srgbClr val="24292E"/>
                </a:solidFill>
              </a:rPr>
            </a:br>
            <a:r>
              <a:rPr lang="en">
                <a:solidFill>
                  <a:srgbClr val="24292E"/>
                </a:solidFill>
              </a:rPr>
              <a:t>AT+CWJAP="wifi-1","12345678"</a:t>
            </a:r>
            <a:endParaRPr>
              <a:solidFill>
                <a:srgbClr val="24292E"/>
              </a:solidFill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RES “</a:t>
            </a:r>
            <a:r>
              <a:rPr b="1" lang="en">
                <a:solidFill>
                  <a:schemeClr val="dk1"/>
                </a:solidFill>
              </a:rPr>
              <a:t>Connected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764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Sending data to the cloud platform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34552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	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“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AT+CIFSR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Parameter description：</a:t>
            </a:r>
            <a:br>
              <a:rPr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IP_address: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IP address of ESP8266 softAP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IP address of ESP8266 station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 “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IP address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	AT+CIPSTART="TCP","184.106.153.149",80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	AT+CIPSEND=44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	GET /update?key= S81QKAFKPGRR7LK8 &amp;field1=96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764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Homework</a:t>
            </a:r>
            <a:endParaRPr sz="4800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602075"/>
            <a:ext cx="8520600" cy="29667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task and challenge we leave to you is to have the above programmatically working and  sending values without input.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05400"/>
            <a:ext cx="85206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Lab session: IoT for air quality monitoring</a:t>
            </a:r>
            <a:endParaRPr b="1" sz="36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762075"/>
            <a:ext cx="85206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Goal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to build an air quality monitor using low-cost sensors. The monitor consists of sensors which detect </a:t>
            </a:r>
            <a:r>
              <a:rPr b="1" lang="en" sz="2400" u="sng">
                <a:solidFill>
                  <a:schemeClr val="dk1"/>
                </a:solidFill>
              </a:rPr>
              <a:t>temperature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b="1" lang="en" sz="2400" u="sng">
                <a:solidFill>
                  <a:schemeClr val="dk1"/>
                </a:solidFill>
              </a:rPr>
              <a:t>humidity</a:t>
            </a:r>
            <a:r>
              <a:rPr lang="en" sz="2400">
                <a:solidFill>
                  <a:schemeClr val="dk1"/>
                </a:solidFill>
              </a:rPr>
              <a:t> and the level of </a:t>
            </a:r>
            <a:r>
              <a:rPr b="1" lang="en" sz="2400" u="sng">
                <a:solidFill>
                  <a:schemeClr val="dk1"/>
                </a:solidFill>
              </a:rPr>
              <a:t>PM2.5</a:t>
            </a:r>
            <a:r>
              <a:rPr lang="en" sz="2400">
                <a:solidFill>
                  <a:schemeClr val="dk1"/>
                </a:solidFill>
              </a:rPr>
              <a:t> in the air and sends this information to a cloud platform (Thingspeak) via a Wi-Fi module (ESP8266).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0500"/>
            <a:ext cx="85206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System Architecture</a:t>
            </a:r>
            <a:endParaRPr sz="3600"/>
          </a:p>
        </p:txBody>
      </p:sp>
      <p:sp>
        <p:nvSpPr>
          <p:cNvPr id="70" name="Google Shape;70;p15"/>
          <p:cNvSpPr txBox="1"/>
          <p:nvPr/>
        </p:nvSpPr>
        <p:spPr>
          <a:xfrm>
            <a:off x="399850" y="3988250"/>
            <a:ext cx="78150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25" y="1217650"/>
            <a:ext cx="7511225" cy="36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Hardware Components</a:t>
            </a:r>
            <a:endParaRPr b="1" sz="3600"/>
          </a:p>
        </p:txBody>
      </p:sp>
      <p:pic>
        <p:nvPicPr>
          <p:cNvPr descr="C:\Users\marvin\AppData\Local\Microsoft\Windows\INetCache\Content.MSO\318AF3D8.tmp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850" y="1467575"/>
            <a:ext cx="3792575" cy="37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09600" y="1685575"/>
            <a:ext cx="3000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Arduino UNO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54525"/>
            <a:ext cx="85206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Hardware Components</a:t>
            </a:r>
            <a:endParaRPr b="1" sz="4800"/>
          </a:p>
        </p:txBody>
      </p:sp>
      <p:sp>
        <p:nvSpPr>
          <p:cNvPr id="84" name="Google Shape;84;p17"/>
          <p:cNvSpPr txBox="1"/>
          <p:nvPr/>
        </p:nvSpPr>
        <p:spPr>
          <a:xfrm>
            <a:off x="0" y="1320725"/>
            <a:ext cx="3000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Wi-Fi module (ESP8866)</a:t>
            </a:r>
            <a:endParaRPr sz="1800"/>
          </a:p>
        </p:txBody>
      </p:sp>
      <p:pic>
        <p:nvPicPr>
          <p:cNvPr descr="C:\Users\marvin\AppData\Local\Microsoft\Windows\INetCache\Content.MSO\38529895.tmp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50" y="1320725"/>
            <a:ext cx="3553400" cy="35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0500"/>
            <a:ext cx="85206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Hardware Components</a:t>
            </a:r>
            <a:endParaRPr sz="48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629550"/>
            <a:ext cx="2315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Shenyei PPD42NJ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PM sensor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descr="PPD42NJ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850" y="1503350"/>
            <a:ext cx="4445775" cy="35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0500"/>
            <a:ext cx="85206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Hardware Components</a:t>
            </a:r>
            <a:endParaRPr sz="48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629550"/>
            <a:ext cx="2315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Dht11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Temperature and Humidity Sensor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descr="C:\Users\marvin\AppData\Local\Microsoft\Windows\INetCache\Content.MSO\10C4FE4D.tmp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650" y="1515750"/>
            <a:ext cx="3156800" cy="31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0500"/>
            <a:ext cx="85206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Hardware Components</a:t>
            </a:r>
            <a:endParaRPr sz="48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629550"/>
            <a:ext cx="2315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Jumper wires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vin\AppData\Local\Microsoft\Windows\INetCache\Content.MSO\63B5FFA6.tmp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25" y="1734500"/>
            <a:ext cx="3788900" cy="28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26925"/>
            <a:ext cx="8436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/>
              <a:t>IoT Cloud Platform</a:t>
            </a:r>
            <a:endParaRPr sz="6000"/>
          </a:p>
        </p:txBody>
      </p:sp>
      <p:sp>
        <p:nvSpPr>
          <p:cNvPr id="112" name="Google Shape;112;p21"/>
          <p:cNvSpPr txBox="1"/>
          <p:nvPr/>
        </p:nvSpPr>
        <p:spPr>
          <a:xfrm>
            <a:off x="260275" y="917150"/>
            <a:ext cx="8487900" cy="3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 IoT cloud platform receives data from sensors where it is stored for analysis.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We use ThingSpeak as our IoT cloud platform. Other platforms </a:t>
            </a:r>
            <a:r>
              <a:rPr lang="en" sz="2400">
                <a:solidFill>
                  <a:schemeClr val="dk1"/>
                </a:solidFill>
              </a:rPr>
              <a:t>include</a:t>
            </a:r>
            <a:r>
              <a:rPr lang="en" sz="2400">
                <a:solidFill>
                  <a:schemeClr val="dk1"/>
                </a:solidFill>
              </a:rPr>
              <a:t> Google IoT core, AWS IoT core, Azure IoT Hub, etc.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