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Richard Sserunjog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0-19T23:21:45.885">
    <p:pos x="6000" y="0"/>
    <p:text>Add the source citation clearly.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10-19T23:28:24.873">
    <p:pos x="196" y="245"/>
    <p:text>Confirm whether to keep visualization with z or change it to visualisation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311e3d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311e3d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Data </a:t>
            </a:r>
            <a:r>
              <a:rPr lang="en" sz="800">
                <a:solidFill>
                  <a:schemeClr val="dk1"/>
                </a:solidFill>
              </a:rPr>
              <a:t>visualisation</a:t>
            </a:r>
            <a:r>
              <a:rPr lang="en" sz="800">
                <a:solidFill>
                  <a:schemeClr val="dk1"/>
                </a:solidFill>
              </a:rPr>
              <a:t> provides easier approaches to identifying upcoming trends and patterns within data sets and hence enables businesses to make efficient decisions and prepare strategies in advance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Simplicity: It is impossible to make efficient decisions based on large amounts of raw data. Therefore, data </a:t>
            </a:r>
            <a:r>
              <a:rPr lang="en" sz="800">
                <a:solidFill>
                  <a:schemeClr val="dk1"/>
                </a:solidFill>
              </a:rPr>
              <a:t>visualisation</a:t>
            </a:r>
            <a:r>
              <a:rPr lang="en" sz="800">
                <a:solidFill>
                  <a:schemeClr val="dk1"/>
                </a:solidFill>
              </a:rPr>
              <a:t> gives the full picture of the scoped parameters and simplifies the data by enabling decision-makers to cherry pick the relevant data they need and dive into a detailed view wherever is needed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Unify interpretation :</a:t>
            </a:r>
            <a:r>
              <a:rPr b="1" lang="en" sz="800">
                <a:solidFill>
                  <a:schemeClr val="dk1"/>
                </a:solidFill>
              </a:rPr>
              <a:t>Data </a:t>
            </a:r>
            <a:r>
              <a:rPr b="1" lang="en" sz="800">
                <a:solidFill>
                  <a:schemeClr val="dk1"/>
                </a:solidFill>
              </a:rPr>
              <a:t>visualisation</a:t>
            </a:r>
            <a:r>
              <a:rPr b="1" lang="en" sz="800">
                <a:solidFill>
                  <a:schemeClr val="dk1"/>
                </a:solidFill>
              </a:rPr>
              <a:t>s can produce charts and graphics that lead to the same Interpretations by all who use the extracted information for decision-making.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311e3d3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311e3d3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311e3d3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311e3d3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311e3d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311e3d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311e3d3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311e3d3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23e8821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23e8821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1b6193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1b6193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3e8821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3e8821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be valid but not accurate.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to transmit data,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3e8821b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3e8821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3e8821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3e8821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of measure: Having different types of sensors, some record in </a:t>
            </a:r>
            <a:r>
              <a:rPr lang="en"/>
              <a:t>Fahrenheit</a:t>
            </a:r>
            <a:r>
              <a:rPr lang="en"/>
              <a:t> while others in Celsius so this comes back to the point of uniformity made earlier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3e8821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3e8821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Aims at understanding data by extracting and graphing information to show patterns and trends.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311e3d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311e3d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311e3d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311e3d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IoT Data Cleaning and V</a:t>
            </a:r>
            <a:r>
              <a:rPr b="1" lang="en" sz="4800"/>
              <a:t>isualisation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7025" y="3864000"/>
            <a:ext cx="63468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Richard Sserunjogi</a:t>
            </a:r>
            <a:r>
              <a:rPr b="1" lang="en" sz="1600">
                <a:solidFill>
                  <a:srgbClr val="000000"/>
                </a:solidFill>
              </a:rPr>
              <a:t> &amp; </a:t>
            </a:r>
            <a:r>
              <a:rPr b="1" lang="en" sz="1600"/>
              <a:t>Lillian Muyama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Department of Computer Science,Makerere University, Uganda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97A7"/>
                </a:solidFill>
              </a:rPr>
              <a:t>richard.sserunjogi</a:t>
            </a:r>
            <a:r>
              <a:rPr lang="en" sz="1600" u="sng">
                <a:solidFill>
                  <a:srgbClr val="0097A7"/>
                </a:solidFill>
              </a:rPr>
              <a:t>@airqo.net  &amp; lillian@airqo.net</a:t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800" y="3767675"/>
            <a:ext cx="1756826" cy="124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22187" r="30516" t="0"/>
          <a:stretch/>
        </p:blipFill>
        <p:spPr>
          <a:xfrm>
            <a:off x="7846950" y="3787775"/>
            <a:ext cx="1020299" cy="11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39200"/>
            <a:ext cx="85206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Why is data visualisation important?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68650" y="1943900"/>
            <a:ext cx="89754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</a:rPr>
              <a:t>Easier trend &amp; pattern </a:t>
            </a:r>
            <a:r>
              <a:rPr lang="en" sz="2400">
                <a:solidFill>
                  <a:srgbClr val="000000"/>
                </a:solidFill>
              </a:rPr>
              <a:t>visualisation</a:t>
            </a:r>
            <a:r>
              <a:rPr lang="en" sz="2400">
                <a:solidFill>
                  <a:srgbClr val="000000"/>
                </a:solidFill>
              </a:rPr>
              <a:t> within data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sets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</a:rPr>
              <a:t>Simplifies data by giving a full picture of the scoped parameters leading to efficient decision making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" sz="2400">
                <a:solidFill>
                  <a:srgbClr val="000000"/>
                </a:solidFill>
              </a:rPr>
              <a:t>Unifies interpretation through the use of graphics and charts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05400" y="170550"/>
            <a:ext cx="7062000" cy="1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Common python </a:t>
            </a:r>
            <a:r>
              <a:rPr b="1" lang="en" sz="4800"/>
              <a:t>visualisation</a:t>
            </a:r>
            <a:r>
              <a:rPr b="1" lang="en" sz="4800"/>
              <a:t> packages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31875" y="2104425"/>
            <a:ext cx="8706000" cy="30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150" y="339200"/>
            <a:ext cx="1629750" cy="161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88" y="1788713"/>
            <a:ext cx="4231075" cy="24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291050" y="2150150"/>
            <a:ext cx="36468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050" y="2150150"/>
            <a:ext cx="1537650" cy="1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2850" y="2344675"/>
            <a:ext cx="948600" cy="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9900" y="3203263"/>
            <a:ext cx="1239950" cy="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0013" y="3328125"/>
            <a:ext cx="1094275" cy="6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85625" y="2344675"/>
            <a:ext cx="671000" cy="1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31875" y="4244925"/>
            <a:ext cx="50592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Figure 6: Libraries for python data </a:t>
            </a:r>
            <a:r>
              <a:rPr b="1" lang="en">
                <a:solidFill>
                  <a:schemeClr val="dk1"/>
                </a:solidFill>
              </a:rPr>
              <a:t>visualisation</a:t>
            </a:r>
            <a:r>
              <a:rPr b="1" lang="en">
                <a:solidFill>
                  <a:schemeClr val="dk1"/>
                </a:solidFill>
              </a:rPr>
              <a:t> (Src: Data Analysis and </a:t>
            </a:r>
            <a:r>
              <a:rPr b="1" lang="en">
                <a:solidFill>
                  <a:schemeClr val="dk1"/>
                </a:solidFill>
              </a:rPr>
              <a:t>visualisation</a:t>
            </a:r>
            <a:r>
              <a:rPr b="1" lang="en">
                <a:solidFill>
                  <a:schemeClr val="dk1"/>
                </a:solidFill>
              </a:rPr>
              <a:t> Using Python book)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5200" y="4140875"/>
            <a:ext cx="1239950" cy="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Practical Session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764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Prerequisite</a:t>
            </a:r>
            <a:endParaRPr sz="60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602075"/>
            <a:ext cx="85206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Knowledge of python programming language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Have anaconda/conda installed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76400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Required Packages</a:t>
            </a:r>
            <a:endParaRPr sz="60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602075"/>
            <a:ext cx="85206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Numpy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Pandas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Matplotlib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Seaborn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05400"/>
            <a:ext cx="85206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Data Preparation Process</a:t>
            </a:r>
            <a:endParaRPr b="1" sz="48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350" y="2004000"/>
            <a:ext cx="72199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4402150"/>
            <a:ext cx="83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Figure 1: Data preparation process. source:xenonstack.com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0500"/>
            <a:ext cx="85206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Data Cleaning</a:t>
            </a:r>
            <a:endParaRPr sz="48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187275"/>
            <a:ext cx="86712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D</a:t>
            </a:r>
            <a:r>
              <a:rPr b="1" lang="en" sz="2400">
                <a:solidFill>
                  <a:schemeClr val="dk1"/>
                </a:solidFill>
              </a:rPr>
              <a:t>ata cleaning</a:t>
            </a:r>
            <a:r>
              <a:rPr lang="en" sz="2400">
                <a:solidFill>
                  <a:schemeClr val="dk1"/>
                </a:solidFill>
              </a:rPr>
              <a:t> is the process of </a:t>
            </a:r>
            <a:r>
              <a:rPr b="1" lang="en" sz="2400">
                <a:solidFill>
                  <a:schemeClr val="dk1"/>
                </a:solidFill>
              </a:rPr>
              <a:t>detecting </a:t>
            </a:r>
            <a:r>
              <a:rPr lang="en" sz="2400">
                <a:solidFill>
                  <a:schemeClr val="dk1"/>
                </a:solidFill>
              </a:rPr>
              <a:t>and </a:t>
            </a:r>
            <a:r>
              <a:rPr b="1" lang="en" sz="2400">
                <a:solidFill>
                  <a:schemeClr val="dk1"/>
                </a:solidFill>
              </a:rPr>
              <a:t>correcting</a:t>
            </a:r>
            <a:r>
              <a:rPr lang="en" sz="2400">
                <a:solidFill>
                  <a:schemeClr val="dk1"/>
                </a:solidFill>
              </a:rPr>
              <a:t> (or removing) corrupt or inaccurate records from a data set. The incomplete, inaccurate or irrelevant parts of the data can be replaced, modified or deleted.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399850" y="3988250"/>
            <a:ext cx="78150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00" y="451625"/>
            <a:ext cx="1085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Why is it important?</a:t>
            </a:r>
            <a:endParaRPr b="1" sz="48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GIGO Concept: How well you clean your data has a direct impact on the quality of your results.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we are looking at: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Validity e.g. data types, range constraints etc.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Accuracy i.e.  degree to which the data is close to the true values.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Completeness i.e. degree to which all required data is known.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Consistency i.e. the degree to which the data is consistent.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Uniformity i.e. the degree to which the data is specified using the same unit of measure.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The Cleaning Process</a:t>
            </a:r>
            <a:endParaRPr b="1" sz="48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91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Inspect </a:t>
            </a:r>
            <a:r>
              <a:rPr lang="en">
                <a:solidFill>
                  <a:srgbClr val="000000"/>
                </a:solidFill>
              </a:rPr>
              <a:t>the data for inaccuracies, anomalies, inconsistencies and gaps.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With Python’s Pandas library, we can use functions such as dataframe.describe(), dataframe.info(), dataframe.shape, dataframe.isnull().sum() etc. Also </a:t>
            </a:r>
            <a:r>
              <a:rPr lang="en">
                <a:solidFill>
                  <a:srgbClr val="000000"/>
                </a:solidFill>
              </a:rPr>
              <a:t>visualisation</a:t>
            </a:r>
            <a:r>
              <a:rPr lang="en">
                <a:solidFill>
                  <a:srgbClr val="000000"/>
                </a:solidFill>
              </a:rPr>
              <a:t>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Clean</a:t>
            </a:r>
            <a:r>
              <a:rPr lang="en">
                <a:solidFill>
                  <a:srgbClr val="000000"/>
                </a:solidFill>
              </a:rPr>
              <a:t> the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Verify</a:t>
            </a:r>
            <a:r>
              <a:rPr lang="en">
                <a:solidFill>
                  <a:srgbClr val="000000"/>
                </a:solidFill>
              </a:rPr>
              <a:t> that the data has been cleaned using some of the methods in 1 and several additional methods dataframe.head(), dataframe.tail().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Always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record </a:t>
            </a:r>
            <a:r>
              <a:rPr lang="en">
                <a:solidFill>
                  <a:srgbClr val="000000"/>
                </a:solidFill>
              </a:rPr>
              <a:t>what has been done to the data.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54525"/>
            <a:ext cx="85206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Cleaning IoT data - ex. </a:t>
            </a:r>
            <a:r>
              <a:rPr b="1" lang="en" sz="4800"/>
              <a:t>AirQo</a:t>
            </a:r>
            <a:endParaRPr b="1" sz="48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0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Dealing with datatypes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Dealing with null values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Dealing with outlier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Dealing with units of measure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Dropping unwanted columns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main columns we shall deal with are the </a:t>
            </a:r>
            <a:r>
              <a:rPr b="1" lang="en">
                <a:solidFill>
                  <a:srgbClr val="000000"/>
                </a:solidFill>
              </a:rPr>
              <a:t>2 PM 2.5 columns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</a:rPr>
              <a:t>the 2 PM 10 columns</a:t>
            </a:r>
            <a:r>
              <a:rPr lang="en">
                <a:solidFill>
                  <a:srgbClr val="000000"/>
                </a:solidFill>
              </a:rPr>
              <a:t> and the </a:t>
            </a:r>
            <a:r>
              <a:rPr b="1" lang="en">
                <a:solidFill>
                  <a:srgbClr val="000000"/>
                </a:solidFill>
              </a:rPr>
              <a:t>latitude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longitude</a:t>
            </a:r>
            <a:r>
              <a:rPr lang="en">
                <a:solidFill>
                  <a:srgbClr val="000000"/>
                </a:solidFill>
              </a:rPr>
              <a:t> coordinates. </a:t>
            </a:r>
            <a:r>
              <a:rPr b="1" lang="en">
                <a:solidFill>
                  <a:srgbClr val="000000"/>
                </a:solidFill>
              </a:rPr>
              <a:t>Temperature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humidity</a:t>
            </a:r>
            <a:r>
              <a:rPr lang="en">
                <a:solidFill>
                  <a:srgbClr val="000000"/>
                </a:solidFill>
              </a:rPr>
              <a:t> will also feature at a later time.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0500"/>
            <a:ext cx="85206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Data Visualisation</a:t>
            </a:r>
            <a:endParaRPr sz="48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187275"/>
            <a:ext cx="86712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Process of interpreting data and presenting it in a pictorial or graphical format.</a:t>
            </a:r>
            <a:endParaRPr sz="3000"/>
          </a:p>
        </p:txBody>
      </p:sp>
      <p:sp>
        <p:nvSpPr>
          <p:cNvPr id="99" name="Google Shape;99;p19"/>
          <p:cNvSpPr txBox="1"/>
          <p:nvPr/>
        </p:nvSpPr>
        <p:spPr>
          <a:xfrm>
            <a:off x="399850" y="3988250"/>
            <a:ext cx="78150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0025" y="390500"/>
            <a:ext cx="1792875" cy="13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26925"/>
            <a:ext cx="8436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Examples</a:t>
            </a:r>
            <a:r>
              <a:rPr lang="en" sz="6000"/>
              <a:t>(</a:t>
            </a:r>
            <a:r>
              <a:rPr lang="en" sz="3000"/>
              <a:t>Air quality related visuals</a:t>
            </a:r>
            <a:r>
              <a:rPr lang="en" sz="6000"/>
              <a:t>)</a:t>
            </a:r>
            <a:endParaRPr sz="6000"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3240" r="9170" t="-11000"/>
          <a:stretch/>
        </p:blipFill>
        <p:spPr>
          <a:xfrm>
            <a:off x="311700" y="1377250"/>
            <a:ext cx="4260300" cy="30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00300" y="4398950"/>
            <a:ext cx="41235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2. Average PM</a:t>
            </a:r>
            <a:r>
              <a:rPr baseline="-25000" lang="en"/>
              <a:t>2.5</a:t>
            </a:r>
            <a:r>
              <a:rPr lang="en"/>
              <a:t> for each day of the week for three monitoring stations in Western Uganda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688875"/>
            <a:ext cx="4267201" cy="23984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727850" y="4398950"/>
            <a:ext cx="4260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Figure 3: Daily average PM</a:t>
            </a:r>
            <a:r>
              <a:rPr baseline="-25000" lang="en">
                <a:highlight>
                  <a:srgbClr val="FFFFFF"/>
                </a:highlight>
              </a:rPr>
              <a:t>2.5</a:t>
            </a:r>
            <a:r>
              <a:rPr lang="en">
                <a:highlight>
                  <a:srgbClr val="FFFFFF"/>
                </a:highlight>
              </a:rPr>
              <a:t> for a certain location Uganda from January  to May 2019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26925"/>
            <a:ext cx="84366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Examples</a:t>
            </a:r>
            <a:r>
              <a:rPr lang="en" sz="3000"/>
              <a:t>  </a:t>
            </a:r>
            <a:r>
              <a:rPr lang="en" sz="4800"/>
              <a:t>cont..</a:t>
            </a:r>
            <a:endParaRPr sz="4800"/>
          </a:p>
        </p:txBody>
      </p:sp>
      <p:sp>
        <p:nvSpPr>
          <p:cNvPr id="115" name="Google Shape;115;p21"/>
          <p:cNvSpPr txBox="1"/>
          <p:nvPr/>
        </p:nvSpPr>
        <p:spPr>
          <a:xfrm>
            <a:off x="296100" y="3878725"/>
            <a:ext cx="4123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4: Map showing PM</a:t>
            </a:r>
            <a:r>
              <a:rPr baseline="-25000" lang="en"/>
              <a:t>2.5</a:t>
            </a:r>
            <a:r>
              <a:rPr lang="en"/>
              <a:t> concentrations for one of the mobile air quality monitoring units in Kampala on 23-Feb-2019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572000" y="4001875"/>
            <a:ext cx="4260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5: Daily average PM</a:t>
            </a:r>
            <a:r>
              <a:rPr baseline="-25000" lang="en"/>
              <a:t>2.5</a:t>
            </a:r>
            <a:r>
              <a:rPr lang="en"/>
              <a:t> for a certain location Uganda from January  to May 2019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" y="1293275"/>
            <a:ext cx="4123499" cy="24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0" l="0" r="-3508" t="6428"/>
          <a:stretch/>
        </p:blipFill>
        <p:spPr>
          <a:xfrm>
            <a:off x="4572000" y="1163463"/>
            <a:ext cx="4572000" cy="27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