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2Q66XiLm0XNVpb405Bk1eTHa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677ff31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7677ff31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017edcad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c017edcad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017edcad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c017edcad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017edcad1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c017edcad1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017edcad1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c017edcad1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017edcad1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c017edcad1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017edcad1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c017edcad1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017edcad1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c017edcad1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jobteam.ir/ProductU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77ff31a9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7677ff31a9_1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0000"/>
                </a:solidFill>
              </a:rPr>
              <a:t>인터랙티브 웹 개발 - Part 1 </a:t>
            </a:r>
            <a:endParaRPr b="1" sz="7500">
              <a:solidFill>
                <a:srgbClr val="000000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0000"/>
                </a:solidFill>
              </a:rPr>
              <a:t>에어비앤비 클론 코딩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5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카테고리 바 만들기 - 이론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017edcad1_0_14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- display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c017edcad1_0_14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c017edcad1_0_14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카테고리 바 만들기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c017edcad1_0_14"/>
          <p:cNvSpPr/>
          <p:nvPr/>
        </p:nvSpPr>
        <p:spPr>
          <a:xfrm>
            <a:off x="23951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ED244A"/>
                </a:solidFill>
              </a:rPr>
              <a:t>바깥쪽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block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inline</a:t>
            </a:r>
            <a:endParaRPr sz="3500">
              <a:solidFill>
                <a:srgbClr val="53585F"/>
              </a:solidFill>
            </a:endParaRPr>
          </a:p>
        </p:txBody>
      </p:sp>
      <p:sp>
        <p:nvSpPr>
          <p:cNvPr id="98" name="Google Shape;98;g1c017edcad1_0_14"/>
          <p:cNvSpPr/>
          <p:nvPr/>
        </p:nvSpPr>
        <p:spPr>
          <a:xfrm>
            <a:off x="102437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ED244A"/>
                </a:solidFill>
              </a:rPr>
              <a:t>안쪽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flex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grid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table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flow-root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ABBFFF"/>
              </a:buClr>
              <a:buSzPts val="3500"/>
              <a:buChar char="•"/>
            </a:pPr>
            <a:r>
              <a:rPr lang="en-US" sz="3500">
                <a:solidFill>
                  <a:srgbClr val="ABBFFF"/>
                </a:solidFill>
              </a:rPr>
              <a:t>flow</a:t>
            </a:r>
            <a:endParaRPr sz="3500">
              <a:solidFill>
                <a:srgbClr val="ABBFF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ABBFFF"/>
              </a:buClr>
              <a:buSzPts val="3500"/>
              <a:buChar char="•"/>
            </a:pPr>
            <a:r>
              <a:rPr lang="en-US" sz="3500">
                <a:solidFill>
                  <a:srgbClr val="ABBFFF"/>
                </a:solidFill>
              </a:rPr>
              <a:t>ruby</a:t>
            </a:r>
            <a:endParaRPr sz="3500">
              <a:solidFill>
                <a:srgbClr val="ABBFFF"/>
              </a:solidFill>
            </a:endParaRPr>
          </a:p>
        </p:txBody>
      </p:sp>
      <p:sp>
        <p:nvSpPr>
          <p:cNvPr id="99" name="Google Shape;99;g1c017edcad1_0_14"/>
          <p:cNvSpPr/>
          <p:nvPr/>
        </p:nvSpPr>
        <p:spPr>
          <a:xfrm>
            <a:off x="2398126" y="3833675"/>
            <a:ext cx="14669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“요소를 어떻게 배치할 지", “자식 요소를 어떻게 배치할 지"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0" name="Google Shape;100;g1c017edcad1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17edcad1_0_40"/>
          <p:cNvSpPr/>
          <p:nvPr/>
        </p:nvSpPr>
        <p:spPr>
          <a:xfrm>
            <a:off x="1524000" y="1460300"/>
            <a:ext cx="5486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- display - block / inline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c017edcad1_0_4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c017edcad1_0_40"/>
          <p:cNvSpPr/>
          <p:nvPr/>
        </p:nvSpPr>
        <p:spPr>
          <a:xfrm>
            <a:off x="1830624" y="5058400"/>
            <a:ext cx="54861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ED244A"/>
                </a:solidFill>
              </a:rPr>
              <a:t>b</a:t>
            </a:r>
            <a:r>
              <a:rPr b="1" lang="en-US" sz="3500">
                <a:solidFill>
                  <a:srgbClr val="ED244A"/>
                </a:solidFill>
              </a:rPr>
              <a:t>lock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한 줄을 차지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width, height, margin, padding 지정 가능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&lt;div&gt;, &lt;h1~6&gt;, &lt;header&gt; 등</a:t>
            </a:r>
            <a:endParaRPr sz="3500">
              <a:solidFill>
                <a:srgbClr val="53585F"/>
              </a:solidFill>
            </a:endParaRPr>
          </a:p>
        </p:txBody>
      </p:sp>
      <p:sp>
        <p:nvSpPr>
          <p:cNvPr id="108" name="Google Shape;108;g1c017edcad1_0_40"/>
          <p:cNvSpPr/>
          <p:nvPr/>
        </p:nvSpPr>
        <p:spPr>
          <a:xfrm>
            <a:off x="7402150" y="5058400"/>
            <a:ext cx="59655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ED244A"/>
                </a:solidFill>
              </a:rPr>
              <a:t>inline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컨텐츠 영역 만큼만 차지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width, height 지정 불가능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margin 좌우에만 적용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padding</a:t>
            </a:r>
            <a:endParaRPr sz="3500">
              <a:solidFill>
                <a:srgbClr val="53585F"/>
              </a:solidFill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○"/>
            </a:pPr>
            <a:r>
              <a:rPr lang="en-US" sz="3500">
                <a:solidFill>
                  <a:srgbClr val="53585F"/>
                </a:solidFill>
              </a:rPr>
              <a:t>시각적 영역 : 상하좌우</a:t>
            </a:r>
            <a:endParaRPr sz="3500">
              <a:solidFill>
                <a:srgbClr val="53585F"/>
              </a:solidFill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○"/>
            </a:pPr>
            <a:r>
              <a:rPr lang="en-US" sz="3500">
                <a:solidFill>
                  <a:srgbClr val="53585F"/>
                </a:solidFill>
              </a:rPr>
              <a:t>실제 영역 차지 : 좌우</a:t>
            </a:r>
            <a:endParaRPr sz="3500">
              <a:solidFill>
                <a:srgbClr val="53585F"/>
              </a:solidFill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&lt;span&gt;, &lt;a&gt;, &lt;button&gt; 등</a:t>
            </a:r>
            <a:endParaRPr sz="3500">
              <a:solidFill>
                <a:srgbClr val="53585F"/>
              </a:solidFill>
            </a:endParaRPr>
          </a:p>
        </p:txBody>
      </p:sp>
      <p:sp>
        <p:nvSpPr>
          <p:cNvPr id="109" name="Google Shape;109;g1c017edcad1_0_4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c017edcad1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0675" y="5387450"/>
            <a:ext cx="7327336" cy="475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c017edcad1_0_4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카테고리 바 만들기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017edcad1_0_136"/>
          <p:cNvSpPr/>
          <p:nvPr/>
        </p:nvSpPr>
        <p:spPr>
          <a:xfrm>
            <a:off x="24151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c017edcad1_0_136"/>
          <p:cNvSpPr/>
          <p:nvPr/>
        </p:nvSpPr>
        <p:spPr>
          <a:xfrm>
            <a:off x="24204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웹 ‘문서'의 ‘객체 모델' 인터페이스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c017edcad1_0_136"/>
          <p:cNvSpPr/>
          <p:nvPr/>
        </p:nvSpPr>
        <p:spPr>
          <a:xfrm>
            <a:off x="114575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c017edcad1_0_136"/>
          <p:cNvSpPr/>
          <p:nvPr/>
        </p:nvSpPr>
        <p:spPr>
          <a:xfrm>
            <a:off x="114628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자바스크립트 등에 의해 수정되기 위해 </a:t>
            </a:r>
            <a:r>
              <a:rPr lang="en-US" sz="3500">
                <a:solidFill>
                  <a:srgbClr val="7391FF"/>
                </a:solidFill>
              </a:rPr>
              <a:t>조작 가능한 API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c017edcad1_0_136"/>
          <p:cNvSpPr/>
          <p:nvPr/>
        </p:nvSpPr>
        <p:spPr>
          <a:xfrm>
            <a:off x="24151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c017edcad1_0_136"/>
          <p:cNvSpPr/>
          <p:nvPr/>
        </p:nvSpPr>
        <p:spPr>
          <a:xfrm>
            <a:off x="24204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W3C 표준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c017edcad1_0_136"/>
          <p:cNvSpPr/>
          <p:nvPr/>
        </p:nvSpPr>
        <p:spPr>
          <a:xfrm>
            <a:off x="114575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c017edcad1_0_136"/>
          <p:cNvSpPr/>
          <p:nvPr/>
        </p:nvSpPr>
        <p:spPr>
          <a:xfrm>
            <a:off x="114628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window, document object로</a:t>
            </a:r>
            <a:br>
              <a:rPr lang="en-US" sz="3500">
                <a:solidFill>
                  <a:srgbClr val="7391FF"/>
                </a:solidFill>
              </a:rPr>
            </a:br>
            <a:r>
              <a:rPr lang="en-US" sz="3500">
                <a:solidFill>
                  <a:srgbClr val="7391FF"/>
                </a:solidFill>
              </a:rPr>
              <a:t> 접근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c017edcad1_0_136"/>
          <p:cNvSpPr/>
          <p:nvPr/>
        </p:nvSpPr>
        <p:spPr>
          <a:xfrm>
            <a:off x="7974462" y="5893200"/>
            <a:ext cx="4800900" cy="4800900"/>
          </a:xfrm>
          <a:prstGeom prst="ellipse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c017edcad1_0_1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DOM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c017edcad1_0_136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c017edcad1_0_1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c017edcad1_0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763" y="6050513"/>
            <a:ext cx="448627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c017edcad1_0_136"/>
          <p:cNvSpPr/>
          <p:nvPr/>
        </p:nvSpPr>
        <p:spPr>
          <a:xfrm>
            <a:off x="5926138" y="1457325"/>
            <a:ext cx="14859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Document Object Model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c017edcad1_0_136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카테고리 바 만들기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017edcad1_0_16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document object methods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c017edcad1_0_16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c017edcad1_0_160"/>
          <p:cNvSpPr/>
          <p:nvPr/>
        </p:nvSpPr>
        <p:spPr>
          <a:xfrm>
            <a:off x="2395178" y="5058400"/>
            <a:ext cx="81612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7402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querySelector(cssSelectors): Element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getElementById(id): Element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addEventListener()</a:t>
            </a:r>
            <a:endParaRPr sz="3500">
              <a:solidFill>
                <a:srgbClr val="53585F"/>
              </a:solidFill>
            </a:endParaRPr>
          </a:p>
        </p:txBody>
      </p:sp>
      <p:sp>
        <p:nvSpPr>
          <p:cNvPr id="138" name="Google Shape;138;g1c017edcad1_0_160"/>
          <p:cNvSpPr/>
          <p:nvPr/>
        </p:nvSpPr>
        <p:spPr>
          <a:xfrm>
            <a:off x="2398118" y="3833664"/>
            <a:ext cx="12472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document.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39" name="Google Shape;139;g1c017edcad1_0_16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c017edcad1_0_160"/>
          <p:cNvSpPr/>
          <p:nvPr/>
        </p:nvSpPr>
        <p:spPr>
          <a:xfrm>
            <a:off x="11907275" y="5058575"/>
            <a:ext cx="8925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964" lvl="0" marL="42740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setAttribute()</a:t>
            </a:r>
            <a:endParaRPr sz="3500">
              <a:solidFill>
                <a:srgbClr val="53585F"/>
              </a:solidFill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○"/>
            </a:pPr>
            <a:r>
              <a:rPr lang="en-US" sz="3500">
                <a:solidFill>
                  <a:srgbClr val="53585F"/>
                </a:solidFill>
              </a:rPr>
              <a:t>setAttribute(name, value)</a:t>
            </a:r>
            <a:endParaRPr sz="3500">
              <a:solidFill>
                <a:srgbClr val="53585F"/>
              </a:solidFill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○"/>
            </a:pPr>
            <a:r>
              <a:rPr lang="en-US" sz="3500">
                <a:solidFill>
                  <a:srgbClr val="53585F"/>
                </a:solidFill>
              </a:rPr>
              <a:t>attribute</a:t>
            </a:r>
            <a:endParaRPr sz="3500">
              <a:solidFill>
                <a:srgbClr val="53585F"/>
              </a:solidFill>
            </a:endParaRPr>
          </a:p>
          <a:p>
            <a:pPr indent="-450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■"/>
            </a:pPr>
            <a:r>
              <a:rPr lang="en-US" sz="3500">
                <a:solidFill>
                  <a:srgbClr val="53585F"/>
                </a:solidFill>
              </a:rPr>
              <a:t>id</a:t>
            </a:r>
            <a:endParaRPr sz="3500">
              <a:solidFill>
                <a:srgbClr val="53585F"/>
              </a:solidFill>
            </a:endParaRPr>
          </a:p>
          <a:p>
            <a:pPr indent="-450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■"/>
            </a:pPr>
            <a:r>
              <a:rPr lang="en-US" sz="3500">
                <a:solidFill>
                  <a:srgbClr val="53585F"/>
                </a:solidFill>
              </a:rPr>
              <a:t>class</a:t>
            </a:r>
            <a:endParaRPr sz="3500">
              <a:solidFill>
                <a:srgbClr val="53585F"/>
              </a:solidFill>
            </a:endParaRPr>
          </a:p>
          <a:p>
            <a:pPr indent="-450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■"/>
            </a:pPr>
            <a:r>
              <a:rPr lang="en-US" sz="3500">
                <a:solidFill>
                  <a:srgbClr val="53585F"/>
                </a:solidFill>
              </a:rPr>
              <a:t>disabled</a:t>
            </a:r>
            <a:endParaRPr sz="3500">
              <a:solidFill>
                <a:srgbClr val="53585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3585F"/>
                </a:solidFill>
              </a:rPr>
              <a:t>등…</a:t>
            </a:r>
            <a:endParaRPr sz="3500">
              <a:solidFill>
                <a:srgbClr val="53585F"/>
              </a:solidFill>
            </a:endParaRPr>
          </a:p>
        </p:txBody>
      </p:sp>
      <p:sp>
        <p:nvSpPr>
          <p:cNvPr id="141" name="Google Shape;141;g1c017edcad1_0_160"/>
          <p:cNvSpPr/>
          <p:nvPr/>
        </p:nvSpPr>
        <p:spPr>
          <a:xfrm>
            <a:off x="11910218" y="3833827"/>
            <a:ext cx="12472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element</a:t>
            </a:r>
            <a:r>
              <a:rPr b="1" lang="en-US" sz="4500">
                <a:solidFill>
                  <a:srgbClr val="53585F"/>
                </a:solidFill>
              </a:rPr>
              <a:t>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42" name="Google Shape;142;g1c017edcad1_0_16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카테고리 바 만들기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017edcad1_0_191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Event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c017edcad1_0_19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5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c017edcad1_0_191"/>
          <p:cNvSpPr/>
          <p:nvPr/>
        </p:nvSpPr>
        <p:spPr>
          <a:xfrm>
            <a:off x="2398118" y="3833664"/>
            <a:ext cx="124722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Event</a:t>
            </a:r>
            <a:r>
              <a:rPr b="1" i="0" lang="en-US" sz="4500" u="none" cap="none" strike="noStrike">
                <a:solidFill>
                  <a:srgbClr val="53585F"/>
                </a:solidFill>
              </a:rPr>
              <a:t>?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7391FF"/>
                </a:solidFill>
              </a:rPr>
              <a:t>“시스템에서 일어나는 사건 또는 발생"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7402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Char char="•"/>
            </a:pPr>
            <a:r>
              <a:rPr lang="en-US" sz="3500">
                <a:solidFill>
                  <a:srgbClr val="53585F"/>
                </a:solidFill>
              </a:rPr>
              <a:t>클릭하거나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마우스를 누르거나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마우스를 떼거나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키보드를 누르거나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키보드 키를 떼거나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창의 크기를 조정하거나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form이 제출되거나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비디오가 재생되거나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멈추거나</a:t>
            </a:r>
            <a:endParaRPr sz="3500">
              <a:solidFill>
                <a:srgbClr val="53585F"/>
              </a:solidFill>
            </a:endParaRPr>
          </a:p>
          <a:p>
            <a:pPr indent="-482964" lvl="0" marL="427402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끝나거나…</a:t>
            </a:r>
            <a:endParaRPr sz="3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c017edcad1_0_1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c017edcad1_0_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7443" y="8327616"/>
            <a:ext cx="1645642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c017edcad1_0_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26527" y="7609439"/>
            <a:ext cx="1735758" cy="173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c017edcad1_0_191"/>
          <p:cNvSpPr/>
          <p:nvPr/>
        </p:nvSpPr>
        <p:spPr>
          <a:xfrm>
            <a:off x="14024242" y="9757614"/>
            <a:ext cx="47403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EventListener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Listened!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c017edcad1_0_19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카테고리 바 만들기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017edcad1_0_20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overflow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c017edcad1_0_207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6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c017edcad1_0_20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c017edcad1_0_207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: visible;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: hidden;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clip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: scroll;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ED244A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: auto;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c017edcad1_0_207"/>
          <p:cNvSpPr/>
          <p:nvPr/>
        </p:nvSpPr>
        <p:spPr>
          <a:xfrm>
            <a:off x="2413000" y="9419530"/>
            <a:ext cx="175260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53585F"/>
                </a:solidFill>
              </a:rPr>
              <a:t>overflow가 의미있게 동작하려면 </a:t>
            </a:r>
            <a:r>
              <a:rPr lang="en-US" sz="3500">
                <a:solidFill>
                  <a:srgbClr val="ED244A"/>
                </a:solidFill>
              </a:rPr>
              <a:t>컨테이너의 높이</a:t>
            </a:r>
            <a:r>
              <a:rPr lang="en-US" sz="3500">
                <a:solidFill>
                  <a:srgbClr val="53585F"/>
                </a:solidFill>
              </a:rPr>
              <a:t>를 설정하거나,</a:t>
            </a:r>
            <a:endParaRPr sz="3500">
              <a:solidFill>
                <a:srgbClr val="53585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53585F"/>
                </a:solidFill>
              </a:rPr>
              <a:t>white-space를 </a:t>
            </a:r>
            <a:r>
              <a:rPr lang="en-US" sz="3500">
                <a:solidFill>
                  <a:srgbClr val="ED244A"/>
                </a:solidFill>
              </a:rPr>
              <a:t>nowrap</a:t>
            </a:r>
            <a:r>
              <a:rPr lang="en-US" sz="3500">
                <a:solidFill>
                  <a:srgbClr val="53585F"/>
                </a:solidFill>
              </a:rPr>
              <a:t>으로 설정해야 합니다</a:t>
            </a:r>
            <a:endParaRPr sz="3500">
              <a:solidFill>
                <a:srgbClr val="53585F"/>
              </a:solidFill>
            </a:endParaRPr>
          </a:p>
        </p:txBody>
      </p:sp>
      <p:sp>
        <p:nvSpPr>
          <p:cNvPr id="164" name="Google Shape;164;g1c017edcad1_0_207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카테고리 바 만들기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017edcad1_0_53"/>
          <p:cNvSpPr/>
          <p:nvPr/>
        </p:nvSpPr>
        <p:spPr>
          <a:xfrm>
            <a:off x="2413000" y="3689648"/>
            <a:ext cx="175260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</a:rPr>
              <a:t>직접 만들어 볼까요?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카테고리 바 영역</a:t>
            </a:r>
            <a:endParaRPr/>
          </a:p>
        </p:txBody>
      </p:sp>
      <p:sp>
        <p:nvSpPr>
          <p:cNvPr id="170" name="Google Shape;170;g1c017edcad1_0_5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c017edcad1_0_53"/>
          <p:cNvSpPr txBox="1"/>
          <p:nvPr/>
        </p:nvSpPr>
        <p:spPr>
          <a:xfrm>
            <a:off x="1018775" y="12086100"/>
            <a:ext cx="527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참고 자료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https://jobteam.ir/ProductUser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