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jHSP7PSl0bECub5vxECSn/JQUn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c709338dd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c709338dd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190f3cd9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1c190f3cd9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190f3cd98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c190f3cd98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c190f3cd98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c190f3cd98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bfd15d1d07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1bfd15d1d07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5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1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1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709338dda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g1c709338dda_0_0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인터랙티브 웹 개발 - Part 1 </a:t>
            </a:r>
            <a:endParaRPr b="1" i="0" sz="7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 에러 페이지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D234B"/>
                </a:solidFill>
              </a:rPr>
              <a:t>5</a:t>
            </a: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4000">
                <a:solidFill>
                  <a:schemeClr val="dk1"/>
                </a:solidFill>
              </a:rPr>
              <a:t>베지어 곡선 모델로 부드러운 </a:t>
            </a:r>
            <a:endParaRPr b="1" sz="400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</a:rPr>
              <a:t>애니메이션 적용 (cubic-bezier)’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190f3cd98_0_0"/>
          <p:cNvSpPr/>
          <p:nvPr/>
        </p:nvSpPr>
        <p:spPr>
          <a:xfrm>
            <a:off x="1524000" y="1460302"/>
            <a:ext cx="44451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베지에 곡선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c190f3cd98_0_0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FFFFFF"/>
                </a:solidFill>
              </a:rPr>
              <a:t>1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96" name="Google Shape;96;g1c190f3cd98_0_0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CSS cubic-bezier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c190f3cd98_0_0"/>
          <p:cNvSpPr/>
          <p:nvPr/>
        </p:nvSpPr>
        <p:spPr>
          <a:xfrm>
            <a:off x="2398125" y="3833678"/>
            <a:ext cx="12472200" cy="6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53585F"/>
                </a:solidFill>
              </a:rPr>
              <a:t>베지에 곡선이란</a:t>
            </a:r>
            <a:r>
              <a:rPr b="1" lang="en-US" sz="4500">
                <a:solidFill>
                  <a:srgbClr val="53585F"/>
                </a:solidFill>
              </a:rPr>
              <a:t>?</a:t>
            </a:r>
            <a:endParaRPr b="1"/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7391FF"/>
                </a:solidFill>
              </a:rPr>
              <a:t>컴퓨터 그래픽 등에서 사용되는 매개변수 곡선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부드러운 곡선을 만드는 데에 이용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프랑스의 자동차 회사 르노의 기술자 피에르 베지에가 1960년대 차체 곡선 디자인에 사용</a:t>
            </a:r>
            <a:endParaRPr/>
          </a:p>
          <a:p>
            <a:pPr indent="-514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-"/>
            </a:pPr>
            <a:r>
              <a:rPr lang="en-US" sz="4500">
                <a:solidFill>
                  <a:srgbClr val="53585F"/>
                </a:solidFill>
              </a:rPr>
              <a:t>폰트, 애니메이션 등에 사용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c190f3cd98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9" name="Google Shape;99;g1c190f3cd9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09100" y="7862689"/>
            <a:ext cx="7096376" cy="4435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c190f3cd98_1_0"/>
          <p:cNvSpPr/>
          <p:nvPr/>
        </p:nvSpPr>
        <p:spPr>
          <a:xfrm>
            <a:off x="1524000" y="1460302"/>
            <a:ext cx="44451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cubic-bezier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c190f3cd98_1_0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FFFFFF"/>
                </a:solidFill>
              </a:rPr>
              <a:t>2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06" name="Google Shape;106;g1c190f3cd98_1_0"/>
          <p:cNvSpPr/>
          <p:nvPr/>
        </p:nvSpPr>
        <p:spPr>
          <a:xfrm>
            <a:off x="2398118" y="3833664"/>
            <a:ext cx="12472200" cy="51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53585F"/>
                </a:solidFill>
              </a:rPr>
              <a:t>cubic-bezier</a:t>
            </a:r>
            <a:r>
              <a:rPr b="1" lang="en-US" sz="4500">
                <a:solidFill>
                  <a:srgbClr val="53585F"/>
                </a:solidFill>
              </a:rPr>
              <a:t>?</a:t>
            </a:r>
            <a:endParaRPr b="1"/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7391FF"/>
                </a:solidFill>
              </a:rPr>
              <a:t>베지어 곡선을 정의하는 함수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53585F"/>
                </a:solidFill>
              </a:rPr>
              <a:t>4개의 포인트 (P0, P1, P2, P3)로 정의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1c190f3cd98_1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g1c190f3cd98_1_0"/>
          <p:cNvSpPr/>
          <p:nvPr/>
        </p:nvSpPr>
        <p:spPr>
          <a:xfrm>
            <a:off x="2398721" y="9399300"/>
            <a:ext cx="10401000" cy="3384300"/>
          </a:xfrm>
          <a:prstGeom prst="roundRect">
            <a:avLst>
              <a:gd fmla="val 7205" name="adj"/>
            </a:avLst>
          </a:prstGeom>
          <a:solidFill>
            <a:srgbClr val="EDEB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ED234B"/>
                </a:solidFill>
                <a:latin typeface="Calibri"/>
                <a:ea typeface="Calibri"/>
                <a:cs typeface="Calibri"/>
                <a:sym typeface="Calibri"/>
              </a:rPr>
              <a:t>animation-timing-function</a:t>
            </a: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: cubic-bezier(.21 ,.89 ,.87, .28)</a:t>
            </a:r>
            <a:endParaRPr/>
          </a:p>
        </p:txBody>
      </p:sp>
      <p:sp>
        <p:nvSpPr>
          <p:cNvPr id="109" name="Google Shape;109;g1c190f3cd98_1_0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CSS cubic-bezier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190f3cd98_1_14"/>
          <p:cNvSpPr/>
          <p:nvPr/>
        </p:nvSpPr>
        <p:spPr>
          <a:xfrm>
            <a:off x="1524000" y="1460300"/>
            <a:ext cx="59094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CSS animation-timing-function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c190f3cd98_1_14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16" name="Google Shape;116;g1c190f3cd98_1_14"/>
          <p:cNvSpPr/>
          <p:nvPr/>
        </p:nvSpPr>
        <p:spPr>
          <a:xfrm>
            <a:off x="2398125" y="3833675"/>
            <a:ext cx="17498100" cy="9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53585F"/>
                </a:solidFill>
              </a:rPr>
              <a:t>Keyword values</a:t>
            </a:r>
            <a:endParaRPr b="1"/>
          </a:p>
          <a:p>
            <a:pPr indent="-685800" lvl="0" marL="6858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Font typeface="Arial"/>
              <a:buChar char="•"/>
            </a:pPr>
            <a:r>
              <a:rPr lang="en-US" sz="4500">
                <a:solidFill>
                  <a:srgbClr val="53585F"/>
                </a:solidFill>
              </a:rPr>
              <a:t>ease : 애니메이션 중간까지 속도가 올라가고 중간 이후 느려짐 </a:t>
            </a:r>
            <a:r>
              <a:rPr lang="en-US" sz="4500">
                <a:solidFill>
                  <a:srgbClr val="7391FF"/>
                </a:solidFill>
              </a:rPr>
              <a:t>cubic-bezier(0.25, 0.1, 0.25, 1.0)</a:t>
            </a:r>
            <a:endParaRPr>
              <a:solidFill>
                <a:srgbClr val="7391FF"/>
              </a:solidFill>
            </a:endParaRPr>
          </a:p>
          <a:p>
            <a:pPr indent="-685800" lvl="0" marL="6858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Font typeface="Arial"/>
              <a:buChar char="•"/>
            </a:pPr>
            <a:r>
              <a:rPr lang="en-US" sz="4500">
                <a:solidFill>
                  <a:srgbClr val="53585F"/>
                </a:solidFill>
              </a:rPr>
              <a:t>ease-in : 천천히 시작해 끝날때까지 빨라짐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7391FF"/>
                </a:solidFill>
              </a:rPr>
              <a:t>    cubic-bezier(0.42, 0, 1.0, 1.0)</a:t>
            </a:r>
            <a:endParaRPr>
              <a:solidFill>
                <a:srgbClr val="7391FF"/>
              </a:solidFill>
            </a:endParaRPr>
          </a:p>
          <a:p>
            <a:pPr indent="-685800" lvl="0" marL="6858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Font typeface="Arial"/>
              <a:buChar char="•"/>
            </a:pPr>
            <a:r>
              <a:rPr lang="en-US" sz="4500">
                <a:solidFill>
                  <a:srgbClr val="53585F"/>
                </a:solidFill>
              </a:rPr>
              <a:t>ease-out : 빨리 시작해 점점 느려짐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7391FF"/>
                </a:solidFill>
              </a:rPr>
              <a:t>    cubic-bezier(0, 0, 0.58, 1.0)</a:t>
            </a:r>
            <a:endParaRPr>
              <a:solidFill>
                <a:srgbClr val="7391FF"/>
              </a:solidFill>
            </a:endParaRPr>
          </a:p>
          <a:p>
            <a:pPr indent="-685800" lvl="0" marL="6858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Font typeface="Arial"/>
              <a:buChar char="•"/>
            </a:pPr>
            <a:r>
              <a:rPr lang="en-US" sz="4500">
                <a:solidFill>
                  <a:srgbClr val="53585F"/>
                </a:solidFill>
              </a:rPr>
              <a:t>ease-in-out : 천천히 시작했다 빨라지고 다시 느려지며 끝남 </a:t>
            </a:r>
            <a:r>
              <a:rPr lang="en-US" sz="4500">
                <a:solidFill>
                  <a:srgbClr val="7391FF"/>
                </a:solidFill>
              </a:rPr>
              <a:t>cubic-bezier(0.42, 0, 0.58, 1.0)</a:t>
            </a:r>
            <a:endParaRPr>
              <a:solidFill>
                <a:srgbClr val="7391FF"/>
              </a:solidFill>
            </a:endParaRPr>
          </a:p>
          <a:p>
            <a:pPr indent="-685800" lvl="0" marL="6858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Font typeface="Arial"/>
              <a:buChar char="•"/>
            </a:pPr>
            <a:r>
              <a:rPr lang="en-US" sz="4500">
                <a:solidFill>
                  <a:srgbClr val="53585F"/>
                </a:solidFill>
              </a:rPr>
              <a:t>linear : 등속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7391FF"/>
                </a:solidFill>
              </a:rPr>
              <a:t>    cubic-bezier(0.0, 0.0, 1.0, 1.0)</a:t>
            </a:r>
            <a:endParaRPr sz="4500">
              <a:solidFill>
                <a:srgbClr val="7391FF"/>
              </a:solidFill>
            </a:endParaRPr>
          </a:p>
        </p:txBody>
      </p:sp>
      <p:sp>
        <p:nvSpPr>
          <p:cNvPr id="117" name="Google Shape;117;g1c190f3cd98_1_1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g1c190f3cd98_1_14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CSS cubic-bezier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bfd15d1d07_0_7"/>
          <p:cNvSpPr/>
          <p:nvPr/>
        </p:nvSpPr>
        <p:spPr>
          <a:xfrm>
            <a:off x="2413000" y="3689648"/>
            <a:ext cx="17526000" cy="23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직접 만들어 볼까요?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움직이는 404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1bfd15d1d07_0_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