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i6HBtri3FXKQ/DIw7cn3Rs0nYs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c34b1a87a1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1c34b1a87a1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34b1a87a1_3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1c34b1a87a1_3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c34b1a87a1_3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c34b1a87a1_3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5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1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1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34b1a87a1_3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g1c34b1a87a1_3_0"/>
          <p:cNvSpPr/>
          <p:nvPr/>
        </p:nvSpPr>
        <p:spPr>
          <a:xfrm>
            <a:off x="2925950" y="2970223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인터랙티브 웹 개발 - Part 1 </a:t>
            </a:r>
            <a:endParaRPr b="1" i="0" sz="7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/>
              <a:t>FireWatch 클론 코딩</a:t>
            </a:r>
            <a:endParaRPr b="1" sz="7500"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/>
              <a:t>(Parallax Scrolling &amp;</a:t>
            </a:r>
            <a:endParaRPr b="1" sz="7500"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/>
              <a:t>Responsive Web)</a:t>
            </a:r>
            <a:endParaRPr b="1" sz="7500"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ED234B"/>
                </a:solidFill>
              </a:rPr>
              <a:t>3</a:t>
            </a: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4000"/>
              <a:t>Parallax scrolling</a:t>
            </a:r>
            <a:endParaRPr b="1" sz="4000"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/>
              <a:t>with CSS</a:t>
            </a:r>
            <a:endParaRPr b="1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34b1a87a1_3_83"/>
          <p:cNvSpPr/>
          <p:nvPr/>
        </p:nvSpPr>
        <p:spPr>
          <a:xfrm>
            <a:off x="1524000" y="1460302"/>
            <a:ext cx="44451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CSS perspective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c34b1a87a1_3_83"/>
          <p:cNvSpPr/>
          <p:nvPr/>
        </p:nvSpPr>
        <p:spPr>
          <a:xfrm>
            <a:off x="20828000" y="1408036"/>
            <a:ext cx="2540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</a:rPr>
              <a:t>1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c34b1a87a1_3_83"/>
          <p:cNvSpPr/>
          <p:nvPr/>
        </p:nvSpPr>
        <p:spPr>
          <a:xfrm>
            <a:off x="20828000" y="2200124"/>
            <a:ext cx="25401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Parallax scrolling with CSS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1c34b1a87a1_3_83"/>
          <p:cNvSpPr/>
          <p:nvPr/>
        </p:nvSpPr>
        <p:spPr>
          <a:xfrm>
            <a:off x="2398725" y="5713000"/>
            <a:ext cx="17780400" cy="3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-US" sz="4500">
                <a:solidFill>
                  <a:srgbClr val="53585F"/>
                </a:solidFill>
              </a:rPr>
              <a:t>CSS perspective</a:t>
            </a:r>
            <a:r>
              <a:rPr b="1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Font typeface="Arial"/>
              <a:buChar char="•"/>
            </a:pPr>
            <a:r>
              <a:rPr lang="en-US" sz="4500">
                <a:solidFill>
                  <a:srgbClr val="53585F"/>
                </a:solidFill>
              </a:rPr>
              <a:t>해당 요소의 z = 0 평면과 사용자 사이의 거리를 정의</a:t>
            </a:r>
            <a:endParaRPr sz="4500">
              <a:solidFill>
                <a:srgbClr val="53585F"/>
              </a:solidFill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Char char="•"/>
            </a:pPr>
            <a:r>
              <a:rPr lang="en-US" sz="4500">
                <a:solidFill>
                  <a:srgbClr val="53585F"/>
                </a:solidFill>
              </a:rPr>
              <a:t>transform 효과를 주고자 하는 부모 요소에 적용</a:t>
            </a:r>
            <a:endParaRPr sz="4500">
              <a:solidFill>
                <a:srgbClr val="53585F"/>
              </a:solidFill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Char char="•"/>
            </a:pPr>
            <a:r>
              <a:rPr lang="en-US" sz="4500">
                <a:solidFill>
                  <a:srgbClr val="53585F"/>
                </a:solidFill>
              </a:rPr>
              <a:t>perspective에 따른 변형 효과</a:t>
            </a:r>
            <a:endParaRPr sz="4500">
              <a:solidFill>
                <a:srgbClr val="53585F"/>
              </a:solidFill>
            </a:endParaRPr>
          </a:p>
          <a:p>
            <a:pPr indent="-514350" lvl="1" marL="9144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Char char="○"/>
            </a:pPr>
            <a:r>
              <a:rPr lang="en-US" sz="4500">
                <a:solidFill>
                  <a:srgbClr val="53585F"/>
                </a:solidFill>
              </a:rPr>
              <a:t>perspective가 클수록, (즉 거리가 멀수록) 변형 효과가 적음</a:t>
            </a:r>
            <a:endParaRPr sz="4500">
              <a:solidFill>
                <a:srgbClr val="53585F"/>
              </a:solidFill>
            </a:endParaRPr>
          </a:p>
          <a:p>
            <a:pPr indent="-514350" lvl="1" marL="9144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Char char="○"/>
            </a:pPr>
            <a:r>
              <a:rPr lang="en-US" sz="4500">
                <a:solidFill>
                  <a:srgbClr val="53585F"/>
                </a:solidFill>
              </a:rPr>
              <a:t>perspective가 작을수록, (즉 거리가 가까울수록) 변형 효과가 큼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98" name="Google Shape;98;g1c34b1a87a1_3_8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c34b1a87a1_3_91"/>
          <p:cNvSpPr/>
          <p:nvPr/>
        </p:nvSpPr>
        <p:spPr>
          <a:xfrm>
            <a:off x="1524000" y="1460302"/>
            <a:ext cx="44451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Parallax scrolling JavaScript VS CSS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1c34b1a87a1_3_91"/>
          <p:cNvSpPr/>
          <p:nvPr/>
        </p:nvSpPr>
        <p:spPr>
          <a:xfrm>
            <a:off x="20828000" y="1408036"/>
            <a:ext cx="2540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FFFFFF"/>
                </a:solidFill>
              </a:rPr>
              <a:t>2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05" name="Google Shape;105;g1c34b1a87a1_3_91"/>
          <p:cNvSpPr/>
          <p:nvPr/>
        </p:nvSpPr>
        <p:spPr>
          <a:xfrm>
            <a:off x="2398715" y="4605684"/>
            <a:ext cx="6243600" cy="54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27403" lvl="0" marL="427403" marR="0" rtl="0" algn="l"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2625"/>
              <a:buFont typeface="Arial"/>
              <a:buChar char="•"/>
            </a:pPr>
            <a:r>
              <a:rPr lang="en-US" sz="3500">
                <a:solidFill>
                  <a:srgbClr val="53585F"/>
                </a:solidFill>
              </a:rPr>
              <a:t>움직임 등에 대해 보다 직접적인 통제가 가능. 즉 구현 자유도 높음</a:t>
            </a:r>
            <a:endParaRPr/>
          </a:p>
          <a:p>
            <a:pPr indent="-427403" lvl="0" marL="427403" marR="0" rtl="0" algn="l"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2625"/>
              <a:buFont typeface="Arial"/>
              <a:buChar char="•"/>
            </a:pPr>
            <a:r>
              <a:rPr lang="en-US" sz="3500">
                <a:solidFill>
                  <a:srgbClr val="53585F"/>
                </a:solidFill>
              </a:rPr>
              <a:t>사용자 인풋에 따르는 등 복잡한 인터랙션, 애니메이션도 구현 가능</a:t>
            </a:r>
            <a:endParaRPr sz="3500">
              <a:solidFill>
                <a:srgbClr val="53585F"/>
              </a:solidFill>
            </a:endParaRPr>
          </a:p>
          <a:p>
            <a:pPr indent="-482965" lvl="0" marL="427403" marR="0" rtl="0" algn="l"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3500"/>
              <a:buChar char="•"/>
            </a:pPr>
            <a:r>
              <a:rPr lang="en-US" sz="3500">
                <a:solidFill>
                  <a:srgbClr val="53585F"/>
                </a:solidFill>
              </a:rPr>
              <a:t>하고자 하는 인터랙션 요소에 따라 웹 성능에 지장을 줄 수 있음</a:t>
            </a:r>
            <a:endParaRPr sz="3500">
              <a:solidFill>
                <a:srgbClr val="ED244A"/>
              </a:solidFill>
            </a:endParaRPr>
          </a:p>
          <a:p>
            <a:pPr indent="-395287" lvl="0" marL="457200" marR="0" rtl="0" algn="l">
              <a:spcBef>
                <a:spcPts val="2000"/>
              </a:spcBef>
              <a:spcAft>
                <a:spcPts val="0"/>
              </a:spcAft>
              <a:buClr>
                <a:srgbClr val="ED244A"/>
              </a:buClr>
              <a:buSzPts val="2625"/>
              <a:buFont typeface="Arial"/>
              <a:buChar char="•"/>
            </a:pPr>
            <a:r>
              <a:rPr lang="en-US" sz="3500">
                <a:solidFill>
                  <a:srgbClr val="ED244A"/>
                </a:solidFill>
              </a:rPr>
              <a:t>유저 인풋 등과 관계된 인터랙티브가 필요한 경우에 적합</a:t>
            </a:r>
            <a:endParaRPr/>
          </a:p>
        </p:txBody>
      </p:sp>
      <p:sp>
        <p:nvSpPr>
          <p:cNvPr id="106" name="Google Shape;106;g1c34b1a87a1_3_91"/>
          <p:cNvSpPr/>
          <p:nvPr/>
        </p:nvSpPr>
        <p:spPr>
          <a:xfrm>
            <a:off x="10247315" y="4605684"/>
            <a:ext cx="6243600" cy="54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27403" lvl="0" marL="427403" marR="0" rtl="0" algn="l"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2625"/>
              <a:buFont typeface="Arial"/>
              <a:buChar char="•"/>
            </a:pPr>
            <a:r>
              <a:rPr lang="en-US" sz="3500">
                <a:solidFill>
                  <a:srgbClr val="53585F"/>
                </a:solidFill>
              </a:rPr>
              <a:t>가볍고 효율적임</a:t>
            </a:r>
            <a:endParaRPr/>
          </a:p>
          <a:p>
            <a:pPr indent="-427403" lvl="0" marL="427403" marR="0" rtl="0" algn="l">
              <a:spcBef>
                <a:spcPts val="2000"/>
              </a:spcBef>
              <a:spcAft>
                <a:spcPts val="0"/>
              </a:spcAft>
              <a:buClr>
                <a:srgbClr val="53585F"/>
              </a:buClr>
              <a:buSzPts val="2625"/>
              <a:buFont typeface="Arial"/>
              <a:buChar char="•"/>
            </a:pPr>
            <a:r>
              <a:rPr lang="en-US" sz="3500">
                <a:solidFill>
                  <a:srgbClr val="53585F"/>
                </a:solidFill>
              </a:rPr>
              <a:t>직접 조작 가능한 인터랙티브 요소가 제한적임</a:t>
            </a:r>
            <a:endParaRPr/>
          </a:p>
          <a:p>
            <a:pPr indent="-427403" lvl="0" marL="427403" marR="0" rtl="0" algn="l">
              <a:spcBef>
                <a:spcPts val="2000"/>
              </a:spcBef>
              <a:spcAft>
                <a:spcPts val="0"/>
              </a:spcAft>
              <a:buClr>
                <a:srgbClr val="ED244A"/>
              </a:buClr>
              <a:buSzPts val="2625"/>
              <a:buFont typeface="Arial"/>
              <a:buChar char="•"/>
            </a:pPr>
            <a:r>
              <a:rPr lang="en-US" sz="3500">
                <a:solidFill>
                  <a:srgbClr val="ED244A"/>
                </a:solidFill>
              </a:rPr>
              <a:t>비교적 간단한 인터랙티브 요소 적용에 적합</a:t>
            </a:r>
            <a:endParaRPr/>
          </a:p>
        </p:txBody>
      </p:sp>
      <p:sp>
        <p:nvSpPr>
          <p:cNvPr id="107" name="Google Shape;107;g1c34b1a87a1_3_91"/>
          <p:cNvSpPr/>
          <p:nvPr/>
        </p:nvSpPr>
        <p:spPr>
          <a:xfrm>
            <a:off x="2401671" y="3380950"/>
            <a:ext cx="62436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53585F"/>
                </a:solidFill>
              </a:rPr>
              <a:t>JavaScript</a:t>
            </a:r>
            <a:endParaRPr b="1"/>
          </a:p>
        </p:txBody>
      </p:sp>
      <p:sp>
        <p:nvSpPr>
          <p:cNvPr id="108" name="Google Shape;108;g1c34b1a87a1_3_9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g1c34b1a87a1_3_91"/>
          <p:cNvSpPr/>
          <p:nvPr/>
        </p:nvSpPr>
        <p:spPr>
          <a:xfrm>
            <a:off x="10247322" y="3380950"/>
            <a:ext cx="62436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53585F"/>
                </a:solidFill>
              </a:rPr>
              <a:t>CSS</a:t>
            </a:r>
            <a:endParaRPr b="1"/>
          </a:p>
        </p:txBody>
      </p:sp>
      <p:sp>
        <p:nvSpPr>
          <p:cNvPr id="110" name="Google Shape;110;g1c34b1a87a1_3_91"/>
          <p:cNvSpPr/>
          <p:nvPr/>
        </p:nvSpPr>
        <p:spPr>
          <a:xfrm>
            <a:off x="20828000" y="2200124"/>
            <a:ext cx="25401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Parallax scrolling with CSS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